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tags/tag3.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76" r:id="rId1"/>
  </p:sldMasterIdLst>
  <p:sldIdLst>
    <p:sldId id="278" r:id="rId2"/>
    <p:sldId id="257" r:id="rId3"/>
    <p:sldId id="279" r:id="rId4"/>
    <p:sldId id="280" r:id="rId5"/>
    <p:sldId id="281" r:id="rId6"/>
    <p:sldId id="282" r:id="rId7"/>
    <p:sldId id="283" r:id="rId8"/>
    <p:sldId id="284" r:id="rId9"/>
    <p:sldId id="285" r:id="rId10"/>
    <p:sldId id="256" r:id="rId11"/>
    <p:sldId id="258" r:id="rId12"/>
    <p:sldId id="272" r:id="rId13"/>
    <p:sldId id="259" r:id="rId14"/>
    <p:sldId id="262" r:id="rId15"/>
    <p:sldId id="260" r:id="rId16"/>
    <p:sldId id="261" r:id="rId17"/>
    <p:sldId id="273" r:id="rId18"/>
    <p:sldId id="274" r:id="rId19"/>
    <p:sldId id="266" r:id="rId20"/>
    <p:sldId id="263" r:id="rId21"/>
    <p:sldId id="264" r:id="rId22"/>
    <p:sldId id="265" r:id="rId23"/>
    <p:sldId id="275" r:id="rId24"/>
    <p:sldId id="269" r:id="rId25"/>
    <p:sldId id="276" r:id="rId26"/>
    <p:sldId id="270" r:id="rId27"/>
    <p:sldId id="271" r:id="rId28"/>
    <p:sldId id="277" r:id="rId29"/>
    <p:sldId id="267" r:id="rId30"/>
    <p:sldId id="268" r:id="rId31"/>
    <p:sldId id="286" r:id="rId32"/>
    <p:sldId id="287" r:id="rId33"/>
    <p:sldId id="288" r:id="rId34"/>
    <p:sldId id="289" r:id="rId35"/>
    <p:sldId id="291" r:id="rId36"/>
  </p:sldIdLst>
  <p:sldSz cx="9144000" cy="6858000" type="screen4x3"/>
  <p:notesSz cx="6858000" cy="9144000"/>
  <p:custShowLst>
    <p:custShow name="عرض مخصص 1" id="0">
      <p:sldLst>
        <p:sld r:id="rId3"/>
        <p:sld r:id="rId11"/>
        <p:sld r:id="rId12"/>
        <p:sld r:id="rId14"/>
        <p:sld r:id="rId16"/>
        <p:sld r:id="rId17"/>
        <p:sld r:id="rId15"/>
        <p:sld r:id="rId21"/>
        <p:sld r:id="rId22"/>
        <p:sld r:id="rId23"/>
        <p:sld r:id="rId20"/>
        <p:sld r:id="rId30"/>
        <p:sld r:id="rId31"/>
        <p:sld r:id="rId25"/>
        <p:sld r:id="rId27"/>
        <p:sld r:id="rId28"/>
      </p:sldLst>
    </p:custShow>
  </p:custShowLst>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1" autoAdjust="0"/>
    <p:restoredTop sz="94671"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753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DB8BC4E7-F9B8-4BE9-892F-A78DD435D509}" type="datetimeFigureOut">
              <a:rPr lang="ar-IQ" smtClean="0"/>
              <a:pPr/>
              <a:t>15/04/1434</a:t>
            </a:fld>
            <a:endParaRPr lang="ar-IQ"/>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ar-IQ"/>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07E40993-6379-4AFD-9D09-BA44311461BD}"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DB8BC4E7-F9B8-4BE9-892F-A78DD435D509}" type="datetimeFigureOut">
              <a:rPr lang="ar-IQ" smtClean="0"/>
              <a:pPr/>
              <a:t>15/04/1434</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07E40993-6379-4AFD-9D09-BA44311461BD}"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DB8BC4E7-F9B8-4BE9-892F-A78DD435D509}" type="datetimeFigureOut">
              <a:rPr lang="ar-IQ" smtClean="0"/>
              <a:pPr/>
              <a:t>15/04/1434</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07E40993-6379-4AFD-9D09-BA44311461BD}"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DB8BC4E7-F9B8-4BE9-892F-A78DD435D509}" type="datetimeFigureOut">
              <a:rPr lang="ar-IQ" smtClean="0"/>
              <a:pPr/>
              <a:t>15/04/1434</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07E40993-6379-4AFD-9D09-BA44311461BD}" type="slidenum">
              <a:rPr lang="ar-IQ" smtClean="0"/>
              <a:pPr/>
              <a:t>‹#›</a:t>
            </a:fld>
            <a:endParaRPr lang="ar-IQ"/>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DB8BC4E7-F9B8-4BE9-892F-A78DD435D509}" type="datetimeFigureOut">
              <a:rPr lang="ar-IQ" smtClean="0"/>
              <a:pPr/>
              <a:t>15/04/1434</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07E40993-6379-4AFD-9D09-BA44311461BD}" type="slidenum">
              <a:rPr lang="ar-IQ" smtClean="0"/>
              <a:pPr/>
              <a:t>‹#›</a:t>
            </a:fld>
            <a:endParaRPr lang="ar-IQ"/>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DB8BC4E7-F9B8-4BE9-892F-A78DD435D509}" type="datetimeFigureOut">
              <a:rPr lang="ar-IQ" smtClean="0"/>
              <a:pPr/>
              <a:t>15/04/1434</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07E40993-6379-4AFD-9D09-BA44311461BD}" type="slidenum">
              <a:rPr lang="ar-IQ" smtClean="0"/>
              <a:pPr/>
              <a:t>‹#›</a:t>
            </a:fld>
            <a:endParaRPr lang="ar-IQ"/>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DB8BC4E7-F9B8-4BE9-892F-A78DD435D509}" type="datetimeFigureOut">
              <a:rPr lang="ar-IQ" smtClean="0"/>
              <a:pPr/>
              <a:t>15/04/1434</a:t>
            </a:fld>
            <a:endParaRPr lang="ar-IQ"/>
          </a:p>
        </p:txBody>
      </p:sp>
      <p:sp>
        <p:nvSpPr>
          <p:cNvPr id="8" name="عنصر نائب للتذييل 7"/>
          <p:cNvSpPr>
            <a:spLocks noGrp="1"/>
          </p:cNvSpPr>
          <p:nvPr>
            <p:ph type="ftr" sz="quarter" idx="11"/>
          </p:nvPr>
        </p:nvSpPr>
        <p:spPr/>
        <p:txBody>
          <a:bodyPr/>
          <a:lstStyle>
            <a:extLst/>
          </a:lstStyle>
          <a:p>
            <a:endParaRPr lang="ar-IQ"/>
          </a:p>
        </p:txBody>
      </p:sp>
      <p:sp>
        <p:nvSpPr>
          <p:cNvPr id="9" name="عنصر نائب لرقم الشريحة 8"/>
          <p:cNvSpPr>
            <a:spLocks noGrp="1"/>
          </p:cNvSpPr>
          <p:nvPr>
            <p:ph type="sldNum" sz="quarter" idx="12"/>
          </p:nvPr>
        </p:nvSpPr>
        <p:spPr/>
        <p:txBody>
          <a:bodyPr/>
          <a:lstStyle>
            <a:extLst/>
          </a:lstStyle>
          <a:p>
            <a:fld id="{07E40993-6379-4AFD-9D09-BA44311461BD}" type="slidenum">
              <a:rPr lang="ar-IQ" smtClean="0"/>
              <a:pPr/>
              <a:t>‹#›</a:t>
            </a:fld>
            <a:endParaRPr lang="ar-IQ"/>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DB8BC4E7-F9B8-4BE9-892F-A78DD435D509}" type="datetimeFigureOut">
              <a:rPr lang="ar-IQ" smtClean="0"/>
              <a:pPr/>
              <a:t>15/04/1434</a:t>
            </a:fld>
            <a:endParaRPr lang="ar-IQ"/>
          </a:p>
        </p:txBody>
      </p:sp>
      <p:sp>
        <p:nvSpPr>
          <p:cNvPr id="4" name="عنصر نائب للتذييل 3"/>
          <p:cNvSpPr>
            <a:spLocks noGrp="1"/>
          </p:cNvSpPr>
          <p:nvPr>
            <p:ph type="ftr" sz="quarter" idx="11"/>
          </p:nvPr>
        </p:nvSpPr>
        <p:spPr/>
        <p:txBody>
          <a:bodyPr/>
          <a:lstStyle>
            <a:extLst/>
          </a:lstStyle>
          <a:p>
            <a:endParaRPr lang="ar-IQ"/>
          </a:p>
        </p:txBody>
      </p:sp>
      <p:sp>
        <p:nvSpPr>
          <p:cNvPr id="5" name="عنصر نائب لرقم الشريحة 4"/>
          <p:cNvSpPr>
            <a:spLocks noGrp="1"/>
          </p:cNvSpPr>
          <p:nvPr>
            <p:ph type="sldNum" sz="quarter" idx="12"/>
          </p:nvPr>
        </p:nvSpPr>
        <p:spPr/>
        <p:txBody>
          <a:bodyPr/>
          <a:lstStyle>
            <a:extLst/>
          </a:lstStyle>
          <a:p>
            <a:fld id="{07E40993-6379-4AFD-9D09-BA44311461BD}" type="slidenum">
              <a:rPr lang="ar-IQ" smtClean="0"/>
              <a:pPr/>
              <a:t>‹#›</a:t>
            </a:fld>
            <a:endParaRPr lang="ar-IQ"/>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DB8BC4E7-F9B8-4BE9-892F-A78DD435D509}" type="datetimeFigureOut">
              <a:rPr lang="ar-IQ" smtClean="0"/>
              <a:pPr/>
              <a:t>15/04/1434</a:t>
            </a:fld>
            <a:endParaRPr lang="ar-IQ"/>
          </a:p>
        </p:txBody>
      </p:sp>
      <p:sp>
        <p:nvSpPr>
          <p:cNvPr id="3" name="عنصر نائب للتذييل 2"/>
          <p:cNvSpPr>
            <a:spLocks noGrp="1"/>
          </p:cNvSpPr>
          <p:nvPr>
            <p:ph type="ftr" sz="quarter" idx="11"/>
          </p:nvPr>
        </p:nvSpPr>
        <p:spPr/>
        <p:txBody>
          <a:bodyPr/>
          <a:lstStyle>
            <a:extLst/>
          </a:lstStyle>
          <a:p>
            <a:endParaRPr lang="ar-IQ"/>
          </a:p>
        </p:txBody>
      </p:sp>
      <p:sp>
        <p:nvSpPr>
          <p:cNvPr id="4" name="عنصر نائب لرقم الشريحة 3"/>
          <p:cNvSpPr>
            <a:spLocks noGrp="1"/>
          </p:cNvSpPr>
          <p:nvPr>
            <p:ph type="sldNum" sz="quarter" idx="12"/>
          </p:nvPr>
        </p:nvSpPr>
        <p:spPr/>
        <p:txBody>
          <a:bodyPr/>
          <a:lstStyle>
            <a:extLst/>
          </a:lstStyle>
          <a:p>
            <a:fld id="{07E40993-6379-4AFD-9D09-BA44311461BD}"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DB8BC4E7-F9B8-4BE9-892F-A78DD435D509}" type="datetimeFigureOut">
              <a:rPr lang="ar-IQ" smtClean="0"/>
              <a:pPr/>
              <a:t>15/04/1434</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07E40993-6379-4AFD-9D09-BA44311461BD}" type="slidenum">
              <a:rPr lang="ar-IQ" smtClean="0"/>
              <a:pPr/>
              <a:t>‹#›</a:t>
            </a:fld>
            <a:endParaRPr lang="ar-IQ"/>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smtClean="0"/>
              <a:t>انقر فوق الأيقونة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DB8BC4E7-F9B8-4BE9-892F-A78DD435D509}" type="datetimeFigureOut">
              <a:rPr lang="ar-IQ" smtClean="0"/>
              <a:pPr/>
              <a:t>15/04/1434</a:t>
            </a:fld>
            <a:endParaRPr lang="ar-IQ"/>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IQ"/>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07E40993-6379-4AFD-9D09-BA44311461BD}" type="slidenum">
              <a:rPr lang="ar-IQ" smtClean="0"/>
              <a:pPr/>
              <a:t>‹#›</a:t>
            </a:fld>
            <a:endParaRPr lang="ar-IQ"/>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مثلث قائم الزاوية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مثلث قائم الزاوية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B8BC4E7-F9B8-4BE9-892F-A78DD435D509}" type="datetimeFigureOut">
              <a:rPr lang="ar-IQ" smtClean="0"/>
              <a:pPr/>
              <a:t>15/04/1434</a:t>
            </a:fld>
            <a:endParaRPr lang="ar-IQ"/>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IQ"/>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7E40993-6379-4AFD-9D09-BA44311461BD}"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2.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4.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115616" y="2780928"/>
            <a:ext cx="7571184" cy="3226363"/>
          </a:xfrm>
        </p:spPr>
        <p:txBody>
          <a:bodyPr>
            <a:normAutofit/>
          </a:bodyPr>
          <a:lstStyle/>
          <a:p>
            <a:pPr algn="ctr"/>
            <a:r>
              <a:rPr lang="ar-IQ" sz="3600" dirty="0" smtClean="0"/>
              <a:t>اعداد:</a:t>
            </a:r>
          </a:p>
          <a:p>
            <a:pPr algn="ctr"/>
            <a:r>
              <a:rPr lang="ar-IQ" sz="3600" smtClean="0"/>
              <a:t>د.مديحة</a:t>
            </a:r>
            <a:r>
              <a:rPr lang="ar-IQ" sz="3600" dirty="0" smtClean="0"/>
              <a:t> </a:t>
            </a:r>
            <a:r>
              <a:rPr lang="ar-IQ" sz="3600" dirty="0" err="1" smtClean="0"/>
              <a:t>حمودي</a:t>
            </a:r>
            <a:r>
              <a:rPr lang="ar-IQ" sz="3600" dirty="0" smtClean="0"/>
              <a:t> حسين</a:t>
            </a:r>
            <a:endParaRPr lang="ar-IQ" sz="3600" dirty="0"/>
          </a:p>
        </p:txBody>
      </p:sp>
      <p:sp>
        <p:nvSpPr>
          <p:cNvPr id="3" name="عنوان 2"/>
          <p:cNvSpPr>
            <a:spLocks noGrp="1"/>
          </p:cNvSpPr>
          <p:nvPr>
            <p:ph type="title"/>
          </p:nvPr>
        </p:nvSpPr>
        <p:spPr>
          <a:xfrm>
            <a:off x="457200" y="274638"/>
            <a:ext cx="8229600" cy="1858218"/>
          </a:xfrm>
        </p:spPr>
        <p:txBody>
          <a:bodyPr>
            <a:normAutofit/>
          </a:bodyPr>
          <a:lstStyle/>
          <a:p>
            <a:pPr algn="ctr"/>
            <a:r>
              <a:rPr lang="ar-IQ" dirty="0" smtClean="0"/>
              <a:t>حقيبة تعليمية </a:t>
            </a:r>
            <a:br>
              <a:rPr lang="ar-IQ" dirty="0" smtClean="0"/>
            </a:br>
            <a:r>
              <a:rPr lang="ar-IQ" dirty="0" smtClean="0"/>
              <a:t>لطلبة المرحلة الثانية قسم الادارة الصحية</a:t>
            </a:r>
            <a:endParaRPr lang="ar-IQ" dirty="0"/>
          </a:p>
        </p:txBody>
      </p:sp>
    </p:spTree>
    <p:extLst>
      <p:ext uri="{BB962C8B-B14F-4D97-AF65-F5344CB8AC3E}">
        <p14:creationId xmlns="" xmlns:p14="http://schemas.microsoft.com/office/powerpoint/2010/main" val="14766316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l="-18000" r="-18000"/>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ar-IQ" dirty="0" smtClean="0">
                <a:solidFill>
                  <a:srgbClr val="FFFF00"/>
                </a:solidFill>
              </a:rPr>
              <a:t/>
            </a:r>
            <a:br>
              <a:rPr lang="ar-IQ" dirty="0" smtClean="0">
                <a:solidFill>
                  <a:srgbClr val="FFFF00"/>
                </a:solidFill>
              </a:rPr>
            </a:br>
            <a:r>
              <a:rPr lang="ar-IQ" dirty="0" smtClean="0">
                <a:solidFill>
                  <a:srgbClr val="FFFF00"/>
                </a:solidFill>
              </a:rPr>
              <a:t/>
            </a:r>
            <a:br>
              <a:rPr lang="ar-IQ" dirty="0" smtClean="0">
                <a:solidFill>
                  <a:srgbClr val="FFFF00"/>
                </a:solidFill>
              </a:rPr>
            </a:br>
            <a:r>
              <a:rPr lang="ar-IQ" dirty="0" smtClean="0">
                <a:solidFill>
                  <a:srgbClr val="FFFF00"/>
                </a:solidFill>
              </a:rPr>
              <a:t/>
            </a:r>
            <a:br>
              <a:rPr lang="ar-IQ" dirty="0" smtClean="0">
                <a:solidFill>
                  <a:srgbClr val="FFFF00"/>
                </a:solidFill>
              </a:rPr>
            </a:br>
            <a:r>
              <a:rPr lang="ar-IQ" dirty="0" smtClean="0">
                <a:solidFill>
                  <a:srgbClr val="FFFF00"/>
                </a:solidFill>
              </a:rPr>
              <a:t/>
            </a:r>
            <a:br>
              <a:rPr lang="ar-IQ" dirty="0" smtClean="0">
                <a:solidFill>
                  <a:srgbClr val="FFFF00"/>
                </a:solidFill>
              </a:rPr>
            </a:br>
            <a:r>
              <a:rPr lang="ar-IQ" dirty="0" smtClean="0">
                <a:solidFill>
                  <a:srgbClr val="FFFF00"/>
                </a:solidFill>
              </a:rPr>
              <a:t/>
            </a:r>
            <a:br>
              <a:rPr lang="ar-IQ" dirty="0" smtClean="0">
                <a:solidFill>
                  <a:srgbClr val="FFFF00"/>
                </a:solidFill>
              </a:rPr>
            </a:br>
            <a:r>
              <a:rPr lang="ar-IQ" dirty="0" err="1" smtClean="0">
                <a:solidFill>
                  <a:srgbClr val="FFFF00"/>
                </a:solidFill>
              </a:rPr>
              <a:t>اساسيات</a:t>
            </a:r>
            <a:r>
              <a:rPr lang="ar-IQ" dirty="0" smtClean="0">
                <a:solidFill>
                  <a:srgbClr val="FFFF00"/>
                </a:solidFill>
              </a:rPr>
              <a:t> </a:t>
            </a:r>
            <a:r>
              <a:rPr lang="ar-IQ" dirty="0" smtClean="0">
                <a:solidFill>
                  <a:srgbClr val="FFFF00"/>
                </a:solidFill>
              </a:rPr>
              <a:t>البرنامج </a:t>
            </a:r>
            <a:r>
              <a:rPr lang="en-US" dirty="0" smtClean="0">
                <a:solidFill>
                  <a:srgbClr val="FFFF00"/>
                </a:solidFill>
              </a:rPr>
              <a:t>word</a:t>
            </a:r>
            <a:r>
              <a:rPr lang="ar-IQ" dirty="0" smtClean="0">
                <a:solidFill>
                  <a:srgbClr val="FFFF00"/>
                </a:solidFill>
              </a:rPr>
              <a:t> :</a:t>
            </a:r>
            <a:endParaRPr lang="ar-IQ" dirty="0">
              <a:solidFill>
                <a:srgbClr val="FFFF00"/>
              </a:solidFill>
            </a:endParaRPr>
          </a:p>
        </p:txBody>
      </p:sp>
      <p:sp>
        <p:nvSpPr>
          <p:cNvPr id="3" name="عنوان فرعي 2"/>
          <p:cNvSpPr>
            <a:spLocks noGrp="1"/>
          </p:cNvSpPr>
          <p:nvPr>
            <p:ph type="subTitle" idx="1"/>
          </p:nvPr>
        </p:nvSpPr>
        <p:spPr/>
        <p:txBody>
          <a:bodyPr>
            <a:normAutofit fontScale="92500" lnSpcReduction="10000"/>
          </a:bodyPr>
          <a:lstStyle/>
          <a:p>
            <a:r>
              <a:rPr lang="ar-IQ" dirty="0" smtClean="0">
                <a:solidFill>
                  <a:srgbClr val="FFFF00"/>
                </a:solidFill>
              </a:rPr>
              <a:t>مكونات الشاشة :</a:t>
            </a:r>
          </a:p>
          <a:p>
            <a:pPr algn="r"/>
            <a:r>
              <a:rPr lang="ar-IQ" dirty="0" smtClean="0">
                <a:solidFill>
                  <a:srgbClr val="FFFF00"/>
                </a:solidFill>
              </a:rPr>
              <a:t>شريط العنوان , شريط القوائم , شريط الأيقونات , مربع النص , شريط الرسم , شريط الحالة , ومكونات أخرى حسب رغبة المستخدم ...</a:t>
            </a:r>
            <a:endParaRPr lang="ar-IQ" dirty="0">
              <a:solidFill>
                <a:srgbClr val="FFFF00"/>
              </a:solidFill>
            </a:endParaRPr>
          </a:p>
        </p:txBody>
      </p:sp>
      <p:sp>
        <p:nvSpPr>
          <p:cNvPr id="4" name="مربع نص 3"/>
          <p:cNvSpPr txBox="1"/>
          <p:nvPr/>
        </p:nvSpPr>
        <p:spPr>
          <a:xfrm>
            <a:off x="5656402" y="1571612"/>
            <a:ext cx="2315057" cy="646331"/>
          </a:xfrm>
          <a:prstGeom prst="rect">
            <a:avLst/>
          </a:prstGeom>
          <a:noFill/>
        </p:spPr>
        <p:txBody>
          <a:bodyPr wrap="none" rtlCol="1">
            <a:spAutoFit/>
          </a:bodyPr>
          <a:lstStyle/>
          <a:p>
            <a:r>
              <a:rPr lang="ar-IQ" sz="3600" b="1" u="sng" dirty="0" smtClean="0">
                <a:solidFill>
                  <a:srgbClr val="FFFF00"/>
                </a:solidFill>
              </a:rPr>
              <a:t>الوحدة </a:t>
            </a:r>
            <a:r>
              <a:rPr lang="ar-IQ" sz="3600" b="1" u="sng" dirty="0" err="1" smtClean="0">
                <a:solidFill>
                  <a:srgbClr val="FFFF00"/>
                </a:solidFill>
              </a:rPr>
              <a:t>الاولى</a:t>
            </a:r>
            <a:r>
              <a:rPr lang="ar-IQ" sz="3600" b="1" u="sng" dirty="0" smtClean="0">
                <a:solidFill>
                  <a:srgbClr val="FFFF00"/>
                </a:solidFill>
              </a:rPr>
              <a:t> </a:t>
            </a:r>
            <a:endParaRPr lang="ar-IQ" sz="3600" b="1" u="sng" dirty="0">
              <a:solidFill>
                <a:srgbClr val="FFFF00"/>
              </a:solidFill>
            </a:endParaRPr>
          </a:p>
        </p:txBody>
      </p:sp>
    </p:spTree>
    <p:custDataLst>
      <p:tags r:id="rId1"/>
    </p:custDataLst>
  </p:cSld>
  <p:clrMapOvr>
    <a:masterClrMapping/>
  </p:clrMapOvr>
  <mc:AlternateContent xmlns:mc="http://schemas.openxmlformats.org/markup-compatibility/2006">
    <mc:Choice xmlns="" xmlns:p14="http://schemas.microsoft.com/office/powerpoint/2010/main" Requires="p14">
      <p:transition spd="slow" p14:dur="3900">
        <p14:glitter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18000" b="-18000"/>
          </a:stretch>
        </a:blip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IQ" dirty="0" smtClean="0">
                <a:solidFill>
                  <a:srgbClr val="FF0000"/>
                </a:solidFill>
              </a:rPr>
              <a:t>قائمة ملف أو </a:t>
            </a:r>
            <a:r>
              <a:rPr lang="en-US" dirty="0" smtClean="0">
                <a:solidFill>
                  <a:srgbClr val="FF0000"/>
                </a:solidFill>
              </a:rPr>
              <a:t>File</a:t>
            </a:r>
            <a:r>
              <a:rPr lang="ar-IQ" dirty="0" smtClean="0">
                <a:solidFill>
                  <a:srgbClr val="FF0000"/>
                </a:solidFill>
              </a:rPr>
              <a:t> / قائمة تحرير أو </a:t>
            </a:r>
            <a:r>
              <a:rPr lang="en-US" dirty="0" smtClean="0">
                <a:solidFill>
                  <a:srgbClr val="FF0000"/>
                </a:solidFill>
              </a:rPr>
              <a:t>Edit</a:t>
            </a:r>
            <a:r>
              <a:rPr lang="ar-IQ" dirty="0" smtClean="0">
                <a:solidFill>
                  <a:srgbClr val="FF0000"/>
                </a:solidFill>
              </a:rPr>
              <a:t> / قائمة عرض أو </a:t>
            </a:r>
            <a:r>
              <a:rPr lang="en-US" dirty="0" smtClean="0">
                <a:solidFill>
                  <a:srgbClr val="FF0000"/>
                </a:solidFill>
              </a:rPr>
              <a:t>View</a:t>
            </a:r>
            <a:r>
              <a:rPr lang="ar-IQ" dirty="0" smtClean="0">
                <a:solidFill>
                  <a:srgbClr val="FF0000"/>
                </a:solidFill>
              </a:rPr>
              <a:t> / قائمة إدراج أو </a:t>
            </a:r>
            <a:r>
              <a:rPr lang="en-US" dirty="0" smtClean="0">
                <a:solidFill>
                  <a:srgbClr val="FF0000"/>
                </a:solidFill>
              </a:rPr>
              <a:t>Insert</a:t>
            </a:r>
            <a:r>
              <a:rPr lang="ar-IQ" dirty="0" smtClean="0">
                <a:solidFill>
                  <a:srgbClr val="FF0000"/>
                </a:solidFill>
              </a:rPr>
              <a:t> / قائمة تنسيق أو </a:t>
            </a:r>
            <a:r>
              <a:rPr lang="en-US" dirty="0" smtClean="0">
                <a:solidFill>
                  <a:srgbClr val="FF0000"/>
                </a:solidFill>
              </a:rPr>
              <a:t>Format</a:t>
            </a:r>
            <a:r>
              <a:rPr lang="ar-IQ" dirty="0" smtClean="0">
                <a:solidFill>
                  <a:srgbClr val="FF0000"/>
                </a:solidFill>
              </a:rPr>
              <a:t> / قائمة أدوات أو </a:t>
            </a:r>
            <a:r>
              <a:rPr lang="en-US" dirty="0" smtClean="0">
                <a:solidFill>
                  <a:srgbClr val="FF0000"/>
                </a:solidFill>
              </a:rPr>
              <a:t>Tools</a:t>
            </a:r>
            <a:r>
              <a:rPr lang="ar-IQ" dirty="0" smtClean="0">
                <a:solidFill>
                  <a:srgbClr val="FF0000"/>
                </a:solidFill>
              </a:rPr>
              <a:t> / قائمة جدول أو </a:t>
            </a:r>
            <a:r>
              <a:rPr lang="en-US" dirty="0" smtClean="0">
                <a:solidFill>
                  <a:srgbClr val="FF0000"/>
                </a:solidFill>
              </a:rPr>
              <a:t>Table</a:t>
            </a:r>
            <a:r>
              <a:rPr lang="ar-IQ" dirty="0" smtClean="0">
                <a:solidFill>
                  <a:srgbClr val="FF0000"/>
                </a:solidFill>
              </a:rPr>
              <a:t> / قائمة إطار أو </a:t>
            </a:r>
            <a:r>
              <a:rPr lang="en-US" dirty="0" smtClean="0">
                <a:solidFill>
                  <a:srgbClr val="FF0000"/>
                </a:solidFill>
              </a:rPr>
              <a:t>Window</a:t>
            </a:r>
            <a:r>
              <a:rPr lang="ar-IQ" dirty="0" smtClean="0">
                <a:solidFill>
                  <a:srgbClr val="FF0000"/>
                </a:solidFill>
              </a:rPr>
              <a:t> / قائمة تعليمات أو </a:t>
            </a:r>
            <a:r>
              <a:rPr lang="en-US" dirty="0" smtClean="0">
                <a:solidFill>
                  <a:srgbClr val="FF0000"/>
                </a:solidFill>
              </a:rPr>
              <a:t>Help</a:t>
            </a:r>
            <a:r>
              <a:rPr lang="ar-IQ" dirty="0" smtClean="0">
                <a:solidFill>
                  <a:srgbClr val="FF0000"/>
                </a:solidFill>
              </a:rPr>
              <a:t> .</a:t>
            </a:r>
          </a:p>
          <a:p>
            <a:r>
              <a:rPr lang="ar-IQ" dirty="0" smtClean="0">
                <a:solidFill>
                  <a:srgbClr val="FF0000"/>
                </a:solidFill>
              </a:rPr>
              <a:t>ولكل من هذه القوائم استعمالاتها الخاصة </a:t>
            </a:r>
            <a:r>
              <a:rPr lang="ar-IQ" dirty="0" err="1" smtClean="0">
                <a:solidFill>
                  <a:srgbClr val="FF0000"/>
                </a:solidFill>
              </a:rPr>
              <a:t>بها</a:t>
            </a:r>
            <a:r>
              <a:rPr lang="ar-IQ" dirty="0" smtClean="0">
                <a:solidFill>
                  <a:srgbClr val="FF0000"/>
                </a:solidFill>
              </a:rPr>
              <a:t> ...</a:t>
            </a:r>
          </a:p>
        </p:txBody>
      </p:sp>
      <p:sp>
        <p:nvSpPr>
          <p:cNvPr id="3" name="عنوان 2"/>
          <p:cNvSpPr>
            <a:spLocks noGrp="1"/>
          </p:cNvSpPr>
          <p:nvPr>
            <p:ph type="title"/>
          </p:nvPr>
        </p:nvSpPr>
        <p:spPr>
          <a:xfrm>
            <a:off x="714348" y="285728"/>
            <a:ext cx="8229600" cy="1143000"/>
          </a:xfrm>
        </p:spPr>
        <p:txBody>
          <a:bodyPr>
            <a:normAutofit fontScale="90000"/>
          </a:bodyPr>
          <a:lstStyle/>
          <a:p>
            <a:pPr algn="ctr"/>
            <a:r>
              <a:rPr lang="ar-IQ" dirty="0" smtClean="0"/>
              <a:t/>
            </a:r>
            <a:br>
              <a:rPr lang="ar-IQ" dirty="0" smtClean="0"/>
            </a:br>
            <a:r>
              <a:rPr lang="ar-IQ" dirty="0" smtClean="0">
                <a:solidFill>
                  <a:srgbClr val="FF0000"/>
                </a:solidFill>
                <a:cs typeface="+mn-cs"/>
              </a:rPr>
              <a:t>القوائم :</a:t>
            </a:r>
            <a:endParaRPr lang="ar-IQ" dirty="0">
              <a:solidFill>
                <a:srgbClr val="FF0000"/>
              </a:solidFill>
            </a:endParaRPr>
          </a:p>
        </p:txBody>
      </p:sp>
    </p:spTree>
    <p:custDataLst>
      <p:tags r:id="rId1"/>
    </p:custDataLst>
  </p:cSld>
  <p:clrMapOvr>
    <a:masterClrMapping/>
  </p:clrMapOvr>
  <mc:AlternateContent xmlns:mc="http://schemas.openxmlformats.org/markup-compatibility/2006">
    <mc:Choice xmlns="" xmlns:p14="http://schemas.microsoft.com/office/powerpoint/2010/main" Requires="p14">
      <p:transition spd="slow" p14:dur="4000">
        <p14:vortex/>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ox(in)">
                                      <p:cBhvr>
                                        <p:cTn id="7" dur="3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ox(in)">
                                      <p:cBhvr>
                                        <p:cTn id="12" dur="3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36000" b="-36000"/>
          </a:stretch>
        </a:blip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IQ" dirty="0" smtClean="0"/>
              <a:t>جديد أو </a:t>
            </a:r>
            <a:r>
              <a:rPr lang="en-US" dirty="0" smtClean="0"/>
              <a:t>new</a:t>
            </a:r>
            <a:r>
              <a:rPr lang="ar-IQ" dirty="0" smtClean="0"/>
              <a:t> : يستخدم لأنشاء ملف جديد</a:t>
            </a:r>
          </a:p>
          <a:p>
            <a:r>
              <a:rPr lang="ar-IQ" dirty="0" smtClean="0"/>
              <a:t>فتح أو </a:t>
            </a:r>
            <a:r>
              <a:rPr lang="en-US" dirty="0" smtClean="0"/>
              <a:t>open</a:t>
            </a:r>
            <a:r>
              <a:rPr lang="ar-IQ" dirty="0" smtClean="0"/>
              <a:t> : يستخدم لفتح ملف مخزون </a:t>
            </a:r>
            <a:r>
              <a:rPr lang="ar-IQ" dirty="0" err="1" smtClean="0"/>
              <a:t>مسبقآ</a:t>
            </a:r>
            <a:endParaRPr lang="ar-IQ" dirty="0" smtClean="0"/>
          </a:p>
          <a:p>
            <a:r>
              <a:rPr lang="ar-IQ" dirty="0" smtClean="0"/>
              <a:t>حفظ أو </a:t>
            </a:r>
            <a:r>
              <a:rPr lang="en-US" dirty="0" smtClean="0"/>
              <a:t>save</a:t>
            </a:r>
            <a:r>
              <a:rPr lang="ar-IQ" dirty="0" smtClean="0"/>
              <a:t> : يستخدم لخزن ملف لأول مرة </a:t>
            </a:r>
          </a:p>
          <a:p>
            <a:r>
              <a:rPr lang="ar-IQ" dirty="0" smtClean="0"/>
              <a:t>حفظ </a:t>
            </a:r>
            <a:r>
              <a:rPr lang="ar-IQ" dirty="0" err="1" smtClean="0"/>
              <a:t>بأسم</a:t>
            </a:r>
            <a:r>
              <a:rPr lang="ar-IQ" dirty="0" smtClean="0"/>
              <a:t> أو </a:t>
            </a:r>
            <a:r>
              <a:rPr lang="en-US" dirty="0" smtClean="0"/>
              <a:t>save as</a:t>
            </a:r>
            <a:r>
              <a:rPr lang="ar-IQ" dirty="0" smtClean="0"/>
              <a:t> : يستخدم لخزن ملف مخزون </a:t>
            </a:r>
            <a:r>
              <a:rPr lang="ar-IQ" dirty="0" err="1" smtClean="0"/>
              <a:t>مسبقآ</a:t>
            </a:r>
            <a:endParaRPr lang="ar-IQ" dirty="0" smtClean="0"/>
          </a:p>
          <a:p>
            <a:r>
              <a:rPr lang="ar-IQ" dirty="0" smtClean="0"/>
              <a:t>أعداد صفحة أو </a:t>
            </a:r>
            <a:r>
              <a:rPr lang="en-US" dirty="0" smtClean="0"/>
              <a:t>page setup</a:t>
            </a:r>
            <a:r>
              <a:rPr lang="ar-IQ" dirty="0" smtClean="0"/>
              <a:t> : يستخدم لترتيب صفحات الملفات وعند </a:t>
            </a:r>
            <a:r>
              <a:rPr lang="ar-IQ" dirty="0" err="1" smtClean="0"/>
              <a:t>أستخدامه</a:t>
            </a:r>
            <a:r>
              <a:rPr lang="ar-IQ" dirty="0" smtClean="0"/>
              <a:t> تظهر لنا شاشة يطلب من المستخدم عدد الاعمدة التي تترك من اليمين أو اليسار وعدد الصفوف التي تترك من الأعلى إلى الأسفل </a:t>
            </a:r>
            <a:r>
              <a:rPr lang="ar-IQ" dirty="0" err="1" smtClean="0"/>
              <a:t>وأتجاه</a:t>
            </a:r>
            <a:r>
              <a:rPr lang="ar-IQ" dirty="0" smtClean="0"/>
              <a:t> الطبع عمودي أو أفقي .</a:t>
            </a:r>
            <a:endParaRPr lang="ar-IQ" dirty="0"/>
          </a:p>
        </p:txBody>
      </p:sp>
      <p:sp>
        <p:nvSpPr>
          <p:cNvPr id="3" name="عنوان 2"/>
          <p:cNvSpPr>
            <a:spLocks noGrp="1"/>
          </p:cNvSpPr>
          <p:nvPr>
            <p:ph type="title"/>
          </p:nvPr>
        </p:nvSpPr>
        <p:spPr/>
        <p:txBody>
          <a:bodyPr/>
          <a:lstStyle/>
          <a:p>
            <a:pPr algn="ctr"/>
            <a:r>
              <a:rPr lang="en-US" dirty="0" smtClean="0"/>
              <a:t>File </a:t>
            </a:r>
            <a:r>
              <a:rPr lang="ar-IQ" dirty="0" smtClean="0"/>
              <a:t>أو ملف</a:t>
            </a:r>
            <a:endParaRPr lang="ar-IQ" dirty="0"/>
          </a:p>
        </p:txBody>
      </p:sp>
    </p:spTree>
    <p:extLst>
      <p:ext uri="{BB962C8B-B14F-4D97-AF65-F5344CB8AC3E}">
        <p14:creationId xmlns="" xmlns:p14="http://schemas.microsoft.com/office/powerpoint/2010/main" val="4223429951"/>
      </p:ext>
    </p:extLst>
  </p:cSld>
  <p:clrMapOvr>
    <a:masterClrMapping/>
  </p:clrMapOvr>
  <mc:AlternateContent xmlns:mc="http://schemas.openxmlformats.org/markup-compatibility/2006">
    <mc:Choice xmlns=""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p:cTn id="15" dur="1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2">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2">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2">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 calcmode="lin" valueType="num">
                                      <p:cBhvr>
                                        <p:cTn id="23"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2">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anim calcmode="lin" valueType="num">
                                      <p:cBhvr>
                                        <p:cTn id="31" dur="1000" fill="hold"/>
                                        <p:tgtEl>
                                          <p:spTgt spid="2">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2">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2">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2">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 calcmode="lin" valueType="num">
                                      <p:cBhvr>
                                        <p:cTn id="39" dur="1000" fill="hold"/>
                                        <p:tgtEl>
                                          <p:spTgt spid="2">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2">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2">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42000" b="-42000"/>
          </a:stretch>
        </a:blip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IQ" dirty="0" smtClean="0">
                <a:solidFill>
                  <a:schemeClr val="bg2">
                    <a:lumMod val="25000"/>
                  </a:schemeClr>
                </a:solidFill>
              </a:rPr>
              <a:t>جديد أو </a:t>
            </a:r>
            <a:r>
              <a:rPr lang="en-US" dirty="0" smtClean="0">
                <a:solidFill>
                  <a:schemeClr val="bg2">
                    <a:lumMod val="25000"/>
                  </a:schemeClr>
                </a:solidFill>
              </a:rPr>
              <a:t>New</a:t>
            </a:r>
            <a:r>
              <a:rPr lang="ar-IQ" dirty="0" smtClean="0">
                <a:solidFill>
                  <a:schemeClr val="bg2">
                    <a:lumMod val="25000"/>
                  </a:schemeClr>
                </a:solidFill>
              </a:rPr>
              <a:t> :- يستخدم </a:t>
            </a:r>
            <a:r>
              <a:rPr lang="ar-IQ" dirty="0" err="1" smtClean="0">
                <a:solidFill>
                  <a:schemeClr val="bg2">
                    <a:lumMod val="25000"/>
                  </a:schemeClr>
                </a:solidFill>
              </a:rPr>
              <a:t>لأنشاء</a:t>
            </a:r>
            <a:r>
              <a:rPr lang="ar-IQ" dirty="0" smtClean="0">
                <a:solidFill>
                  <a:schemeClr val="bg2">
                    <a:lumMod val="25000"/>
                  </a:schemeClr>
                </a:solidFill>
              </a:rPr>
              <a:t> ملف جديد في تطبيق </a:t>
            </a:r>
            <a:r>
              <a:rPr lang="en-US" dirty="0" smtClean="0">
                <a:solidFill>
                  <a:schemeClr val="bg2">
                    <a:lumMod val="25000"/>
                  </a:schemeClr>
                </a:solidFill>
              </a:rPr>
              <a:t>world</a:t>
            </a:r>
            <a:endParaRPr lang="ar-IQ" dirty="0" smtClean="0">
              <a:solidFill>
                <a:schemeClr val="bg2">
                  <a:lumMod val="25000"/>
                </a:schemeClr>
              </a:solidFill>
            </a:endParaRPr>
          </a:p>
          <a:p>
            <a:r>
              <a:rPr lang="ar-IQ" dirty="0" smtClean="0">
                <a:solidFill>
                  <a:schemeClr val="bg2">
                    <a:lumMod val="25000"/>
                  </a:schemeClr>
                </a:solidFill>
              </a:rPr>
              <a:t>* من خلال شريط الأيقونات أو الأدوات ...</a:t>
            </a:r>
          </a:p>
          <a:p>
            <a:r>
              <a:rPr lang="ar-IQ" dirty="0" smtClean="0">
                <a:solidFill>
                  <a:schemeClr val="bg2">
                    <a:lumMod val="25000"/>
                  </a:schemeClr>
                </a:solidFill>
              </a:rPr>
              <a:t>* من خلال شريط القوائم :- </a:t>
            </a:r>
            <a:r>
              <a:rPr lang="en-US" dirty="0" smtClean="0">
                <a:solidFill>
                  <a:schemeClr val="bg2">
                    <a:lumMod val="25000"/>
                  </a:schemeClr>
                </a:solidFill>
              </a:rPr>
              <a:t>New</a:t>
            </a:r>
            <a:r>
              <a:rPr lang="ar-IQ" dirty="0" smtClean="0">
                <a:solidFill>
                  <a:schemeClr val="bg2">
                    <a:lumMod val="25000"/>
                  </a:schemeClr>
                </a:solidFill>
              </a:rPr>
              <a:t>        </a:t>
            </a:r>
            <a:r>
              <a:rPr lang="en-US" dirty="0" smtClean="0">
                <a:solidFill>
                  <a:schemeClr val="bg2">
                    <a:lumMod val="25000"/>
                  </a:schemeClr>
                </a:solidFill>
              </a:rPr>
              <a:t>File</a:t>
            </a:r>
            <a:r>
              <a:rPr lang="ar-IQ" dirty="0" smtClean="0">
                <a:solidFill>
                  <a:schemeClr val="bg2">
                    <a:lumMod val="25000"/>
                  </a:schemeClr>
                </a:solidFill>
              </a:rPr>
              <a:t> </a:t>
            </a:r>
          </a:p>
          <a:p>
            <a:r>
              <a:rPr lang="ar-IQ" dirty="0" smtClean="0">
                <a:solidFill>
                  <a:schemeClr val="bg2">
                    <a:lumMod val="25000"/>
                  </a:schemeClr>
                </a:solidFill>
              </a:rPr>
              <a:t>* من خلال لوحة المفاتيح :- (</a:t>
            </a:r>
            <a:r>
              <a:rPr lang="en-US" dirty="0" err="1" smtClean="0">
                <a:solidFill>
                  <a:schemeClr val="bg2">
                    <a:lumMod val="25000"/>
                  </a:schemeClr>
                </a:solidFill>
              </a:rPr>
              <a:t>Ctrl+N</a:t>
            </a:r>
            <a:r>
              <a:rPr lang="ar-IQ" dirty="0" smtClean="0">
                <a:solidFill>
                  <a:schemeClr val="bg2">
                    <a:lumMod val="25000"/>
                  </a:schemeClr>
                </a:solidFill>
              </a:rPr>
              <a:t>)</a:t>
            </a:r>
            <a:endParaRPr lang="ar-IQ" dirty="0">
              <a:solidFill>
                <a:schemeClr val="bg2">
                  <a:lumMod val="25000"/>
                </a:schemeClr>
              </a:solidFill>
            </a:endParaRPr>
          </a:p>
        </p:txBody>
      </p:sp>
      <p:sp>
        <p:nvSpPr>
          <p:cNvPr id="3" name="عنوان 2"/>
          <p:cNvSpPr>
            <a:spLocks noGrp="1"/>
          </p:cNvSpPr>
          <p:nvPr>
            <p:ph type="title"/>
          </p:nvPr>
        </p:nvSpPr>
        <p:spPr/>
        <p:txBody>
          <a:bodyPr/>
          <a:lstStyle/>
          <a:p>
            <a:pPr algn="ctr"/>
            <a:r>
              <a:rPr lang="ar-IQ" dirty="0" smtClean="0"/>
              <a:t>أنشاء وثيقة جديدة :</a:t>
            </a:r>
            <a:endParaRPr lang="ar-IQ" dirty="0"/>
          </a:p>
        </p:txBody>
      </p:sp>
      <p:sp>
        <p:nvSpPr>
          <p:cNvPr id="4" name="سهم إلى اليمين 3"/>
          <p:cNvSpPr/>
          <p:nvPr/>
        </p:nvSpPr>
        <p:spPr>
          <a:xfrm>
            <a:off x="3857620" y="2643182"/>
            <a:ext cx="500066"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Tree>
    <p:custDataLst>
      <p:tags r:id="rId1"/>
    </p:custDataLst>
  </p:cSld>
  <p:clrMapOvr>
    <a:masterClrMapping/>
  </p:clrMapOvr>
  <mc:AlternateContent xmlns:mc="http://schemas.openxmlformats.org/markup-compatibility/2006">
    <mc:Choice xmlns=""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3"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3"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down)">
                                      <p:cBhvr>
                                        <p:cTn id="13" dur="500"/>
                                        <p:tgtEl>
                                          <p:spTgt spid="2">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3" nodeType="click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 calcmode="lin" valueType="num">
                                      <p:cBhvr additive="base">
                                        <p:cTn id="18" dur="30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9" dur="30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3" nodeType="clickEffect">
                                  <p:stCondLst>
                                    <p:cond delay="0"/>
                                  </p:stCondLst>
                                  <p:childTnLst>
                                    <p:set>
                                      <p:cBhvr>
                                        <p:cTn id="23" dur="1" fill="hold">
                                          <p:stCondLst>
                                            <p:cond delay="0"/>
                                          </p:stCondLst>
                                        </p:cTn>
                                        <p:tgtEl>
                                          <p:spTgt spid="2">
                                            <p:txEl>
                                              <p:pRg st="3" end="3"/>
                                            </p:txEl>
                                          </p:spTgt>
                                        </p:tgtEl>
                                        <p:attrNameLst>
                                          <p:attrName>style.visibility</p:attrName>
                                        </p:attrNameLst>
                                      </p:cBhvr>
                                      <p:to>
                                        <p:strVal val="visible"/>
                                      </p:to>
                                    </p:set>
                                    <p:animEffect transition="in" filter="wipe(down)">
                                      <p:cBhvr>
                                        <p:cTn id="24"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3" uiExpand="1" build="p"/>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14000" r="-14000"/>
          </a:stretch>
        </a:blip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IQ" dirty="0" smtClean="0"/>
              <a:t>فتح أو </a:t>
            </a:r>
            <a:r>
              <a:rPr lang="en-US" dirty="0" smtClean="0"/>
              <a:t>Open</a:t>
            </a:r>
            <a:r>
              <a:rPr lang="ar-IQ" dirty="0" smtClean="0"/>
              <a:t> :- ويستخدم لفتح ملف مخزون مسبقاً في تطبيق المعالج </a:t>
            </a:r>
          </a:p>
          <a:p>
            <a:r>
              <a:rPr lang="ar-IQ" dirty="0" smtClean="0"/>
              <a:t>* من خلال شريط الأيقونات أو الأدوات ...</a:t>
            </a:r>
          </a:p>
          <a:p>
            <a:r>
              <a:rPr lang="ar-IQ" dirty="0" smtClean="0"/>
              <a:t>* من خلال شريط القوائم :- </a:t>
            </a:r>
            <a:r>
              <a:rPr lang="en-US" dirty="0" smtClean="0"/>
              <a:t>Open</a:t>
            </a:r>
            <a:r>
              <a:rPr lang="ar-IQ" dirty="0" smtClean="0"/>
              <a:t>      </a:t>
            </a:r>
            <a:r>
              <a:rPr lang="en-US" dirty="0" smtClean="0"/>
              <a:t>File</a:t>
            </a:r>
            <a:r>
              <a:rPr lang="ar-IQ" dirty="0" smtClean="0"/>
              <a:t> </a:t>
            </a:r>
          </a:p>
          <a:p>
            <a:r>
              <a:rPr lang="ar-IQ" dirty="0" smtClean="0"/>
              <a:t>* من خلال لوحة المفاتيح :- (</a:t>
            </a:r>
            <a:r>
              <a:rPr lang="en-US" dirty="0" err="1" smtClean="0"/>
              <a:t>Ctrl+O</a:t>
            </a:r>
            <a:r>
              <a:rPr lang="ar-IQ" dirty="0" smtClean="0"/>
              <a:t>)</a:t>
            </a:r>
          </a:p>
          <a:p>
            <a:endParaRPr lang="ar-IQ" dirty="0" smtClean="0"/>
          </a:p>
          <a:p>
            <a:r>
              <a:rPr lang="ar-IQ" dirty="0" smtClean="0"/>
              <a:t>الاختبار الذاتي 1 </a:t>
            </a:r>
          </a:p>
          <a:p>
            <a:r>
              <a:rPr lang="ar-IQ" dirty="0" smtClean="0"/>
              <a:t>ـــــــــــــــــــــــــ  وضح بخطوات كيفية فتح ملف مخزون سابقا وكيفية خزن ملف ؟ </a:t>
            </a:r>
            <a:endParaRPr lang="ar-IQ" dirty="0"/>
          </a:p>
        </p:txBody>
      </p:sp>
      <p:sp>
        <p:nvSpPr>
          <p:cNvPr id="3" name="عنوان 2"/>
          <p:cNvSpPr>
            <a:spLocks noGrp="1"/>
          </p:cNvSpPr>
          <p:nvPr>
            <p:ph type="title"/>
          </p:nvPr>
        </p:nvSpPr>
        <p:spPr/>
        <p:txBody>
          <a:bodyPr>
            <a:normAutofit/>
          </a:bodyPr>
          <a:lstStyle/>
          <a:p>
            <a:pPr algn="ctr"/>
            <a:r>
              <a:rPr lang="ar-IQ" dirty="0" smtClean="0"/>
              <a:t>فتح وثيقة :</a:t>
            </a:r>
            <a:endParaRPr lang="ar-IQ" dirty="0"/>
          </a:p>
        </p:txBody>
      </p:sp>
      <p:sp>
        <p:nvSpPr>
          <p:cNvPr id="4" name="سهم إلى اليمين 3"/>
          <p:cNvSpPr/>
          <p:nvPr/>
        </p:nvSpPr>
        <p:spPr>
          <a:xfrm>
            <a:off x="3786182" y="2643182"/>
            <a:ext cx="428628"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Tree>
  </p:cSld>
  <p:clrMapOvr>
    <a:masterClrMapping/>
  </p:clrMapOvr>
  <mc:AlternateContent xmlns:mc="http://schemas.openxmlformats.org/markup-compatibility/2006">
    <mc:Choice xmlns="" xmlns:p14="http://schemas.microsoft.com/office/powerpoint/2010/main" Requires="p14">
      <p:transition spd="slow" p14:dur="1600">
        <p14:gallery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1"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1"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linds(horizontal)">
                                      <p:cBhvr>
                                        <p:cTn id="17" dur="2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1"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1"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fade">
                                      <p:cBhvr>
                                        <p:cTn id="3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uiExpand="1" build="p"/>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24000" b="-24000"/>
          </a:stretch>
        </a:blip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IQ" dirty="0" smtClean="0">
                <a:solidFill>
                  <a:srgbClr val="FF0000"/>
                </a:solidFill>
              </a:rPr>
              <a:t>حفظ أو </a:t>
            </a:r>
            <a:r>
              <a:rPr lang="en-US" dirty="0" smtClean="0">
                <a:solidFill>
                  <a:srgbClr val="FF0000"/>
                </a:solidFill>
              </a:rPr>
              <a:t>Save</a:t>
            </a:r>
            <a:r>
              <a:rPr lang="ar-IQ" dirty="0" smtClean="0">
                <a:solidFill>
                  <a:srgbClr val="FF0000"/>
                </a:solidFill>
              </a:rPr>
              <a:t> :- حفظ ملف لأول مرة في تطبيق المعالج </a:t>
            </a:r>
          </a:p>
          <a:p>
            <a:r>
              <a:rPr lang="ar-IQ" dirty="0" smtClean="0">
                <a:solidFill>
                  <a:srgbClr val="FF0000"/>
                </a:solidFill>
              </a:rPr>
              <a:t>* من خلال شريط الأيقونات أو الأدوات ...</a:t>
            </a:r>
          </a:p>
          <a:p>
            <a:r>
              <a:rPr lang="ar-IQ" dirty="0" smtClean="0">
                <a:solidFill>
                  <a:srgbClr val="FF0000"/>
                </a:solidFill>
              </a:rPr>
              <a:t>* من خلال شريط القوائم :- </a:t>
            </a:r>
            <a:r>
              <a:rPr lang="en-US" dirty="0" smtClean="0">
                <a:solidFill>
                  <a:srgbClr val="FF0000"/>
                </a:solidFill>
              </a:rPr>
              <a:t>Save</a:t>
            </a:r>
            <a:r>
              <a:rPr lang="ar-IQ" dirty="0" smtClean="0">
                <a:solidFill>
                  <a:srgbClr val="FF0000"/>
                </a:solidFill>
              </a:rPr>
              <a:t>       </a:t>
            </a:r>
            <a:r>
              <a:rPr lang="en-US" dirty="0" smtClean="0">
                <a:solidFill>
                  <a:srgbClr val="FF0000"/>
                </a:solidFill>
              </a:rPr>
              <a:t>File</a:t>
            </a:r>
            <a:r>
              <a:rPr lang="ar-IQ" dirty="0" smtClean="0">
                <a:solidFill>
                  <a:srgbClr val="FF0000"/>
                </a:solidFill>
              </a:rPr>
              <a:t> </a:t>
            </a:r>
          </a:p>
          <a:p>
            <a:r>
              <a:rPr lang="ar-IQ" dirty="0" smtClean="0">
                <a:solidFill>
                  <a:srgbClr val="FF0000"/>
                </a:solidFill>
              </a:rPr>
              <a:t>* من خلال لوحة المفاتيح :- (</a:t>
            </a:r>
            <a:r>
              <a:rPr lang="en-US" dirty="0" err="1" smtClean="0">
                <a:solidFill>
                  <a:srgbClr val="FF0000"/>
                </a:solidFill>
              </a:rPr>
              <a:t>Ctrl+S</a:t>
            </a:r>
            <a:r>
              <a:rPr lang="ar-IQ" dirty="0" smtClean="0">
                <a:solidFill>
                  <a:srgbClr val="FF0000"/>
                </a:solidFill>
              </a:rPr>
              <a:t>)</a:t>
            </a:r>
            <a:endParaRPr lang="ar-IQ" dirty="0">
              <a:solidFill>
                <a:srgbClr val="FF0000"/>
              </a:solidFill>
            </a:endParaRPr>
          </a:p>
        </p:txBody>
      </p:sp>
      <p:sp>
        <p:nvSpPr>
          <p:cNvPr id="3" name="عنوان 2"/>
          <p:cNvSpPr>
            <a:spLocks noGrp="1"/>
          </p:cNvSpPr>
          <p:nvPr>
            <p:ph type="title"/>
          </p:nvPr>
        </p:nvSpPr>
        <p:spPr/>
        <p:txBody>
          <a:bodyPr>
            <a:normAutofit/>
          </a:bodyPr>
          <a:lstStyle/>
          <a:p>
            <a:pPr algn="ctr"/>
            <a:r>
              <a:rPr lang="ar-IQ" dirty="0" smtClean="0">
                <a:solidFill>
                  <a:srgbClr val="FF0000"/>
                </a:solidFill>
              </a:rPr>
              <a:t>خزن الوثيقة :</a:t>
            </a:r>
            <a:endParaRPr lang="ar-IQ" dirty="0">
              <a:solidFill>
                <a:srgbClr val="FF0000"/>
              </a:solidFill>
            </a:endParaRPr>
          </a:p>
        </p:txBody>
      </p:sp>
      <p:sp>
        <p:nvSpPr>
          <p:cNvPr id="4" name="سهم إلى اليمين 3"/>
          <p:cNvSpPr/>
          <p:nvPr/>
        </p:nvSpPr>
        <p:spPr>
          <a:xfrm>
            <a:off x="3929058" y="2643182"/>
            <a:ext cx="428628"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Tree>
  </p:cSld>
  <p:clrMapOvr>
    <a:masterClrMapping/>
  </p:clrMapOvr>
  <mc:AlternateContent xmlns:mc="http://schemas.openxmlformats.org/markup-compatibility/2006">
    <mc:Choice xmlns="" xmlns:p14="http://schemas.microsoft.com/office/powerpoint/2010/main" Requires="p14">
      <p:transition spd="slow" p14:dur="1600">
        <p14:prism dir="r"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wheel(1)">
                                      <p:cBhvr>
                                        <p:cTn id="15" dur="2000"/>
                                        <p:tgtEl>
                                          <p:spTgt spid="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 calcmode="lin" valueType="num">
                                      <p:cBhvr>
                                        <p:cTn id="20"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1" dur="1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22" dur="1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23" dur="100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wheel(1)">
                                      <p:cBhvr>
                                        <p:cTn id="28" dur="2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24000" b="-24000"/>
          </a:stretch>
        </a:blip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IQ" dirty="0" smtClean="0"/>
              <a:t>انتهاء أو </a:t>
            </a:r>
            <a:r>
              <a:rPr lang="en-US" dirty="0" smtClean="0"/>
              <a:t>Close</a:t>
            </a:r>
            <a:r>
              <a:rPr lang="ar-IQ" dirty="0" smtClean="0"/>
              <a:t> :- يستخدم لأجل غلق الملف المفتوح دون غلق البرنامج والرجوع إلى الملف الذي يسبقه أن وجد </a:t>
            </a:r>
          </a:p>
          <a:p>
            <a:r>
              <a:rPr lang="ar-IQ" dirty="0" smtClean="0"/>
              <a:t>* من خلال شريط الأيقونات أو الأدوات ...</a:t>
            </a:r>
          </a:p>
          <a:p>
            <a:r>
              <a:rPr lang="ar-IQ" dirty="0" smtClean="0"/>
              <a:t>* من خلال شريط القوائم :- </a:t>
            </a:r>
            <a:r>
              <a:rPr lang="en-US" dirty="0" smtClean="0"/>
              <a:t>Close</a:t>
            </a:r>
            <a:r>
              <a:rPr lang="ar-IQ" dirty="0" smtClean="0"/>
              <a:t>      </a:t>
            </a:r>
            <a:r>
              <a:rPr lang="en-US" dirty="0" smtClean="0"/>
              <a:t>File</a:t>
            </a:r>
            <a:r>
              <a:rPr lang="ar-IQ" dirty="0" smtClean="0"/>
              <a:t> </a:t>
            </a:r>
          </a:p>
          <a:p>
            <a:r>
              <a:rPr lang="ar-IQ" dirty="0" smtClean="0"/>
              <a:t>* من خلال لوحة المفاتيح :- (</a:t>
            </a:r>
            <a:r>
              <a:rPr lang="en-US" dirty="0" smtClean="0"/>
              <a:t>Ctrl+F4</a:t>
            </a:r>
            <a:r>
              <a:rPr lang="ar-IQ" dirty="0" smtClean="0"/>
              <a:t>)</a:t>
            </a:r>
            <a:endParaRPr lang="ar-IQ" dirty="0"/>
          </a:p>
        </p:txBody>
      </p:sp>
      <p:sp>
        <p:nvSpPr>
          <p:cNvPr id="3" name="عنوان 2"/>
          <p:cNvSpPr>
            <a:spLocks noGrp="1"/>
          </p:cNvSpPr>
          <p:nvPr>
            <p:ph type="title"/>
          </p:nvPr>
        </p:nvSpPr>
        <p:spPr/>
        <p:txBody>
          <a:bodyPr>
            <a:normAutofit/>
          </a:bodyPr>
          <a:lstStyle/>
          <a:p>
            <a:pPr algn="ctr"/>
            <a:r>
              <a:rPr lang="ar-IQ" dirty="0" smtClean="0"/>
              <a:t>غلق الوثيقة </a:t>
            </a:r>
            <a:endParaRPr lang="ar-IQ" dirty="0"/>
          </a:p>
        </p:txBody>
      </p:sp>
      <p:sp>
        <p:nvSpPr>
          <p:cNvPr id="4" name="سهم إلى اليمين 3"/>
          <p:cNvSpPr/>
          <p:nvPr/>
        </p:nvSpPr>
        <p:spPr>
          <a:xfrm>
            <a:off x="3786182" y="3000372"/>
            <a:ext cx="357190"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Tree>
  </p:cSld>
  <p:clrMapOvr>
    <a:masterClrMapping/>
  </p:clrMapOvr>
  <mc:AlternateContent xmlns:mc="http://schemas.openxmlformats.org/markup-compatibility/2006">
    <mc:Choice xmlns="" xmlns:p14="http://schemas.microsoft.com/office/powerpoint/2010/main" Requires="p14">
      <p:transition spd="slow" p14:dur="1100">
        <p14:switch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2">
                                            <p:txEl>
                                              <p:pRg st="1" end="1"/>
                                            </p:txEl>
                                          </p:spTgt>
                                        </p:tgtEl>
                                        <p:attrNameLst>
                                          <p:attrName>style.visibility</p:attrName>
                                        </p:attrNameLst>
                                      </p:cBhvr>
                                      <p:to>
                                        <p:strVal val="visible"/>
                                      </p:to>
                                    </p:set>
                                    <p:animEffect transition="in" filter="checkerboard(across)">
                                      <p:cBhvr>
                                        <p:cTn id="25" dur="2000"/>
                                        <p:tgtEl>
                                          <p:spTgt spid="2">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grpId="0" nodeType="clickEffect">
                                  <p:stCondLst>
                                    <p:cond delay="0"/>
                                  </p:stCondLst>
                                  <p:childTnLst>
                                    <p:set>
                                      <p:cBhvr>
                                        <p:cTn id="29" dur="1" fill="hold">
                                          <p:stCondLst>
                                            <p:cond delay="0"/>
                                          </p:stCondLst>
                                        </p:cTn>
                                        <p:tgtEl>
                                          <p:spTgt spid="2">
                                            <p:txEl>
                                              <p:pRg st="2" end="2"/>
                                            </p:txEl>
                                          </p:spTgt>
                                        </p:tgtEl>
                                        <p:attrNameLst>
                                          <p:attrName>style.visibility</p:attrName>
                                        </p:attrNameLst>
                                      </p:cBhvr>
                                      <p:to>
                                        <p:strVal val="visible"/>
                                      </p:to>
                                    </p:set>
                                    <p:animEffect transition="in" filter="wipe(down)">
                                      <p:cBhvr>
                                        <p:cTn id="30" dur="580">
                                          <p:stCondLst>
                                            <p:cond delay="0"/>
                                          </p:stCondLst>
                                        </p:cTn>
                                        <p:tgtEl>
                                          <p:spTgt spid="2">
                                            <p:txEl>
                                              <p:pRg st="2" end="2"/>
                                            </p:txEl>
                                          </p:spTgt>
                                        </p:tgtEl>
                                      </p:cBhvr>
                                    </p:animEffect>
                                    <p:anim calcmode="lin" valueType="num">
                                      <p:cBhvr>
                                        <p:cTn id="31"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36" dur="26">
                                          <p:stCondLst>
                                            <p:cond delay="650"/>
                                          </p:stCondLst>
                                        </p:cTn>
                                        <p:tgtEl>
                                          <p:spTgt spid="2">
                                            <p:txEl>
                                              <p:pRg st="2" end="2"/>
                                            </p:txEl>
                                          </p:spTgt>
                                        </p:tgtEl>
                                      </p:cBhvr>
                                      <p:to x="100000" y="60000"/>
                                    </p:animScale>
                                    <p:animScale>
                                      <p:cBhvr>
                                        <p:cTn id="37" dur="166" decel="50000">
                                          <p:stCondLst>
                                            <p:cond delay="676"/>
                                          </p:stCondLst>
                                        </p:cTn>
                                        <p:tgtEl>
                                          <p:spTgt spid="2">
                                            <p:txEl>
                                              <p:pRg st="2" end="2"/>
                                            </p:txEl>
                                          </p:spTgt>
                                        </p:tgtEl>
                                      </p:cBhvr>
                                      <p:to x="100000" y="100000"/>
                                    </p:animScale>
                                    <p:animScale>
                                      <p:cBhvr>
                                        <p:cTn id="38" dur="26">
                                          <p:stCondLst>
                                            <p:cond delay="1312"/>
                                          </p:stCondLst>
                                        </p:cTn>
                                        <p:tgtEl>
                                          <p:spTgt spid="2">
                                            <p:txEl>
                                              <p:pRg st="2" end="2"/>
                                            </p:txEl>
                                          </p:spTgt>
                                        </p:tgtEl>
                                      </p:cBhvr>
                                      <p:to x="100000" y="80000"/>
                                    </p:animScale>
                                    <p:animScale>
                                      <p:cBhvr>
                                        <p:cTn id="39" dur="166" decel="50000">
                                          <p:stCondLst>
                                            <p:cond delay="1338"/>
                                          </p:stCondLst>
                                        </p:cTn>
                                        <p:tgtEl>
                                          <p:spTgt spid="2">
                                            <p:txEl>
                                              <p:pRg st="2" end="2"/>
                                            </p:txEl>
                                          </p:spTgt>
                                        </p:tgtEl>
                                      </p:cBhvr>
                                      <p:to x="100000" y="100000"/>
                                    </p:animScale>
                                    <p:animScale>
                                      <p:cBhvr>
                                        <p:cTn id="40" dur="26">
                                          <p:stCondLst>
                                            <p:cond delay="1642"/>
                                          </p:stCondLst>
                                        </p:cTn>
                                        <p:tgtEl>
                                          <p:spTgt spid="2">
                                            <p:txEl>
                                              <p:pRg st="2" end="2"/>
                                            </p:txEl>
                                          </p:spTgt>
                                        </p:tgtEl>
                                      </p:cBhvr>
                                      <p:to x="100000" y="90000"/>
                                    </p:animScale>
                                    <p:animScale>
                                      <p:cBhvr>
                                        <p:cTn id="41" dur="166" decel="50000">
                                          <p:stCondLst>
                                            <p:cond delay="1668"/>
                                          </p:stCondLst>
                                        </p:cTn>
                                        <p:tgtEl>
                                          <p:spTgt spid="2">
                                            <p:txEl>
                                              <p:pRg st="2" end="2"/>
                                            </p:txEl>
                                          </p:spTgt>
                                        </p:tgtEl>
                                      </p:cBhvr>
                                      <p:to x="100000" y="100000"/>
                                    </p:animScale>
                                    <p:animScale>
                                      <p:cBhvr>
                                        <p:cTn id="42" dur="26">
                                          <p:stCondLst>
                                            <p:cond delay="1808"/>
                                          </p:stCondLst>
                                        </p:cTn>
                                        <p:tgtEl>
                                          <p:spTgt spid="2">
                                            <p:txEl>
                                              <p:pRg st="2" end="2"/>
                                            </p:txEl>
                                          </p:spTgt>
                                        </p:tgtEl>
                                      </p:cBhvr>
                                      <p:to x="100000" y="95000"/>
                                    </p:animScale>
                                    <p:animScale>
                                      <p:cBhvr>
                                        <p:cTn id="43" dur="166" decel="50000">
                                          <p:stCondLst>
                                            <p:cond delay="1834"/>
                                          </p:stCondLst>
                                        </p:cTn>
                                        <p:tgtEl>
                                          <p:spTgt spid="2">
                                            <p:txEl>
                                              <p:pRg st="2" end="2"/>
                                            </p:txEl>
                                          </p:spTgt>
                                        </p:tgtEl>
                                      </p:cBhvr>
                                      <p:to x="100000" y="100000"/>
                                    </p:animScale>
                                  </p:childTnLst>
                                </p:cTn>
                              </p:par>
                            </p:childTnLst>
                          </p:cTn>
                        </p:par>
                      </p:childTnLst>
                    </p:cTn>
                  </p:par>
                  <p:par>
                    <p:cTn id="44" fill="hold">
                      <p:stCondLst>
                        <p:cond delay="indefinite"/>
                      </p:stCondLst>
                      <p:childTnLst>
                        <p:par>
                          <p:cTn id="45" fill="hold">
                            <p:stCondLst>
                              <p:cond delay="0"/>
                            </p:stCondLst>
                            <p:childTnLst>
                              <p:par>
                                <p:cTn id="46" presetID="5" presetClass="entr" presetSubtype="10" fill="hold" grpId="0" nodeType="clickEffect">
                                  <p:stCondLst>
                                    <p:cond delay="0"/>
                                  </p:stCondLst>
                                  <p:childTnLst>
                                    <p:set>
                                      <p:cBhvr>
                                        <p:cTn id="47" dur="1" fill="hold">
                                          <p:stCondLst>
                                            <p:cond delay="0"/>
                                          </p:stCondLst>
                                        </p:cTn>
                                        <p:tgtEl>
                                          <p:spTgt spid="2">
                                            <p:txEl>
                                              <p:pRg st="3" end="3"/>
                                            </p:txEl>
                                          </p:spTgt>
                                        </p:tgtEl>
                                        <p:attrNameLst>
                                          <p:attrName>style.visibility</p:attrName>
                                        </p:attrNameLst>
                                      </p:cBhvr>
                                      <p:to>
                                        <p:strVal val="visible"/>
                                      </p:to>
                                    </p:set>
                                    <p:animEffect transition="in" filter="checkerboard(across)">
                                      <p:cBhvr>
                                        <p:cTn id="48" dur="2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11000" b="-11000"/>
          </a:stretch>
        </a:blip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r>
              <a:rPr lang="ar-IQ" dirty="0" smtClean="0">
                <a:solidFill>
                  <a:srgbClr val="FF0000"/>
                </a:solidFill>
              </a:rPr>
              <a:t>التراجع عن أخر خطوة أو </a:t>
            </a:r>
            <a:r>
              <a:rPr lang="en-US" dirty="0" smtClean="0">
                <a:solidFill>
                  <a:srgbClr val="FF0000"/>
                </a:solidFill>
              </a:rPr>
              <a:t>undo</a:t>
            </a:r>
            <a:r>
              <a:rPr lang="ar-IQ" dirty="0" smtClean="0">
                <a:solidFill>
                  <a:srgbClr val="FF0000"/>
                </a:solidFill>
              </a:rPr>
              <a:t> </a:t>
            </a:r>
          </a:p>
          <a:p>
            <a:r>
              <a:rPr lang="ar-IQ" dirty="0" smtClean="0">
                <a:solidFill>
                  <a:srgbClr val="FF0000"/>
                </a:solidFill>
              </a:rPr>
              <a:t>أعادة أو </a:t>
            </a:r>
            <a:r>
              <a:rPr lang="en-US" dirty="0" err="1" smtClean="0">
                <a:solidFill>
                  <a:srgbClr val="FF0000"/>
                </a:solidFill>
              </a:rPr>
              <a:t>repet</a:t>
            </a:r>
            <a:r>
              <a:rPr lang="ar-IQ" dirty="0" smtClean="0">
                <a:solidFill>
                  <a:srgbClr val="FF0000"/>
                </a:solidFill>
              </a:rPr>
              <a:t> </a:t>
            </a:r>
          </a:p>
          <a:p>
            <a:r>
              <a:rPr lang="ar-IQ" dirty="0" smtClean="0">
                <a:solidFill>
                  <a:srgbClr val="FF0000"/>
                </a:solidFill>
              </a:rPr>
              <a:t>القص أو </a:t>
            </a:r>
            <a:r>
              <a:rPr lang="en-US" dirty="0" smtClean="0">
                <a:solidFill>
                  <a:srgbClr val="FF0000"/>
                </a:solidFill>
              </a:rPr>
              <a:t>cut</a:t>
            </a:r>
            <a:r>
              <a:rPr lang="ar-IQ" dirty="0" smtClean="0">
                <a:solidFill>
                  <a:srgbClr val="FF0000"/>
                </a:solidFill>
              </a:rPr>
              <a:t> : يستخدم لقطع جزء من الصفحة</a:t>
            </a:r>
          </a:p>
          <a:p>
            <a:r>
              <a:rPr lang="ar-IQ" dirty="0" smtClean="0">
                <a:solidFill>
                  <a:srgbClr val="FF0000"/>
                </a:solidFill>
              </a:rPr>
              <a:t>النسخ أو </a:t>
            </a:r>
            <a:r>
              <a:rPr lang="en-US" dirty="0" smtClean="0">
                <a:solidFill>
                  <a:srgbClr val="FF0000"/>
                </a:solidFill>
              </a:rPr>
              <a:t>copy</a:t>
            </a:r>
            <a:r>
              <a:rPr lang="ar-IQ" dirty="0" smtClean="0">
                <a:solidFill>
                  <a:srgbClr val="FF0000"/>
                </a:solidFill>
              </a:rPr>
              <a:t> : يستخدم لنسخ جزء من النص</a:t>
            </a:r>
          </a:p>
          <a:p>
            <a:r>
              <a:rPr lang="ar-IQ" dirty="0" smtClean="0">
                <a:solidFill>
                  <a:srgbClr val="FF0000"/>
                </a:solidFill>
              </a:rPr>
              <a:t>لصق أو </a:t>
            </a:r>
            <a:r>
              <a:rPr lang="en-US" dirty="0" smtClean="0">
                <a:solidFill>
                  <a:srgbClr val="FF0000"/>
                </a:solidFill>
              </a:rPr>
              <a:t>pest</a:t>
            </a:r>
            <a:r>
              <a:rPr lang="ar-IQ" dirty="0" smtClean="0">
                <a:solidFill>
                  <a:srgbClr val="FF0000"/>
                </a:solidFill>
              </a:rPr>
              <a:t> : يستخدم للصق جزء معين</a:t>
            </a:r>
          </a:p>
          <a:p>
            <a:r>
              <a:rPr lang="ar-IQ" dirty="0" smtClean="0">
                <a:solidFill>
                  <a:srgbClr val="FF0000"/>
                </a:solidFill>
              </a:rPr>
              <a:t>مسح أو </a:t>
            </a:r>
            <a:r>
              <a:rPr lang="en-US" dirty="0" err="1" smtClean="0">
                <a:solidFill>
                  <a:srgbClr val="FF0000"/>
                </a:solidFill>
              </a:rPr>
              <a:t>delet</a:t>
            </a:r>
            <a:r>
              <a:rPr lang="ar-IQ" dirty="0" smtClean="0">
                <a:solidFill>
                  <a:srgbClr val="FF0000"/>
                </a:solidFill>
              </a:rPr>
              <a:t> : يستخدم لحذف الجزء المحدد </a:t>
            </a:r>
            <a:r>
              <a:rPr lang="ar-IQ" dirty="0" err="1" smtClean="0">
                <a:solidFill>
                  <a:srgbClr val="FF0000"/>
                </a:solidFill>
              </a:rPr>
              <a:t>مسبقآ</a:t>
            </a:r>
            <a:endParaRPr lang="ar-IQ" dirty="0" smtClean="0">
              <a:solidFill>
                <a:srgbClr val="FF0000"/>
              </a:solidFill>
            </a:endParaRPr>
          </a:p>
          <a:p>
            <a:r>
              <a:rPr lang="ar-IQ" dirty="0" smtClean="0">
                <a:solidFill>
                  <a:srgbClr val="FF0000"/>
                </a:solidFill>
              </a:rPr>
              <a:t>تحديد الكل او </a:t>
            </a:r>
            <a:r>
              <a:rPr lang="en-US" dirty="0" smtClean="0">
                <a:solidFill>
                  <a:srgbClr val="FF0000"/>
                </a:solidFill>
              </a:rPr>
              <a:t>select all</a:t>
            </a:r>
            <a:r>
              <a:rPr lang="ar-IQ" dirty="0" smtClean="0">
                <a:solidFill>
                  <a:srgbClr val="FF0000"/>
                </a:solidFill>
              </a:rPr>
              <a:t> : يستخدم لتحديد كل الملف</a:t>
            </a:r>
          </a:p>
          <a:p>
            <a:r>
              <a:rPr lang="ar-IQ" dirty="0" smtClean="0">
                <a:solidFill>
                  <a:srgbClr val="FF0000"/>
                </a:solidFill>
              </a:rPr>
              <a:t>بحث أو </a:t>
            </a:r>
            <a:r>
              <a:rPr lang="en-US" dirty="0" err="1" smtClean="0">
                <a:solidFill>
                  <a:srgbClr val="FF0000"/>
                </a:solidFill>
              </a:rPr>
              <a:t>serch</a:t>
            </a:r>
            <a:r>
              <a:rPr lang="ar-IQ" dirty="0" smtClean="0">
                <a:solidFill>
                  <a:srgbClr val="FF0000"/>
                </a:solidFill>
              </a:rPr>
              <a:t> : يستخدم للبحث عن كلمة أو فقرة معينة خلال الصفحة المفتوحة </a:t>
            </a:r>
          </a:p>
          <a:p>
            <a:endParaRPr lang="ar-IQ" dirty="0"/>
          </a:p>
        </p:txBody>
      </p:sp>
      <p:sp>
        <p:nvSpPr>
          <p:cNvPr id="3" name="عنوان 2"/>
          <p:cNvSpPr>
            <a:spLocks noGrp="1"/>
          </p:cNvSpPr>
          <p:nvPr>
            <p:ph type="title"/>
          </p:nvPr>
        </p:nvSpPr>
        <p:spPr/>
        <p:txBody>
          <a:bodyPr/>
          <a:lstStyle/>
          <a:p>
            <a:pPr algn="ctr"/>
            <a:r>
              <a:rPr lang="en-US" dirty="0" smtClean="0">
                <a:solidFill>
                  <a:srgbClr val="FF0000"/>
                </a:solidFill>
              </a:rPr>
              <a:t>Edit</a:t>
            </a:r>
            <a:r>
              <a:rPr lang="ar-IQ" dirty="0" smtClean="0">
                <a:solidFill>
                  <a:srgbClr val="FF0000"/>
                </a:solidFill>
              </a:rPr>
              <a:t> أو تعديل</a:t>
            </a:r>
            <a:endParaRPr lang="ar-IQ" dirty="0">
              <a:solidFill>
                <a:srgbClr val="FF0000"/>
              </a:solidFill>
            </a:endParaRPr>
          </a:p>
        </p:txBody>
      </p:sp>
    </p:spTree>
    <p:extLst>
      <p:ext uri="{BB962C8B-B14F-4D97-AF65-F5344CB8AC3E}">
        <p14:creationId xmlns="" xmlns:p14="http://schemas.microsoft.com/office/powerpoint/2010/main" val="168088702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p:cTn id="21"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 calcmode="lin" valueType="num">
                                      <p:cBhvr>
                                        <p:cTn id="28" dur="5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2">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2">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 calcmode="lin" valueType="num">
                                      <p:cBhvr>
                                        <p:cTn id="35" dur="500" fill="hold"/>
                                        <p:tgtEl>
                                          <p:spTgt spid="2">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2">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2">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 calcmode="lin" valueType="num">
                                      <p:cBhvr>
                                        <p:cTn id="42" dur="500" fill="hold"/>
                                        <p:tgtEl>
                                          <p:spTgt spid="2">
                                            <p:txEl>
                                              <p:pRg st="5" end="5"/>
                                            </p:txEl>
                                          </p:spTgt>
                                        </p:tgtEl>
                                        <p:attrNameLst>
                                          <p:attrName>ppt_w</p:attrName>
                                        </p:attrNameLst>
                                      </p:cBhvr>
                                      <p:tavLst>
                                        <p:tav tm="0">
                                          <p:val>
                                            <p:fltVal val="0"/>
                                          </p:val>
                                        </p:tav>
                                        <p:tav tm="100000">
                                          <p:val>
                                            <p:strVal val="#ppt_w"/>
                                          </p:val>
                                        </p:tav>
                                      </p:tavLst>
                                    </p:anim>
                                    <p:anim calcmode="lin" valueType="num">
                                      <p:cBhvr>
                                        <p:cTn id="43" dur="500" fill="hold"/>
                                        <p:tgtEl>
                                          <p:spTgt spid="2">
                                            <p:txEl>
                                              <p:pRg st="5" end="5"/>
                                            </p:txEl>
                                          </p:spTgt>
                                        </p:tgtEl>
                                        <p:attrNameLst>
                                          <p:attrName>ppt_h</p:attrName>
                                        </p:attrNameLst>
                                      </p:cBhvr>
                                      <p:tavLst>
                                        <p:tav tm="0">
                                          <p:val>
                                            <p:fltVal val="0"/>
                                          </p:val>
                                        </p:tav>
                                        <p:tav tm="100000">
                                          <p:val>
                                            <p:strVal val="#ppt_h"/>
                                          </p:val>
                                        </p:tav>
                                      </p:tavLst>
                                    </p:anim>
                                    <p:animEffect transition="in" filter="fade">
                                      <p:cBhvr>
                                        <p:cTn id="44" dur="500"/>
                                        <p:tgtEl>
                                          <p:spTgt spid="2">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 calcmode="lin" valueType="num">
                                      <p:cBhvr>
                                        <p:cTn id="49" dur="500" fill="hold"/>
                                        <p:tgtEl>
                                          <p:spTgt spid="2">
                                            <p:txEl>
                                              <p:pRg st="6" end="6"/>
                                            </p:txEl>
                                          </p:spTgt>
                                        </p:tgtEl>
                                        <p:attrNameLst>
                                          <p:attrName>ppt_w</p:attrName>
                                        </p:attrNameLst>
                                      </p:cBhvr>
                                      <p:tavLst>
                                        <p:tav tm="0">
                                          <p:val>
                                            <p:fltVal val="0"/>
                                          </p:val>
                                        </p:tav>
                                        <p:tav tm="100000">
                                          <p:val>
                                            <p:strVal val="#ppt_w"/>
                                          </p:val>
                                        </p:tav>
                                      </p:tavLst>
                                    </p:anim>
                                    <p:anim calcmode="lin" valueType="num">
                                      <p:cBhvr>
                                        <p:cTn id="50" dur="500" fill="hold"/>
                                        <p:tgtEl>
                                          <p:spTgt spid="2">
                                            <p:txEl>
                                              <p:pRg st="6" end="6"/>
                                            </p:txEl>
                                          </p:spTgt>
                                        </p:tgtEl>
                                        <p:attrNameLst>
                                          <p:attrName>ppt_h</p:attrName>
                                        </p:attrNameLst>
                                      </p:cBhvr>
                                      <p:tavLst>
                                        <p:tav tm="0">
                                          <p:val>
                                            <p:fltVal val="0"/>
                                          </p:val>
                                        </p:tav>
                                        <p:tav tm="100000">
                                          <p:val>
                                            <p:strVal val="#ppt_h"/>
                                          </p:val>
                                        </p:tav>
                                      </p:tavLst>
                                    </p:anim>
                                    <p:animEffect transition="in" filter="fade">
                                      <p:cBhvr>
                                        <p:cTn id="51" dur="500"/>
                                        <p:tgtEl>
                                          <p:spTgt spid="2">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2">
                                            <p:txEl>
                                              <p:pRg st="7" end="7"/>
                                            </p:txEl>
                                          </p:spTgt>
                                        </p:tgtEl>
                                        <p:attrNameLst>
                                          <p:attrName>style.visibility</p:attrName>
                                        </p:attrNameLst>
                                      </p:cBhvr>
                                      <p:to>
                                        <p:strVal val="visible"/>
                                      </p:to>
                                    </p:set>
                                    <p:anim calcmode="lin" valueType="num">
                                      <p:cBhvr>
                                        <p:cTn id="56" dur="500" fill="hold"/>
                                        <p:tgtEl>
                                          <p:spTgt spid="2">
                                            <p:txEl>
                                              <p:pRg st="7" end="7"/>
                                            </p:txEl>
                                          </p:spTgt>
                                        </p:tgtEl>
                                        <p:attrNameLst>
                                          <p:attrName>ppt_w</p:attrName>
                                        </p:attrNameLst>
                                      </p:cBhvr>
                                      <p:tavLst>
                                        <p:tav tm="0">
                                          <p:val>
                                            <p:fltVal val="0"/>
                                          </p:val>
                                        </p:tav>
                                        <p:tav tm="100000">
                                          <p:val>
                                            <p:strVal val="#ppt_w"/>
                                          </p:val>
                                        </p:tav>
                                      </p:tavLst>
                                    </p:anim>
                                    <p:anim calcmode="lin" valueType="num">
                                      <p:cBhvr>
                                        <p:cTn id="57" dur="500" fill="hold"/>
                                        <p:tgtEl>
                                          <p:spTgt spid="2">
                                            <p:txEl>
                                              <p:pRg st="7" end="7"/>
                                            </p:txEl>
                                          </p:spTgt>
                                        </p:tgtEl>
                                        <p:attrNameLst>
                                          <p:attrName>ppt_h</p:attrName>
                                        </p:attrNameLst>
                                      </p:cBhvr>
                                      <p:tavLst>
                                        <p:tav tm="0">
                                          <p:val>
                                            <p:fltVal val="0"/>
                                          </p:val>
                                        </p:tav>
                                        <p:tav tm="100000">
                                          <p:val>
                                            <p:strVal val="#ppt_h"/>
                                          </p:val>
                                        </p:tav>
                                      </p:tavLst>
                                    </p:anim>
                                    <p:animEffect transition="in" filter="fade">
                                      <p:cBhvr>
                                        <p:cTn id="58"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4" name="مربع نص 3"/>
          <p:cNvSpPr txBox="1"/>
          <p:nvPr/>
        </p:nvSpPr>
        <p:spPr>
          <a:xfrm>
            <a:off x="683568" y="620688"/>
            <a:ext cx="8136904" cy="954107"/>
          </a:xfrm>
          <a:prstGeom prst="rect">
            <a:avLst/>
          </a:prstGeom>
          <a:noFill/>
        </p:spPr>
        <p:txBody>
          <a:bodyPr wrap="square" rtlCol="1">
            <a:spAutoFit/>
          </a:bodyPr>
          <a:lstStyle/>
          <a:p>
            <a:r>
              <a:rPr lang="ar-IQ" sz="2800" dirty="0" smtClean="0">
                <a:solidFill>
                  <a:srgbClr val="FF0000"/>
                </a:solidFill>
              </a:rPr>
              <a:t>- </a:t>
            </a:r>
            <a:r>
              <a:rPr lang="ar-IQ" sz="2800" dirty="0" err="1" smtClean="0">
                <a:solidFill>
                  <a:srgbClr val="FF0000"/>
                </a:solidFill>
              </a:rPr>
              <a:t>أستبدال</a:t>
            </a:r>
            <a:r>
              <a:rPr lang="ar-IQ" sz="2800" dirty="0" smtClean="0">
                <a:solidFill>
                  <a:srgbClr val="FF0000"/>
                </a:solidFill>
              </a:rPr>
              <a:t> أو </a:t>
            </a:r>
            <a:r>
              <a:rPr lang="en-US" sz="2800" dirty="0" smtClean="0">
                <a:solidFill>
                  <a:srgbClr val="FF0000"/>
                </a:solidFill>
              </a:rPr>
              <a:t>replace</a:t>
            </a:r>
            <a:r>
              <a:rPr lang="ar-IQ" sz="2800" dirty="0" smtClean="0">
                <a:solidFill>
                  <a:srgbClr val="FF0000"/>
                </a:solidFill>
              </a:rPr>
              <a:t> : يستخدم لأبدال فقرة مكان فقرة </a:t>
            </a:r>
          </a:p>
          <a:p>
            <a:r>
              <a:rPr lang="ar-IQ" sz="2800" dirty="0" smtClean="0">
                <a:solidFill>
                  <a:srgbClr val="FF0000"/>
                </a:solidFill>
              </a:rPr>
              <a:t>- </a:t>
            </a:r>
            <a:r>
              <a:rPr lang="ar-IQ" sz="2800" dirty="0" err="1" smtClean="0">
                <a:solidFill>
                  <a:srgbClr val="FF0000"/>
                </a:solidFill>
              </a:rPr>
              <a:t>الأنتقال</a:t>
            </a:r>
            <a:r>
              <a:rPr lang="ar-IQ" sz="2800" dirty="0" smtClean="0">
                <a:solidFill>
                  <a:srgbClr val="FF0000"/>
                </a:solidFill>
              </a:rPr>
              <a:t> إلى : يستخدم هذا الأمر </a:t>
            </a:r>
            <a:r>
              <a:rPr lang="ar-IQ" sz="2800" dirty="0" err="1" smtClean="0">
                <a:solidFill>
                  <a:srgbClr val="FF0000"/>
                </a:solidFill>
              </a:rPr>
              <a:t>للأنتقال</a:t>
            </a:r>
            <a:r>
              <a:rPr lang="ar-IQ" sz="2800" dirty="0" smtClean="0">
                <a:solidFill>
                  <a:srgbClr val="FF0000"/>
                </a:solidFill>
              </a:rPr>
              <a:t> إلى ملف جديد </a:t>
            </a:r>
            <a:endParaRPr lang="ar-IQ" sz="2800" dirty="0">
              <a:solidFill>
                <a:srgbClr val="FF0000"/>
              </a:solidFill>
            </a:endParaRPr>
          </a:p>
        </p:txBody>
      </p:sp>
    </p:spTree>
    <p:extLst>
      <p:ext uri="{BB962C8B-B14F-4D97-AF65-F5344CB8AC3E}">
        <p14:creationId xmlns="" xmlns:p14="http://schemas.microsoft.com/office/powerpoint/2010/main" val="253291709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IQ" dirty="0" smtClean="0">
                <a:solidFill>
                  <a:srgbClr val="FF0000"/>
                </a:solidFill>
              </a:rPr>
              <a:t>التراجع أو </a:t>
            </a:r>
            <a:r>
              <a:rPr lang="en-US" dirty="0" smtClean="0">
                <a:solidFill>
                  <a:srgbClr val="FF0000"/>
                </a:solidFill>
              </a:rPr>
              <a:t>Undo</a:t>
            </a:r>
            <a:r>
              <a:rPr lang="ar-IQ" dirty="0" smtClean="0">
                <a:solidFill>
                  <a:srgbClr val="FF0000"/>
                </a:solidFill>
              </a:rPr>
              <a:t> :- التراجع عن أخر عملية قام بها المستخدم ولأكثر من مرة في الملف بشرط أن الملف مازال مفتوح ويتم بأحد الطرق الآتية :-</a:t>
            </a:r>
          </a:p>
          <a:p>
            <a:r>
              <a:rPr lang="ar-IQ" dirty="0" smtClean="0">
                <a:solidFill>
                  <a:srgbClr val="FF0000"/>
                </a:solidFill>
              </a:rPr>
              <a:t>* من خلال شريط الأيقونات أو الأدوات ...</a:t>
            </a:r>
          </a:p>
          <a:p>
            <a:r>
              <a:rPr lang="ar-IQ" dirty="0" smtClean="0">
                <a:solidFill>
                  <a:srgbClr val="FF0000"/>
                </a:solidFill>
              </a:rPr>
              <a:t>* من خلال شريط القوائم :- </a:t>
            </a:r>
            <a:r>
              <a:rPr lang="en-US" dirty="0" smtClean="0">
                <a:solidFill>
                  <a:srgbClr val="FF0000"/>
                </a:solidFill>
              </a:rPr>
              <a:t>Undo</a:t>
            </a:r>
            <a:r>
              <a:rPr lang="ar-IQ" dirty="0" smtClean="0">
                <a:solidFill>
                  <a:srgbClr val="FF0000"/>
                </a:solidFill>
              </a:rPr>
              <a:t>       </a:t>
            </a:r>
            <a:r>
              <a:rPr lang="en-US" dirty="0" smtClean="0">
                <a:solidFill>
                  <a:srgbClr val="FF0000"/>
                </a:solidFill>
              </a:rPr>
              <a:t>Edit</a:t>
            </a:r>
            <a:r>
              <a:rPr lang="ar-IQ" dirty="0" smtClean="0">
                <a:solidFill>
                  <a:srgbClr val="FF0000"/>
                </a:solidFill>
              </a:rPr>
              <a:t> </a:t>
            </a:r>
          </a:p>
          <a:p>
            <a:r>
              <a:rPr lang="ar-IQ" dirty="0" smtClean="0">
                <a:solidFill>
                  <a:srgbClr val="FF0000"/>
                </a:solidFill>
              </a:rPr>
              <a:t>* من خلال لوحة المفاتيح :- (</a:t>
            </a:r>
            <a:r>
              <a:rPr lang="en-US" dirty="0" err="1" smtClean="0">
                <a:solidFill>
                  <a:srgbClr val="FF0000"/>
                </a:solidFill>
              </a:rPr>
              <a:t>Ctrl+Z</a:t>
            </a:r>
            <a:r>
              <a:rPr lang="ar-IQ" dirty="0" smtClean="0">
                <a:solidFill>
                  <a:srgbClr val="FF0000"/>
                </a:solidFill>
              </a:rPr>
              <a:t>)</a:t>
            </a:r>
            <a:endParaRPr lang="ar-IQ" dirty="0">
              <a:solidFill>
                <a:srgbClr val="FF0000"/>
              </a:solidFill>
            </a:endParaRPr>
          </a:p>
        </p:txBody>
      </p:sp>
      <p:sp>
        <p:nvSpPr>
          <p:cNvPr id="3" name="عنوان 2"/>
          <p:cNvSpPr>
            <a:spLocks noGrp="1"/>
          </p:cNvSpPr>
          <p:nvPr>
            <p:ph type="title"/>
          </p:nvPr>
        </p:nvSpPr>
        <p:spPr/>
        <p:txBody>
          <a:bodyPr/>
          <a:lstStyle/>
          <a:p>
            <a:pPr algn="ctr"/>
            <a:r>
              <a:rPr lang="ar-IQ" dirty="0" smtClean="0">
                <a:solidFill>
                  <a:srgbClr val="FF0000"/>
                </a:solidFill>
              </a:rPr>
              <a:t>التراجع عن الأوامر</a:t>
            </a:r>
            <a:endParaRPr lang="ar-IQ" dirty="0">
              <a:solidFill>
                <a:srgbClr val="FF0000"/>
              </a:solidFill>
            </a:endParaRPr>
          </a:p>
        </p:txBody>
      </p:sp>
      <p:sp>
        <p:nvSpPr>
          <p:cNvPr id="4" name="سهم إلى اليمين 3"/>
          <p:cNvSpPr/>
          <p:nvPr/>
        </p:nvSpPr>
        <p:spPr>
          <a:xfrm>
            <a:off x="3707904" y="3429000"/>
            <a:ext cx="504056"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Tree>
    <p:extLst>
      <p:ext uri="{BB962C8B-B14F-4D97-AF65-F5344CB8AC3E}">
        <p14:creationId xmlns="" xmlns:p14="http://schemas.microsoft.com/office/powerpoint/2010/main" val="4272485977"/>
      </p:ext>
    </p:extLst>
  </p:cSld>
  <p:clrMapOvr>
    <a:masterClrMapping/>
  </p:clrMapOvr>
  <mc:AlternateContent xmlns:mc="http://schemas.openxmlformats.org/markup-compatibility/2006">
    <mc:Choice xmlns="" xmlns:p14="http://schemas.microsoft.com/office/powerpoint/2010/main" Requires="p14">
      <p:transition spd="slow" p14:dur="3400">
        <p14:reveal thruBlk="1"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grpId="0" nodeType="clickEffect">
                                  <p:stCondLst>
                                    <p:cond delay="0"/>
                                  </p:stCondLst>
                                  <p:childTnLst>
                                    <p:set>
                                      <p:cBhvr>
                                        <p:cTn id="24" dur="1" fill="hold">
                                          <p:stCondLst>
                                            <p:cond delay="0"/>
                                          </p:stCondLst>
                                        </p:cTn>
                                        <p:tgtEl>
                                          <p:spTgt spid="2">
                                            <p:txEl>
                                              <p:pRg st="1" end="1"/>
                                            </p:txEl>
                                          </p:spTgt>
                                        </p:tgtEl>
                                        <p:attrNameLst>
                                          <p:attrName>style.visibility</p:attrName>
                                        </p:attrNameLst>
                                      </p:cBhvr>
                                      <p:to>
                                        <p:strVal val="visible"/>
                                      </p:to>
                                    </p:set>
                                    <p:animEffect transition="in" filter="fade">
                                      <p:cBhvr>
                                        <p:cTn id="25" dur="2000"/>
                                        <p:tgtEl>
                                          <p:spTgt spid="2">
                                            <p:txEl>
                                              <p:pRg st="1" end="1"/>
                                            </p:txEl>
                                          </p:spTgt>
                                        </p:tgtEl>
                                      </p:cBhvr>
                                    </p:animEffect>
                                    <p:anim calcmode="lin" valueType="num">
                                      <p:cBhvr>
                                        <p:cTn id="26" dur="2000" fill="hold"/>
                                        <p:tgtEl>
                                          <p:spTgt spid="2">
                                            <p:txEl>
                                              <p:pRg st="1" end="1"/>
                                            </p:txEl>
                                          </p:spTgt>
                                        </p:tgtEl>
                                        <p:attrNameLst>
                                          <p:attrName>ppt_w</p:attrName>
                                        </p:attrNameLst>
                                      </p:cBhvr>
                                      <p:tavLst>
                                        <p:tav tm="0" fmla="#ppt_w*sin(2.5*pi*$)">
                                          <p:val>
                                            <p:fltVal val="0"/>
                                          </p:val>
                                        </p:tav>
                                        <p:tav tm="100000">
                                          <p:val>
                                            <p:fltVal val="1"/>
                                          </p:val>
                                        </p:tav>
                                      </p:tavLst>
                                    </p:anim>
                                    <p:anim calcmode="lin" valueType="num">
                                      <p:cBhvr>
                                        <p:cTn id="27" dur="2000" fill="hold"/>
                                        <p:tgtEl>
                                          <p:spTgt spid="2">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grpId="0" nodeType="clickEffect">
                                  <p:stCondLst>
                                    <p:cond delay="0"/>
                                  </p:stCondLst>
                                  <p:childTnLst>
                                    <p:set>
                                      <p:cBhvr>
                                        <p:cTn id="31" dur="1" fill="hold">
                                          <p:stCondLst>
                                            <p:cond delay="0"/>
                                          </p:stCondLst>
                                        </p:cTn>
                                        <p:tgtEl>
                                          <p:spTgt spid="2">
                                            <p:txEl>
                                              <p:pRg st="2" end="2"/>
                                            </p:txEl>
                                          </p:spTgt>
                                        </p:tgtEl>
                                        <p:attrNameLst>
                                          <p:attrName>style.visibility</p:attrName>
                                        </p:attrNameLst>
                                      </p:cBhvr>
                                      <p:to>
                                        <p:strVal val="visible"/>
                                      </p:to>
                                    </p:set>
                                    <p:animEffect transition="in" filter="wipe(down)">
                                      <p:cBhvr>
                                        <p:cTn id="32" dur="580">
                                          <p:stCondLst>
                                            <p:cond delay="0"/>
                                          </p:stCondLst>
                                        </p:cTn>
                                        <p:tgtEl>
                                          <p:spTgt spid="2">
                                            <p:txEl>
                                              <p:pRg st="2" end="2"/>
                                            </p:txEl>
                                          </p:spTgt>
                                        </p:tgtEl>
                                      </p:cBhvr>
                                    </p:animEffect>
                                    <p:anim calcmode="lin" valueType="num">
                                      <p:cBhvr>
                                        <p:cTn id="33"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38" dur="26">
                                          <p:stCondLst>
                                            <p:cond delay="650"/>
                                          </p:stCondLst>
                                        </p:cTn>
                                        <p:tgtEl>
                                          <p:spTgt spid="2">
                                            <p:txEl>
                                              <p:pRg st="2" end="2"/>
                                            </p:txEl>
                                          </p:spTgt>
                                        </p:tgtEl>
                                      </p:cBhvr>
                                      <p:to x="100000" y="60000"/>
                                    </p:animScale>
                                    <p:animScale>
                                      <p:cBhvr>
                                        <p:cTn id="39" dur="166" decel="50000">
                                          <p:stCondLst>
                                            <p:cond delay="676"/>
                                          </p:stCondLst>
                                        </p:cTn>
                                        <p:tgtEl>
                                          <p:spTgt spid="2">
                                            <p:txEl>
                                              <p:pRg st="2" end="2"/>
                                            </p:txEl>
                                          </p:spTgt>
                                        </p:tgtEl>
                                      </p:cBhvr>
                                      <p:to x="100000" y="100000"/>
                                    </p:animScale>
                                    <p:animScale>
                                      <p:cBhvr>
                                        <p:cTn id="40" dur="26">
                                          <p:stCondLst>
                                            <p:cond delay="1312"/>
                                          </p:stCondLst>
                                        </p:cTn>
                                        <p:tgtEl>
                                          <p:spTgt spid="2">
                                            <p:txEl>
                                              <p:pRg st="2" end="2"/>
                                            </p:txEl>
                                          </p:spTgt>
                                        </p:tgtEl>
                                      </p:cBhvr>
                                      <p:to x="100000" y="80000"/>
                                    </p:animScale>
                                    <p:animScale>
                                      <p:cBhvr>
                                        <p:cTn id="41" dur="166" decel="50000">
                                          <p:stCondLst>
                                            <p:cond delay="1338"/>
                                          </p:stCondLst>
                                        </p:cTn>
                                        <p:tgtEl>
                                          <p:spTgt spid="2">
                                            <p:txEl>
                                              <p:pRg st="2" end="2"/>
                                            </p:txEl>
                                          </p:spTgt>
                                        </p:tgtEl>
                                      </p:cBhvr>
                                      <p:to x="100000" y="100000"/>
                                    </p:animScale>
                                    <p:animScale>
                                      <p:cBhvr>
                                        <p:cTn id="42" dur="26">
                                          <p:stCondLst>
                                            <p:cond delay="1642"/>
                                          </p:stCondLst>
                                        </p:cTn>
                                        <p:tgtEl>
                                          <p:spTgt spid="2">
                                            <p:txEl>
                                              <p:pRg st="2" end="2"/>
                                            </p:txEl>
                                          </p:spTgt>
                                        </p:tgtEl>
                                      </p:cBhvr>
                                      <p:to x="100000" y="90000"/>
                                    </p:animScale>
                                    <p:animScale>
                                      <p:cBhvr>
                                        <p:cTn id="43" dur="166" decel="50000">
                                          <p:stCondLst>
                                            <p:cond delay="1668"/>
                                          </p:stCondLst>
                                        </p:cTn>
                                        <p:tgtEl>
                                          <p:spTgt spid="2">
                                            <p:txEl>
                                              <p:pRg st="2" end="2"/>
                                            </p:txEl>
                                          </p:spTgt>
                                        </p:tgtEl>
                                      </p:cBhvr>
                                      <p:to x="100000" y="100000"/>
                                    </p:animScale>
                                    <p:animScale>
                                      <p:cBhvr>
                                        <p:cTn id="44" dur="26">
                                          <p:stCondLst>
                                            <p:cond delay="1808"/>
                                          </p:stCondLst>
                                        </p:cTn>
                                        <p:tgtEl>
                                          <p:spTgt spid="2">
                                            <p:txEl>
                                              <p:pRg st="2" end="2"/>
                                            </p:txEl>
                                          </p:spTgt>
                                        </p:tgtEl>
                                      </p:cBhvr>
                                      <p:to x="100000" y="95000"/>
                                    </p:animScale>
                                    <p:animScale>
                                      <p:cBhvr>
                                        <p:cTn id="45" dur="166" decel="50000">
                                          <p:stCondLst>
                                            <p:cond delay="1834"/>
                                          </p:stCondLst>
                                        </p:cTn>
                                        <p:tgtEl>
                                          <p:spTgt spid="2">
                                            <p:txEl>
                                              <p:pRg st="2" end="2"/>
                                            </p:txEl>
                                          </p:spTgt>
                                        </p:tgtEl>
                                      </p:cBhvr>
                                      <p:to x="100000" y="100000"/>
                                    </p:animScale>
                                  </p:childTnLst>
                                </p:cTn>
                              </p:par>
                            </p:childTnLst>
                          </p:cTn>
                        </p:par>
                      </p:childTnLst>
                    </p:cTn>
                  </p:par>
                  <p:par>
                    <p:cTn id="46" fill="hold">
                      <p:stCondLst>
                        <p:cond delay="indefinite"/>
                      </p:stCondLst>
                      <p:childTnLst>
                        <p:par>
                          <p:cTn id="47" fill="hold">
                            <p:stCondLst>
                              <p:cond delay="0"/>
                            </p:stCondLst>
                            <p:childTnLst>
                              <p:par>
                                <p:cTn id="48" presetID="45" presetClass="entr" presetSubtype="0" fill="hold" grpId="0" nodeType="clickEffect">
                                  <p:stCondLst>
                                    <p:cond delay="0"/>
                                  </p:stCondLst>
                                  <p:childTnLst>
                                    <p:set>
                                      <p:cBhvr>
                                        <p:cTn id="49" dur="1" fill="hold">
                                          <p:stCondLst>
                                            <p:cond delay="0"/>
                                          </p:stCondLst>
                                        </p:cTn>
                                        <p:tgtEl>
                                          <p:spTgt spid="2">
                                            <p:txEl>
                                              <p:pRg st="3" end="3"/>
                                            </p:txEl>
                                          </p:spTgt>
                                        </p:tgtEl>
                                        <p:attrNameLst>
                                          <p:attrName>style.visibility</p:attrName>
                                        </p:attrNameLst>
                                      </p:cBhvr>
                                      <p:to>
                                        <p:strVal val="visible"/>
                                      </p:to>
                                    </p:set>
                                    <p:animEffect transition="in" filter="fade">
                                      <p:cBhvr>
                                        <p:cTn id="50" dur="2000"/>
                                        <p:tgtEl>
                                          <p:spTgt spid="2">
                                            <p:txEl>
                                              <p:pRg st="3" end="3"/>
                                            </p:txEl>
                                          </p:spTgt>
                                        </p:tgtEl>
                                      </p:cBhvr>
                                    </p:animEffect>
                                    <p:anim calcmode="lin" valueType="num">
                                      <p:cBhvr>
                                        <p:cTn id="51" dur="2000" fill="hold"/>
                                        <p:tgtEl>
                                          <p:spTgt spid="2">
                                            <p:txEl>
                                              <p:pRg st="3" end="3"/>
                                            </p:txEl>
                                          </p:spTgt>
                                        </p:tgtEl>
                                        <p:attrNameLst>
                                          <p:attrName>ppt_w</p:attrName>
                                        </p:attrNameLst>
                                      </p:cBhvr>
                                      <p:tavLst>
                                        <p:tav tm="0" fmla="#ppt_w*sin(2.5*pi*$)">
                                          <p:val>
                                            <p:fltVal val="0"/>
                                          </p:val>
                                        </p:tav>
                                        <p:tav tm="100000">
                                          <p:val>
                                            <p:fltVal val="1"/>
                                          </p:val>
                                        </p:tav>
                                      </p:tavLst>
                                    </p:anim>
                                    <p:anim calcmode="lin" valueType="num">
                                      <p:cBhvr>
                                        <p:cTn id="52" dur="2000" fill="hold"/>
                                        <p:tgtEl>
                                          <p:spTgt spid="2">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2000" b="-52000"/>
          </a:stretch>
        </a:blip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fontScale="92500" lnSpcReduction="10000"/>
          </a:bodyPr>
          <a:lstStyle/>
          <a:p>
            <a:pPr algn="ctr">
              <a:buNone/>
            </a:pPr>
            <a:r>
              <a:rPr lang="ar-IQ" sz="3200" dirty="0" smtClean="0">
                <a:latin typeface="Blackadder ITC" pitchFamily="82" charset="0"/>
              </a:rPr>
              <a:t>       1-1الفئة المستهدفة :</a:t>
            </a:r>
          </a:p>
          <a:p>
            <a:pPr algn="ctr">
              <a:buNone/>
            </a:pPr>
            <a:r>
              <a:rPr lang="ar-IQ" sz="3200" dirty="0" smtClean="0">
                <a:latin typeface="Blackadder ITC" pitchFamily="82" charset="0"/>
              </a:rPr>
              <a:t>       ــــــــــــــــــــــــــــــــ</a:t>
            </a:r>
          </a:p>
          <a:p>
            <a:pPr algn="ctr">
              <a:buNone/>
            </a:pPr>
            <a:r>
              <a:rPr lang="ar-IQ" sz="3200" dirty="0" smtClean="0">
                <a:latin typeface="Blackadder ITC" pitchFamily="82" charset="0"/>
              </a:rPr>
              <a:t>طلبة المرحلة الثانية : قسم </a:t>
            </a:r>
            <a:r>
              <a:rPr lang="ar-IQ" sz="3200" dirty="0" err="1" smtClean="0">
                <a:latin typeface="Blackadder ITC" pitchFamily="82" charset="0"/>
              </a:rPr>
              <a:t>الادارة</a:t>
            </a:r>
            <a:r>
              <a:rPr lang="ar-IQ" sz="3200" dirty="0" smtClean="0">
                <a:latin typeface="Blackadder ITC" pitchFamily="82" charset="0"/>
              </a:rPr>
              <a:t> الصحية</a:t>
            </a:r>
          </a:p>
          <a:p>
            <a:pPr algn="ctr">
              <a:buNone/>
            </a:pPr>
            <a:endParaRPr lang="ar-IQ" sz="3200" dirty="0" smtClean="0">
              <a:latin typeface="Blackadder ITC" pitchFamily="82" charset="0"/>
            </a:endParaRPr>
          </a:p>
          <a:p>
            <a:pPr algn="ctr">
              <a:buNone/>
            </a:pPr>
            <a:r>
              <a:rPr lang="ar-IQ" sz="3200" dirty="0" smtClean="0">
                <a:latin typeface="Blackadder ITC" pitchFamily="82" charset="0"/>
              </a:rPr>
              <a:t>1-2 المبررات </a:t>
            </a:r>
          </a:p>
          <a:p>
            <a:pPr algn="ctr">
              <a:buNone/>
            </a:pPr>
            <a:r>
              <a:rPr lang="ar-IQ" sz="3200" dirty="0" smtClean="0">
                <a:latin typeface="Blackadder ITC" pitchFamily="82" charset="0"/>
              </a:rPr>
              <a:t>_________________ </a:t>
            </a:r>
          </a:p>
          <a:p>
            <a:pPr algn="ctr">
              <a:buNone/>
            </a:pPr>
            <a:r>
              <a:rPr lang="ar-IQ" sz="3200" dirty="0" smtClean="0">
                <a:latin typeface="Blackadder ITC" pitchFamily="82" charset="0"/>
              </a:rPr>
              <a:t>لما كان للحاسبة اثر كبير في حياتنا </a:t>
            </a:r>
            <a:r>
              <a:rPr lang="ar-IQ" sz="3200" dirty="0" err="1" smtClean="0">
                <a:latin typeface="Blackadder ITC" pitchFamily="82" charset="0"/>
              </a:rPr>
              <a:t>اصبح</a:t>
            </a:r>
            <a:r>
              <a:rPr lang="ar-IQ" sz="3200" dirty="0" smtClean="0">
                <a:latin typeface="Blackadder ITC" pitchFamily="82" charset="0"/>
              </a:rPr>
              <a:t> لابد من وجود برامج تسهل عمليات </a:t>
            </a:r>
            <a:r>
              <a:rPr lang="ar-IQ" sz="3200" dirty="0" err="1" smtClean="0">
                <a:latin typeface="Blackadder ITC" pitchFamily="82" charset="0"/>
              </a:rPr>
              <a:t>الادخال</a:t>
            </a:r>
            <a:r>
              <a:rPr lang="ar-IQ" sz="3200" dirty="0" smtClean="0">
                <a:latin typeface="Blackadder ITC" pitchFamily="82" charset="0"/>
              </a:rPr>
              <a:t> </a:t>
            </a:r>
            <a:r>
              <a:rPr lang="ar-IQ" sz="3200" dirty="0" err="1" smtClean="0">
                <a:latin typeface="Blackadder ITC" pitchFamily="82" charset="0"/>
              </a:rPr>
              <a:t>واجراء</a:t>
            </a:r>
            <a:r>
              <a:rPr lang="ar-IQ" sz="3200" dirty="0" smtClean="0">
                <a:latin typeface="Blackadder ITC" pitchFamily="82" charset="0"/>
              </a:rPr>
              <a:t> العمليات الحسابية والمنطقية </a:t>
            </a:r>
            <a:r>
              <a:rPr lang="ar-IQ" sz="3200" dirty="0" err="1" smtClean="0">
                <a:latin typeface="Blackadder ITC" pitchFamily="82" charset="0"/>
              </a:rPr>
              <a:t>والطباعية</a:t>
            </a:r>
            <a:r>
              <a:rPr lang="ar-IQ" sz="3200" dirty="0" smtClean="0">
                <a:latin typeface="Blackadder ITC" pitchFamily="82" charset="0"/>
              </a:rPr>
              <a:t> للاستفادة منها في تطور </a:t>
            </a:r>
            <a:r>
              <a:rPr lang="ar-IQ" sz="3200" dirty="0" err="1" smtClean="0">
                <a:latin typeface="Blackadder ITC" pitchFamily="82" charset="0"/>
              </a:rPr>
              <a:t>الاعمال</a:t>
            </a:r>
            <a:r>
              <a:rPr lang="ar-IQ" sz="3200" dirty="0" smtClean="0">
                <a:latin typeface="Blackadder ITC" pitchFamily="82" charset="0"/>
              </a:rPr>
              <a:t> بالمجالات كافة والدوائر الحكومية .             </a:t>
            </a:r>
          </a:p>
          <a:p>
            <a:pPr algn="ctr">
              <a:buNone/>
            </a:pPr>
            <a:endParaRPr lang="ar-IQ" sz="3200" dirty="0" smtClean="0">
              <a:latin typeface="Blackadder ITC" pitchFamily="82" charset="0"/>
            </a:endParaRPr>
          </a:p>
        </p:txBody>
      </p:sp>
      <p:sp>
        <p:nvSpPr>
          <p:cNvPr id="3" name="عنوان 2"/>
          <p:cNvSpPr>
            <a:spLocks noGrp="1"/>
          </p:cNvSpPr>
          <p:nvPr>
            <p:ph type="title"/>
          </p:nvPr>
        </p:nvSpPr>
        <p:spPr/>
        <p:txBody>
          <a:bodyPr>
            <a:normAutofit/>
          </a:bodyPr>
          <a:lstStyle/>
          <a:p>
            <a:pPr algn="ctr"/>
            <a:r>
              <a:rPr lang="en-US" dirty="0" smtClean="0"/>
              <a:t> </a:t>
            </a:r>
            <a:r>
              <a:rPr lang="ar-IQ" dirty="0" smtClean="0"/>
              <a:t>النظرة الشاملة </a:t>
            </a:r>
            <a:endParaRPr lang="ar-IQ" dirty="0"/>
          </a:p>
        </p:txBody>
      </p:sp>
    </p:spTree>
    <p:custDataLst>
      <p:tags r:id="rId1"/>
    </p:custDataLst>
  </p:cSld>
  <p:clrMapOvr>
    <a:masterClrMapping/>
  </p:clrMapOvr>
  <mc:AlternateContent xmlns:mc="http://schemas.openxmlformats.org/markup-compatibility/2006">
    <mc:Choice xmlns=""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p:cTn id="21"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2">
                                            <p:txEl>
                                              <p:pRg st="4" end="4"/>
                                            </p:txEl>
                                          </p:spTgt>
                                        </p:tgtEl>
                                        <p:attrNameLst>
                                          <p:attrName>style.visibility</p:attrName>
                                        </p:attrNameLst>
                                      </p:cBhvr>
                                      <p:to>
                                        <p:strVal val="visible"/>
                                      </p:to>
                                    </p:set>
                                    <p:anim calcmode="lin" valueType="num">
                                      <p:cBhvr>
                                        <p:cTn id="28" dur="500" fill="hold"/>
                                        <p:tgtEl>
                                          <p:spTgt spid="2">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2">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2">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2">
                                            <p:txEl>
                                              <p:pRg st="5" end="5"/>
                                            </p:txEl>
                                          </p:spTgt>
                                        </p:tgtEl>
                                        <p:attrNameLst>
                                          <p:attrName>style.visibility</p:attrName>
                                        </p:attrNameLst>
                                      </p:cBhvr>
                                      <p:to>
                                        <p:strVal val="visible"/>
                                      </p:to>
                                    </p:set>
                                    <p:anim calcmode="lin" valueType="num">
                                      <p:cBhvr>
                                        <p:cTn id="35" dur="500" fill="hold"/>
                                        <p:tgtEl>
                                          <p:spTgt spid="2">
                                            <p:txEl>
                                              <p:pRg st="5" end="5"/>
                                            </p:txEl>
                                          </p:spTgt>
                                        </p:tgtEl>
                                        <p:attrNameLst>
                                          <p:attrName>ppt_w</p:attrName>
                                        </p:attrNameLst>
                                      </p:cBhvr>
                                      <p:tavLst>
                                        <p:tav tm="0">
                                          <p:val>
                                            <p:fltVal val="0"/>
                                          </p:val>
                                        </p:tav>
                                        <p:tav tm="100000">
                                          <p:val>
                                            <p:strVal val="#ppt_w"/>
                                          </p:val>
                                        </p:tav>
                                      </p:tavLst>
                                    </p:anim>
                                    <p:anim calcmode="lin" valueType="num">
                                      <p:cBhvr>
                                        <p:cTn id="36" dur="500" fill="hold"/>
                                        <p:tgtEl>
                                          <p:spTgt spid="2">
                                            <p:txEl>
                                              <p:pRg st="5" end="5"/>
                                            </p:txEl>
                                          </p:spTgt>
                                        </p:tgtEl>
                                        <p:attrNameLst>
                                          <p:attrName>ppt_h</p:attrName>
                                        </p:attrNameLst>
                                      </p:cBhvr>
                                      <p:tavLst>
                                        <p:tav tm="0">
                                          <p:val>
                                            <p:fltVal val="0"/>
                                          </p:val>
                                        </p:tav>
                                        <p:tav tm="100000">
                                          <p:val>
                                            <p:strVal val="#ppt_h"/>
                                          </p:val>
                                        </p:tav>
                                      </p:tavLst>
                                    </p:anim>
                                    <p:animEffect transition="in" filter="fade">
                                      <p:cBhvr>
                                        <p:cTn id="37" dur="500"/>
                                        <p:tgtEl>
                                          <p:spTgt spid="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 calcmode="lin" valueType="num">
                                      <p:cBhvr>
                                        <p:cTn id="42" dur="500" fill="hold"/>
                                        <p:tgtEl>
                                          <p:spTgt spid="2">
                                            <p:txEl>
                                              <p:pRg st="6" end="6"/>
                                            </p:txEl>
                                          </p:spTgt>
                                        </p:tgtEl>
                                        <p:attrNameLst>
                                          <p:attrName>ppt_w</p:attrName>
                                        </p:attrNameLst>
                                      </p:cBhvr>
                                      <p:tavLst>
                                        <p:tav tm="0">
                                          <p:val>
                                            <p:fltVal val="0"/>
                                          </p:val>
                                        </p:tav>
                                        <p:tav tm="100000">
                                          <p:val>
                                            <p:strVal val="#ppt_w"/>
                                          </p:val>
                                        </p:tav>
                                      </p:tavLst>
                                    </p:anim>
                                    <p:anim calcmode="lin" valueType="num">
                                      <p:cBhvr>
                                        <p:cTn id="43" dur="500" fill="hold"/>
                                        <p:tgtEl>
                                          <p:spTgt spid="2">
                                            <p:txEl>
                                              <p:pRg st="6" end="6"/>
                                            </p:txEl>
                                          </p:spTgt>
                                        </p:tgtEl>
                                        <p:attrNameLst>
                                          <p:attrName>ppt_h</p:attrName>
                                        </p:attrNameLst>
                                      </p:cBhvr>
                                      <p:tavLst>
                                        <p:tav tm="0">
                                          <p:val>
                                            <p:fltVal val="0"/>
                                          </p:val>
                                        </p:tav>
                                        <p:tav tm="100000">
                                          <p:val>
                                            <p:strVal val="#ppt_h"/>
                                          </p:val>
                                        </p:tav>
                                      </p:tavLst>
                                    </p:anim>
                                    <p:animEffect transition="in" filter="fade">
                                      <p:cBhvr>
                                        <p:cTn id="44"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46000" b="-46000"/>
          </a:stretch>
        </a:blip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IQ" dirty="0" smtClean="0">
                <a:solidFill>
                  <a:schemeClr val="bg1"/>
                </a:solidFill>
              </a:rPr>
              <a:t>قص أو </a:t>
            </a:r>
            <a:r>
              <a:rPr lang="en-US" dirty="0" smtClean="0">
                <a:solidFill>
                  <a:schemeClr val="bg1"/>
                </a:solidFill>
              </a:rPr>
              <a:t>Cut</a:t>
            </a:r>
            <a:r>
              <a:rPr lang="ar-IQ" dirty="0" smtClean="0">
                <a:solidFill>
                  <a:schemeClr val="bg1"/>
                </a:solidFill>
              </a:rPr>
              <a:t> :- يستخدم لقص فقرة محددة </a:t>
            </a:r>
            <a:r>
              <a:rPr lang="ar-IQ" dirty="0" err="1" smtClean="0">
                <a:solidFill>
                  <a:schemeClr val="bg1"/>
                </a:solidFill>
              </a:rPr>
              <a:t>مسبقآ</a:t>
            </a:r>
            <a:r>
              <a:rPr lang="ar-IQ" dirty="0" smtClean="0">
                <a:solidFill>
                  <a:schemeClr val="bg1"/>
                </a:solidFill>
              </a:rPr>
              <a:t> من النص المكتوب مع العلم أنه لا يتم </a:t>
            </a:r>
            <a:r>
              <a:rPr lang="ar-IQ" dirty="0" err="1" smtClean="0">
                <a:solidFill>
                  <a:schemeClr val="bg1"/>
                </a:solidFill>
              </a:rPr>
              <a:t>الأحتفاض</a:t>
            </a:r>
            <a:r>
              <a:rPr lang="ar-IQ" dirty="0" smtClean="0">
                <a:solidFill>
                  <a:schemeClr val="bg1"/>
                </a:solidFill>
              </a:rPr>
              <a:t> بالنسخة الأصلية من النص ولا يمكن </a:t>
            </a:r>
            <a:r>
              <a:rPr lang="ar-IQ" dirty="0" err="1" smtClean="0">
                <a:solidFill>
                  <a:schemeClr val="bg1"/>
                </a:solidFill>
              </a:rPr>
              <a:t>أستخدامه</a:t>
            </a:r>
            <a:r>
              <a:rPr lang="ar-IQ" dirty="0" smtClean="0">
                <a:solidFill>
                  <a:schemeClr val="bg1"/>
                </a:solidFill>
              </a:rPr>
              <a:t> لأكثر من مرة فقط </a:t>
            </a:r>
          </a:p>
          <a:p>
            <a:r>
              <a:rPr lang="ar-IQ" dirty="0" smtClean="0">
                <a:solidFill>
                  <a:schemeClr val="bg1"/>
                </a:solidFill>
              </a:rPr>
              <a:t>* من خلال الأيقونات أو الأدوات ...</a:t>
            </a:r>
          </a:p>
          <a:p>
            <a:r>
              <a:rPr lang="ar-IQ" dirty="0" smtClean="0">
                <a:solidFill>
                  <a:schemeClr val="bg1"/>
                </a:solidFill>
              </a:rPr>
              <a:t>* من خلال شريط القوائم :- </a:t>
            </a:r>
            <a:r>
              <a:rPr lang="en-US" dirty="0" smtClean="0">
                <a:solidFill>
                  <a:schemeClr val="bg1"/>
                </a:solidFill>
              </a:rPr>
              <a:t>Cut</a:t>
            </a:r>
            <a:r>
              <a:rPr lang="ar-IQ" dirty="0" smtClean="0">
                <a:solidFill>
                  <a:schemeClr val="bg1"/>
                </a:solidFill>
              </a:rPr>
              <a:t>       </a:t>
            </a:r>
            <a:r>
              <a:rPr lang="en-US" dirty="0" smtClean="0">
                <a:solidFill>
                  <a:schemeClr val="bg1"/>
                </a:solidFill>
              </a:rPr>
              <a:t>Edit</a:t>
            </a:r>
            <a:endParaRPr lang="ar-IQ" dirty="0" smtClean="0">
              <a:solidFill>
                <a:schemeClr val="bg1"/>
              </a:solidFill>
            </a:endParaRPr>
          </a:p>
          <a:p>
            <a:r>
              <a:rPr lang="ar-IQ" dirty="0" smtClean="0">
                <a:solidFill>
                  <a:schemeClr val="bg1"/>
                </a:solidFill>
              </a:rPr>
              <a:t>* من خلال لوحة المفاتيح :- (</a:t>
            </a:r>
            <a:r>
              <a:rPr lang="en-US" dirty="0" err="1" smtClean="0">
                <a:solidFill>
                  <a:schemeClr val="bg1"/>
                </a:solidFill>
              </a:rPr>
              <a:t>Ctrl+X</a:t>
            </a:r>
            <a:r>
              <a:rPr lang="ar-IQ" dirty="0" smtClean="0">
                <a:solidFill>
                  <a:schemeClr val="bg1"/>
                </a:solidFill>
              </a:rPr>
              <a:t>)</a:t>
            </a:r>
            <a:endParaRPr lang="ar-IQ" dirty="0">
              <a:solidFill>
                <a:schemeClr val="bg1"/>
              </a:solidFill>
            </a:endParaRPr>
          </a:p>
        </p:txBody>
      </p:sp>
      <p:sp>
        <p:nvSpPr>
          <p:cNvPr id="3" name="عنوان 2"/>
          <p:cNvSpPr>
            <a:spLocks noGrp="1"/>
          </p:cNvSpPr>
          <p:nvPr>
            <p:ph type="title"/>
          </p:nvPr>
        </p:nvSpPr>
        <p:spPr/>
        <p:txBody>
          <a:bodyPr/>
          <a:lstStyle/>
          <a:p>
            <a:pPr algn="ctr"/>
            <a:r>
              <a:rPr lang="ar-IQ" dirty="0" smtClean="0">
                <a:solidFill>
                  <a:schemeClr val="bg1"/>
                </a:solidFill>
              </a:rPr>
              <a:t>القص</a:t>
            </a:r>
            <a:endParaRPr lang="ar-IQ" dirty="0">
              <a:solidFill>
                <a:schemeClr val="bg1"/>
              </a:solidFill>
            </a:endParaRPr>
          </a:p>
        </p:txBody>
      </p:sp>
      <p:sp>
        <p:nvSpPr>
          <p:cNvPr id="4" name="سهم إلى اليمين 3"/>
          <p:cNvSpPr/>
          <p:nvPr/>
        </p:nvSpPr>
        <p:spPr>
          <a:xfrm>
            <a:off x="3995936" y="3429000"/>
            <a:ext cx="504056"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Tree>
    <p:extLst>
      <p:ext uri="{BB962C8B-B14F-4D97-AF65-F5344CB8AC3E}">
        <p14:creationId xmlns="" xmlns:p14="http://schemas.microsoft.com/office/powerpoint/2010/main" val="3485630791"/>
      </p:ext>
    </p:extLst>
  </p:cSld>
  <p:clrMapOvr>
    <a:masterClrMapping/>
  </p:clrMapOvr>
  <mc:AlternateContent xmlns:mc="http://schemas.openxmlformats.org/markup-compatibility/2006">
    <mc:Choice xmlns="" xmlns:p14="http://schemas.microsoft.com/office/powerpoint/2010/main" Requires="p14">
      <p:transition spd="slow" p14:dur="1200">
        <p14:prism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barn(inVertical)">
                                      <p:cBhvr>
                                        <p:cTn id="14" dur="500"/>
                                        <p:tgtEl>
                                          <p:spTgt spid="2">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grpId="0" nodeType="click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Effect transition="in" filter="barn(inVertical)">
                                      <p:cBhvr>
                                        <p:cTn id="26"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IQ" dirty="0" smtClean="0">
                <a:solidFill>
                  <a:schemeClr val="bg1"/>
                </a:solidFill>
              </a:rPr>
              <a:t>نسخ أو </a:t>
            </a:r>
            <a:r>
              <a:rPr lang="en-US" dirty="0" smtClean="0">
                <a:solidFill>
                  <a:schemeClr val="bg1"/>
                </a:solidFill>
              </a:rPr>
              <a:t>Copy</a:t>
            </a:r>
            <a:r>
              <a:rPr lang="ar-IQ" dirty="0" smtClean="0">
                <a:solidFill>
                  <a:schemeClr val="bg1"/>
                </a:solidFill>
              </a:rPr>
              <a:t> :- يستخدم لنسخ فقرة محددة مسبقا من النص المكتوب ولا تتم بمجرد النقر على الأمر نسخ بل يتم اختيار الأمر لصق في المكان المطلوب مع أمكانية نسخ المطلوب أكثر من مرة مع عملية النسخ الواحدة</a:t>
            </a:r>
          </a:p>
          <a:p>
            <a:r>
              <a:rPr lang="ar-IQ" dirty="0" smtClean="0">
                <a:solidFill>
                  <a:schemeClr val="bg1"/>
                </a:solidFill>
              </a:rPr>
              <a:t>* من خلال شريط الأيقونات أو الأدوات ...</a:t>
            </a:r>
          </a:p>
          <a:p>
            <a:r>
              <a:rPr lang="ar-IQ" dirty="0" smtClean="0">
                <a:solidFill>
                  <a:schemeClr val="bg1"/>
                </a:solidFill>
              </a:rPr>
              <a:t>* من خلال شريط القوائم :- </a:t>
            </a:r>
            <a:r>
              <a:rPr lang="en-US" dirty="0" smtClean="0">
                <a:solidFill>
                  <a:schemeClr val="bg1"/>
                </a:solidFill>
              </a:rPr>
              <a:t>Copy</a:t>
            </a:r>
            <a:r>
              <a:rPr lang="ar-IQ" dirty="0" smtClean="0">
                <a:solidFill>
                  <a:schemeClr val="bg1"/>
                </a:solidFill>
              </a:rPr>
              <a:t>       </a:t>
            </a:r>
            <a:r>
              <a:rPr lang="en-US" dirty="0" smtClean="0">
                <a:solidFill>
                  <a:schemeClr val="bg1"/>
                </a:solidFill>
              </a:rPr>
              <a:t>Edit</a:t>
            </a:r>
          </a:p>
          <a:p>
            <a:r>
              <a:rPr lang="ar-IQ" dirty="0" smtClean="0">
                <a:solidFill>
                  <a:schemeClr val="bg1"/>
                </a:solidFill>
              </a:rPr>
              <a:t>* من خلال لوحة المفاتيح :- (</a:t>
            </a:r>
            <a:r>
              <a:rPr lang="en-US" dirty="0" err="1" smtClean="0">
                <a:solidFill>
                  <a:schemeClr val="bg1"/>
                </a:solidFill>
              </a:rPr>
              <a:t>Ctrl+C</a:t>
            </a:r>
            <a:r>
              <a:rPr lang="ar-IQ" dirty="0" smtClean="0">
                <a:solidFill>
                  <a:schemeClr val="bg1"/>
                </a:solidFill>
              </a:rPr>
              <a:t>)</a:t>
            </a:r>
            <a:endParaRPr lang="ar-IQ" dirty="0">
              <a:solidFill>
                <a:schemeClr val="bg1"/>
              </a:solidFill>
            </a:endParaRPr>
          </a:p>
        </p:txBody>
      </p:sp>
      <p:sp>
        <p:nvSpPr>
          <p:cNvPr id="3" name="عنوان 2"/>
          <p:cNvSpPr>
            <a:spLocks noGrp="1"/>
          </p:cNvSpPr>
          <p:nvPr>
            <p:ph type="title"/>
          </p:nvPr>
        </p:nvSpPr>
        <p:spPr/>
        <p:txBody>
          <a:bodyPr/>
          <a:lstStyle/>
          <a:p>
            <a:pPr algn="ctr"/>
            <a:r>
              <a:rPr lang="ar-IQ" dirty="0" smtClean="0">
                <a:solidFill>
                  <a:schemeClr val="bg1"/>
                </a:solidFill>
              </a:rPr>
              <a:t>النسخ</a:t>
            </a:r>
            <a:endParaRPr lang="ar-IQ" dirty="0">
              <a:solidFill>
                <a:schemeClr val="bg1"/>
              </a:solidFill>
            </a:endParaRPr>
          </a:p>
        </p:txBody>
      </p:sp>
      <p:sp>
        <p:nvSpPr>
          <p:cNvPr id="4" name="سهم إلى اليمين 3"/>
          <p:cNvSpPr/>
          <p:nvPr/>
        </p:nvSpPr>
        <p:spPr>
          <a:xfrm>
            <a:off x="3779912" y="3861048"/>
            <a:ext cx="432048"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Tree>
    <p:extLst>
      <p:ext uri="{BB962C8B-B14F-4D97-AF65-F5344CB8AC3E}">
        <p14:creationId xmlns="" xmlns:p14="http://schemas.microsoft.com/office/powerpoint/2010/main" val="560879561"/>
      </p:ext>
    </p:extLst>
  </p:cSld>
  <p:clrMapOvr>
    <a:masterClrMapping/>
  </p:clrMapOvr>
  <mc:AlternateContent xmlns:mc="http://schemas.openxmlformats.org/markup-compatibility/2006">
    <mc:Choice xmlns=""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heel(1)">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calcmode="lin" valueType="num">
                                      <p:cBhvr>
                                        <p:cTn id="12" dur="1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3" dur="1000" fill="hold"/>
                                        <p:tgtEl>
                                          <p:spTgt spid="2">
                                            <p:txEl>
                                              <p:pRg st="1" end="1"/>
                                            </p:txEl>
                                          </p:spTgt>
                                        </p:tgtEl>
                                        <p:attrNameLst>
                                          <p:attrName>ppt_h</p:attrName>
                                        </p:attrNameLst>
                                      </p:cBhvr>
                                      <p:tavLst>
                                        <p:tav tm="0">
                                          <p:val>
                                            <p:fltVal val="0"/>
                                          </p:val>
                                        </p:tav>
                                        <p:tav tm="100000">
                                          <p:val>
                                            <p:strVal val="#ppt_h"/>
                                          </p:val>
                                        </p:tav>
                                      </p:tavLst>
                                    </p:anim>
                                    <p:anim calcmode="lin" valueType="num">
                                      <p:cBhvr>
                                        <p:cTn id="14" dur="1000" fill="hold"/>
                                        <p:tgtEl>
                                          <p:spTgt spid="2">
                                            <p:txEl>
                                              <p:pRg st="1" end="1"/>
                                            </p:txEl>
                                          </p:spTgt>
                                        </p:tgtEl>
                                        <p:attrNameLst>
                                          <p:attrName>style.rotation</p:attrName>
                                        </p:attrNameLst>
                                      </p:cBhvr>
                                      <p:tavLst>
                                        <p:tav tm="0">
                                          <p:val>
                                            <p:fltVal val="90"/>
                                          </p:val>
                                        </p:tav>
                                        <p:tav tm="100000">
                                          <p:val>
                                            <p:fltVal val="0"/>
                                          </p:val>
                                        </p:tav>
                                      </p:tavLst>
                                    </p:anim>
                                    <p:animEffect transition="in" filter="fade">
                                      <p:cBhvr>
                                        <p:cTn id="15" dur="1000"/>
                                        <p:tgtEl>
                                          <p:spTgt spid="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wheel(1)">
                                      <p:cBhvr>
                                        <p:cTn id="20" dur="2000"/>
                                        <p:tgtEl>
                                          <p:spTgt spid="2">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p:cTn id="25" dur="10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6" dur="1000" fill="hold"/>
                                        <p:tgtEl>
                                          <p:spTgt spid="2">
                                            <p:txEl>
                                              <p:pRg st="3" end="3"/>
                                            </p:txEl>
                                          </p:spTgt>
                                        </p:tgtEl>
                                        <p:attrNameLst>
                                          <p:attrName>ppt_h</p:attrName>
                                        </p:attrNameLst>
                                      </p:cBhvr>
                                      <p:tavLst>
                                        <p:tav tm="0">
                                          <p:val>
                                            <p:fltVal val="0"/>
                                          </p:val>
                                        </p:tav>
                                        <p:tav tm="100000">
                                          <p:val>
                                            <p:strVal val="#ppt_h"/>
                                          </p:val>
                                        </p:tav>
                                      </p:tavLst>
                                    </p:anim>
                                    <p:anim calcmode="lin" valueType="num">
                                      <p:cBhvr>
                                        <p:cTn id="27" dur="1000" fill="hold"/>
                                        <p:tgtEl>
                                          <p:spTgt spid="2">
                                            <p:txEl>
                                              <p:pRg st="3" end="3"/>
                                            </p:txEl>
                                          </p:spTgt>
                                        </p:tgtEl>
                                        <p:attrNameLst>
                                          <p:attrName>style.rotation</p:attrName>
                                        </p:attrNameLst>
                                      </p:cBhvr>
                                      <p:tavLst>
                                        <p:tav tm="0">
                                          <p:val>
                                            <p:fltVal val="90"/>
                                          </p:val>
                                        </p:tav>
                                        <p:tav tm="100000">
                                          <p:val>
                                            <p:fltVal val="0"/>
                                          </p:val>
                                        </p:tav>
                                      </p:tavLst>
                                    </p:anim>
                                    <p:animEffect transition="in" filter="fade">
                                      <p:cBhvr>
                                        <p:cTn id="28" dur="1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44000" b="-44000"/>
          </a:stretch>
        </a:blip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109728" indent="0">
              <a:buNone/>
            </a:pPr>
            <a:r>
              <a:rPr lang="ar-IQ" dirty="0" smtClean="0">
                <a:solidFill>
                  <a:srgbClr val="FF0000"/>
                </a:solidFill>
              </a:rPr>
              <a:t>بحث أو </a:t>
            </a:r>
            <a:r>
              <a:rPr lang="en-US" dirty="0" smtClean="0">
                <a:solidFill>
                  <a:srgbClr val="FF0000"/>
                </a:solidFill>
              </a:rPr>
              <a:t>Find</a:t>
            </a:r>
            <a:r>
              <a:rPr lang="ar-IQ" dirty="0" smtClean="0">
                <a:solidFill>
                  <a:srgbClr val="FF0000"/>
                </a:solidFill>
              </a:rPr>
              <a:t> :- البحث عن كلمة معينة في النص أو الصفحة سيتم تأشيرها </a:t>
            </a:r>
            <a:r>
              <a:rPr lang="ar-IQ" dirty="0" err="1" smtClean="0">
                <a:solidFill>
                  <a:srgbClr val="FF0000"/>
                </a:solidFill>
              </a:rPr>
              <a:t>أوتوماتيكيآ</a:t>
            </a:r>
            <a:r>
              <a:rPr lang="ar-IQ" dirty="0" smtClean="0">
                <a:solidFill>
                  <a:srgbClr val="FF0000"/>
                </a:solidFill>
              </a:rPr>
              <a:t> حال وجودها في النص يكتب بالشريط الأبيض أي كلمة تريد البحث عنها </a:t>
            </a:r>
          </a:p>
          <a:p>
            <a:pPr>
              <a:buFont typeface="Arial" pitchFamily="34" charset="0"/>
              <a:buChar char="•"/>
            </a:pPr>
            <a:r>
              <a:rPr lang="ar-IQ" dirty="0" smtClean="0">
                <a:solidFill>
                  <a:srgbClr val="FF0000"/>
                </a:solidFill>
              </a:rPr>
              <a:t>* من خلال شريط الأيقونات أو الأدوات ...</a:t>
            </a:r>
          </a:p>
          <a:p>
            <a:pPr>
              <a:buFont typeface="Arial" pitchFamily="34" charset="0"/>
              <a:buChar char="•"/>
            </a:pPr>
            <a:r>
              <a:rPr lang="ar-IQ" dirty="0" smtClean="0">
                <a:solidFill>
                  <a:srgbClr val="FF0000"/>
                </a:solidFill>
              </a:rPr>
              <a:t>* من خلال شريط القوائم :- </a:t>
            </a:r>
            <a:r>
              <a:rPr lang="en-US" dirty="0" smtClean="0">
                <a:solidFill>
                  <a:srgbClr val="FF0000"/>
                </a:solidFill>
              </a:rPr>
              <a:t>Find</a:t>
            </a:r>
            <a:r>
              <a:rPr lang="ar-IQ" dirty="0" smtClean="0">
                <a:solidFill>
                  <a:srgbClr val="FF0000"/>
                </a:solidFill>
              </a:rPr>
              <a:t>       </a:t>
            </a:r>
            <a:r>
              <a:rPr lang="en-US" dirty="0" smtClean="0">
                <a:solidFill>
                  <a:srgbClr val="FF0000"/>
                </a:solidFill>
              </a:rPr>
              <a:t>Edit</a:t>
            </a:r>
            <a:r>
              <a:rPr lang="ar-IQ" dirty="0" smtClean="0">
                <a:solidFill>
                  <a:srgbClr val="FF0000"/>
                </a:solidFill>
              </a:rPr>
              <a:t> </a:t>
            </a:r>
          </a:p>
          <a:p>
            <a:pPr>
              <a:buFont typeface="Arial" pitchFamily="34" charset="0"/>
              <a:buChar char="•"/>
            </a:pPr>
            <a:r>
              <a:rPr lang="ar-IQ" dirty="0" smtClean="0">
                <a:solidFill>
                  <a:srgbClr val="FF0000"/>
                </a:solidFill>
              </a:rPr>
              <a:t>* من خلال لوحة المفاتيح :- (</a:t>
            </a:r>
            <a:r>
              <a:rPr lang="en-US" dirty="0" err="1" smtClean="0">
                <a:solidFill>
                  <a:srgbClr val="FF0000"/>
                </a:solidFill>
              </a:rPr>
              <a:t>Ctrl+F</a:t>
            </a:r>
            <a:r>
              <a:rPr lang="ar-IQ" dirty="0" smtClean="0">
                <a:solidFill>
                  <a:srgbClr val="FF0000"/>
                </a:solidFill>
              </a:rPr>
              <a:t>)</a:t>
            </a:r>
            <a:endParaRPr lang="en-US" dirty="0" smtClean="0">
              <a:solidFill>
                <a:srgbClr val="FF0000"/>
              </a:solidFill>
            </a:endParaRPr>
          </a:p>
          <a:p>
            <a:pPr>
              <a:buFont typeface="Arial" pitchFamily="34" charset="0"/>
              <a:buChar char="•"/>
            </a:pPr>
            <a:endParaRPr lang="en-US" dirty="0"/>
          </a:p>
          <a:p>
            <a:pPr>
              <a:buFont typeface="Arial" pitchFamily="34" charset="0"/>
              <a:buChar char="•"/>
            </a:pPr>
            <a:endParaRPr lang="en-US" dirty="0" smtClean="0"/>
          </a:p>
          <a:p>
            <a:pPr>
              <a:buFont typeface="Arial" pitchFamily="34" charset="0"/>
              <a:buChar char="•"/>
            </a:pPr>
            <a:endParaRPr lang="en-US" dirty="0"/>
          </a:p>
          <a:p>
            <a:pPr>
              <a:buFont typeface="Arial" pitchFamily="34" charset="0"/>
              <a:buChar char="•"/>
            </a:pPr>
            <a:endParaRPr lang="en-US" dirty="0" smtClean="0"/>
          </a:p>
          <a:p>
            <a:pPr>
              <a:buFont typeface="Arial" pitchFamily="34" charset="0"/>
              <a:buChar char="•"/>
            </a:pPr>
            <a:endParaRPr lang="en-US" dirty="0"/>
          </a:p>
          <a:p>
            <a:pPr>
              <a:buFont typeface="Arial" pitchFamily="34" charset="0"/>
              <a:buChar char="•"/>
            </a:pPr>
            <a:endParaRPr lang="en-US" dirty="0" smtClean="0"/>
          </a:p>
          <a:p>
            <a:pPr>
              <a:buFont typeface="Arial" pitchFamily="34" charset="0"/>
              <a:buChar char="•"/>
            </a:pPr>
            <a:endParaRPr lang="en-US" dirty="0"/>
          </a:p>
          <a:p>
            <a:pPr>
              <a:buFont typeface="Arial" pitchFamily="34" charset="0"/>
              <a:buChar char="•"/>
            </a:pPr>
            <a:endParaRPr lang="en-US" dirty="0" smtClean="0"/>
          </a:p>
        </p:txBody>
      </p:sp>
      <p:sp>
        <p:nvSpPr>
          <p:cNvPr id="3" name="عنوان 2"/>
          <p:cNvSpPr>
            <a:spLocks noGrp="1"/>
          </p:cNvSpPr>
          <p:nvPr>
            <p:ph type="title"/>
          </p:nvPr>
        </p:nvSpPr>
        <p:spPr/>
        <p:txBody>
          <a:bodyPr/>
          <a:lstStyle/>
          <a:p>
            <a:pPr algn="ctr"/>
            <a:r>
              <a:rPr lang="ar-IQ" dirty="0" smtClean="0">
                <a:solidFill>
                  <a:schemeClr val="bg1"/>
                </a:solidFill>
              </a:rPr>
              <a:t>البحث عن نص معين</a:t>
            </a:r>
            <a:endParaRPr lang="ar-IQ" dirty="0">
              <a:solidFill>
                <a:schemeClr val="bg1"/>
              </a:solidFill>
            </a:endParaRPr>
          </a:p>
        </p:txBody>
      </p:sp>
      <p:sp>
        <p:nvSpPr>
          <p:cNvPr id="4" name="سهم إلى اليمين 3"/>
          <p:cNvSpPr/>
          <p:nvPr/>
        </p:nvSpPr>
        <p:spPr>
          <a:xfrm>
            <a:off x="3851920" y="3429000"/>
            <a:ext cx="504056" cy="720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Tree>
    <p:extLst>
      <p:ext uri="{BB962C8B-B14F-4D97-AF65-F5344CB8AC3E}">
        <p14:creationId xmlns="" xmlns:p14="http://schemas.microsoft.com/office/powerpoint/2010/main" val="2005165823"/>
      </p:ext>
    </p:extLst>
  </p:cSld>
  <p:clrMapOvr>
    <a:masterClrMapping/>
  </p:clrMapOvr>
  <mc:AlternateContent xmlns:mc="http://schemas.openxmlformats.org/markup-compatibility/2006">
    <mc:Choice xmlns=""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wheel(1)">
                                      <p:cBhvr>
                                        <p:cTn id="15" dur="2000"/>
                                        <p:tgtEl>
                                          <p:spTgt spid="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 calcmode="lin" valueType="num">
                                      <p:cBhvr>
                                        <p:cTn id="20"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1" dur="1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22" dur="1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23" dur="100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wheel(1)">
                                      <p:cBhvr>
                                        <p:cTn id="28" dur="2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5000" b="-55000"/>
          </a:stretch>
        </a:blip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fontScale="92500" lnSpcReduction="10000"/>
          </a:bodyPr>
          <a:lstStyle/>
          <a:p>
            <a:r>
              <a:rPr lang="ar-IQ" dirty="0" smtClean="0">
                <a:solidFill>
                  <a:srgbClr val="FF0000"/>
                </a:solidFill>
              </a:rPr>
              <a:t>عرض : يستخدم لعرض شاشة الويب</a:t>
            </a:r>
          </a:p>
          <a:p>
            <a:r>
              <a:rPr lang="ar-IQ" dirty="0" smtClean="0">
                <a:solidFill>
                  <a:srgbClr val="FF0000"/>
                </a:solidFill>
              </a:rPr>
              <a:t>تخطيط ويب : يستخدم لتخطيط الشاشة </a:t>
            </a:r>
          </a:p>
          <a:p>
            <a:r>
              <a:rPr lang="ar-IQ" dirty="0" smtClean="0">
                <a:solidFill>
                  <a:srgbClr val="FF0000"/>
                </a:solidFill>
              </a:rPr>
              <a:t>أشرطة أدوات : يستخدم هذا الامر لعرض </a:t>
            </a:r>
            <a:r>
              <a:rPr lang="ar-IQ" dirty="0" err="1" smtClean="0">
                <a:solidFill>
                  <a:srgbClr val="FF0000"/>
                </a:solidFill>
              </a:rPr>
              <a:t>وأخفاء</a:t>
            </a:r>
            <a:r>
              <a:rPr lang="ar-IQ" dirty="0" smtClean="0">
                <a:solidFill>
                  <a:srgbClr val="FF0000"/>
                </a:solidFill>
              </a:rPr>
              <a:t> أشرطة وبرامج الورد على الشاشة فعند تأشير الشريط بعلامة صح سيكون ظاهر على الشاشة وعند </a:t>
            </a:r>
            <a:r>
              <a:rPr lang="ar-IQ" dirty="0" err="1" smtClean="0">
                <a:solidFill>
                  <a:srgbClr val="FF0000"/>
                </a:solidFill>
              </a:rPr>
              <a:t>أخفاء</a:t>
            </a:r>
            <a:r>
              <a:rPr lang="ar-IQ" dirty="0" smtClean="0">
                <a:solidFill>
                  <a:srgbClr val="FF0000"/>
                </a:solidFill>
              </a:rPr>
              <a:t> علامة الصح لا يظهر على الشاشة </a:t>
            </a:r>
          </a:p>
          <a:p>
            <a:r>
              <a:rPr lang="ar-IQ" dirty="0" smtClean="0">
                <a:solidFill>
                  <a:srgbClr val="FF0000"/>
                </a:solidFill>
              </a:rPr>
              <a:t>المسطرة : يستخدم </a:t>
            </a:r>
            <a:r>
              <a:rPr lang="ar-IQ" dirty="0" err="1" smtClean="0">
                <a:solidFill>
                  <a:srgbClr val="FF0000"/>
                </a:solidFill>
              </a:rPr>
              <a:t>لاظهار</a:t>
            </a:r>
            <a:r>
              <a:rPr lang="ar-IQ" dirty="0" smtClean="0">
                <a:solidFill>
                  <a:srgbClr val="FF0000"/>
                </a:solidFill>
              </a:rPr>
              <a:t> </a:t>
            </a:r>
            <a:r>
              <a:rPr lang="ar-IQ" dirty="0" err="1" smtClean="0">
                <a:solidFill>
                  <a:srgbClr val="FF0000"/>
                </a:solidFill>
              </a:rPr>
              <a:t>وأخفاء</a:t>
            </a:r>
            <a:r>
              <a:rPr lang="ar-IQ" dirty="0" smtClean="0">
                <a:solidFill>
                  <a:srgbClr val="FF0000"/>
                </a:solidFill>
              </a:rPr>
              <a:t> المسطرة على الشاشة </a:t>
            </a:r>
          </a:p>
          <a:p>
            <a:r>
              <a:rPr lang="ar-IQ" dirty="0" smtClean="0">
                <a:solidFill>
                  <a:srgbClr val="FF0000"/>
                </a:solidFill>
              </a:rPr>
              <a:t>رأس وتذييل الصفحة : يستخدم لكتابة هامش علوي أو سفلي بكل صفحات الملف </a:t>
            </a:r>
          </a:p>
          <a:p>
            <a:r>
              <a:rPr lang="ar-IQ" dirty="0" smtClean="0">
                <a:solidFill>
                  <a:srgbClr val="FF0000"/>
                </a:solidFill>
              </a:rPr>
              <a:t>التكبير والتصغير : يستخدم لتكبير وتصغير الشاشة بنسب مئوية 200% أو 100% أو 50%</a:t>
            </a:r>
          </a:p>
          <a:p>
            <a:r>
              <a:rPr lang="ar-IQ" dirty="0" smtClean="0">
                <a:solidFill>
                  <a:srgbClr val="FF0000"/>
                </a:solidFill>
              </a:rPr>
              <a:t>ملء الشاشة : يستخدم للعرض على الشاشة كاملة بدون أي أشرطة أو أدوات .</a:t>
            </a:r>
            <a:endParaRPr lang="ar-IQ" dirty="0">
              <a:solidFill>
                <a:srgbClr val="FF0000"/>
              </a:solidFill>
            </a:endParaRPr>
          </a:p>
        </p:txBody>
      </p:sp>
      <p:sp>
        <p:nvSpPr>
          <p:cNvPr id="3" name="عنوان 2"/>
          <p:cNvSpPr>
            <a:spLocks noGrp="1"/>
          </p:cNvSpPr>
          <p:nvPr>
            <p:ph type="title"/>
          </p:nvPr>
        </p:nvSpPr>
        <p:spPr/>
        <p:txBody>
          <a:bodyPr/>
          <a:lstStyle/>
          <a:p>
            <a:pPr algn="ctr"/>
            <a:r>
              <a:rPr lang="en-US" dirty="0" smtClean="0">
                <a:solidFill>
                  <a:srgbClr val="FF0000"/>
                </a:solidFill>
              </a:rPr>
              <a:t>View</a:t>
            </a:r>
            <a:r>
              <a:rPr lang="ar-IQ" dirty="0" smtClean="0">
                <a:solidFill>
                  <a:srgbClr val="FF0000"/>
                </a:solidFill>
              </a:rPr>
              <a:t> أو عرض</a:t>
            </a:r>
            <a:endParaRPr lang="ar-IQ" dirty="0">
              <a:solidFill>
                <a:srgbClr val="FF0000"/>
              </a:solidFill>
            </a:endParaRPr>
          </a:p>
        </p:txBody>
      </p:sp>
    </p:spTree>
    <p:extLst>
      <p:ext uri="{BB962C8B-B14F-4D97-AF65-F5344CB8AC3E}">
        <p14:creationId xmlns="" xmlns:p14="http://schemas.microsoft.com/office/powerpoint/2010/main" val="1057217501"/>
      </p:ext>
    </p:extLst>
  </p:cSld>
  <p:clrMapOvr>
    <a:masterClrMapping/>
  </p:clrMapOvr>
  <mc:AlternateContent xmlns:mc="http://schemas.openxmlformats.org/markup-compatibility/2006">
    <mc:Choice xmlns=""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2">
                                            <p:txEl>
                                              <p:pRg st="1" end="1"/>
                                            </p:txEl>
                                          </p:spTgt>
                                        </p:tgtEl>
                                        <p:attrNameLst>
                                          <p:attrName>style.visibility</p:attrName>
                                        </p:attrNameLst>
                                      </p:cBhvr>
                                      <p:to>
                                        <p:strVal val="visible"/>
                                      </p:to>
                                    </p:set>
                                    <p:animEffect transition="in" filter="wipe(down)">
                                      <p:cBhvr>
                                        <p:cTn id="25" dur="580">
                                          <p:stCondLst>
                                            <p:cond delay="0"/>
                                          </p:stCondLst>
                                        </p:cTn>
                                        <p:tgtEl>
                                          <p:spTgt spid="2">
                                            <p:txEl>
                                              <p:pRg st="1" end="1"/>
                                            </p:txEl>
                                          </p:spTgt>
                                        </p:tgtEl>
                                      </p:cBhvr>
                                    </p:animEffect>
                                    <p:anim calcmode="lin" valueType="num">
                                      <p:cBhvr>
                                        <p:cTn id="26" dur="1822" tmFilter="0,0; 0.14,0.36; 0.43,0.73; 0.71,0.91; 1.0,1.0">
                                          <p:stCondLst>
                                            <p:cond delay="0"/>
                                          </p:stCondLst>
                                        </p:cTn>
                                        <p:tgtEl>
                                          <p:spTgt spid="2">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2">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2">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2">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2">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2">
                                            <p:txEl>
                                              <p:pRg st="1" end="1"/>
                                            </p:txEl>
                                          </p:spTgt>
                                        </p:tgtEl>
                                      </p:cBhvr>
                                      <p:to x="100000" y="60000"/>
                                    </p:animScale>
                                    <p:animScale>
                                      <p:cBhvr>
                                        <p:cTn id="32" dur="166" decel="50000">
                                          <p:stCondLst>
                                            <p:cond delay="676"/>
                                          </p:stCondLst>
                                        </p:cTn>
                                        <p:tgtEl>
                                          <p:spTgt spid="2">
                                            <p:txEl>
                                              <p:pRg st="1" end="1"/>
                                            </p:txEl>
                                          </p:spTgt>
                                        </p:tgtEl>
                                      </p:cBhvr>
                                      <p:to x="100000" y="100000"/>
                                    </p:animScale>
                                    <p:animScale>
                                      <p:cBhvr>
                                        <p:cTn id="33" dur="26">
                                          <p:stCondLst>
                                            <p:cond delay="1312"/>
                                          </p:stCondLst>
                                        </p:cTn>
                                        <p:tgtEl>
                                          <p:spTgt spid="2">
                                            <p:txEl>
                                              <p:pRg st="1" end="1"/>
                                            </p:txEl>
                                          </p:spTgt>
                                        </p:tgtEl>
                                      </p:cBhvr>
                                      <p:to x="100000" y="80000"/>
                                    </p:animScale>
                                    <p:animScale>
                                      <p:cBhvr>
                                        <p:cTn id="34" dur="166" decel="50000">
                                          <p:stCondLst>
                                            <p:cond delay="1338"/>
                                          </p:stCondLst>
                                        </p:cTn>
                                        <p:tgtEl>
                                          <p:spTgt spid="2">
                                            <p:txEl>
                                              <p:pRg st="1" end="1"/>
                                            </p:txEl>
                                          </p:spTgt>
                                        </p:tgtEl>
                                      </p:cBhvr>
                                      <p:to x="100000" y="100000"/>
                                    </p:animScale>
                                    <p:animScale>
                                      <p:cBhvr>
                                        <p:cTn id="35" dur="26">
                                          <p:stCondLst>
                                            <p:cond delay="1642"/>
                                          </p:stCondLst>
                                        </p:cTn>
                                        <p:tgtEl>
                                          <p:spTgt spid="2">
                                            <p:txEl>
                                              <p:pRg st="1" end="1"/>
                                            </p:txEl>
                                          </p:spTgt>
                                        </p:tgtEl>
                                      </p:cBhvr>
                                      <p:to x="100000" y="90000"/>
                                    </p:animScale>
                                    <p:animScale>
                                      <p:cBhvr>
                                        <p:cTn id="36" dur="166" decel="50000">
                                          <p:stCondLst>
                                            <p:cond delay="1668"/>
                                          </p:stCondLst>
                                        </p:cTn>
                                        <p:tgtEl>
                                          <p:spTgt spid="2">
                                            <p:txEl>
                                              <p:pRg st="1" end="1"/>
                                            </p:txEl>
                                          </p:spTgt>
                                        </p:tgtEl>
                                      </p:cBhvr>
                                      <p:to x="100000" y="100000"/>
                                    </p:animScale>
                                    <p:animScale>
                                      <p:cBhvr>
                                        <p:cTn id="37" dur="26">
                                          <p:stCondLst>
                                            <p:cond delay="1808"/>
                                          </p:stCondLst>
                                        </p:cTn>
                                        <p:tgtEl>
                                          <p:spTgt spid="2">
                                            <p:txEl>
                                              <p:pRg st="1" end="1"/>
                                            </p:txEl>
                                          </p:spTgt>
                                        </p:tgtEl>
                                      </p:cBhvr>
                                      <p:to x="100000" y="95000"/>
                                    </p:animScale>
                                    <p:animScale>
                                      <p:cBhvr>
                                        <p:cTn id="38" dur="166" decel="50000">
                                          <p:stCondLst>
                                            <p:cond delay="1834"/>
                                          </p:stCondLst>
                                        </p:cTn>
                                        <p:tgtEl>
                                          <p:spTgt spid="2">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2">
                                            <p:txEl>
                                              <p:pRg st="2" end="2"/>
                                            </p:txEl>
                                          </p:spTgt>
                                        </p:tgtEl>
                                        <p:attrNameLst>
                                          <p:attrName>style.visibility</p:attrName>
                                        </p:attrNameLst>
                                      </p:cBhvr>
                                      <p:to>
                                        <p:strVal val="visible"/>
                                      </p:to>
                                    </p:set>
                                    <p:animEffect transition="in" filter="wipe(down)">
                                      <p:cBhvr>
                                        <p:cTn id="43" dur="580">
                                          <p:stCondLst>
                                            <p:cond delay="0"/>
                                          </p:stCondLst>
                                        </p:cTn>
                                        <p:tgtEl>
                                          <p:spTgt spid="2">
                                            <p:txEl>
                                              <p:pRg st="2" end="2"/>
                                            </p:txEl>
                                          </p:spTgt>
                                        </p:tgtEl>
                                      </p:cBhvr>
                                    </p:animEffect>
                                    <p:anim calcmode="lin" valueType="num">
                                      <p:cBhvr>
                                        <p:cTn id="44"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2">
                                            <p:txEl>
                                              <p:pRg st="2" end="2"/>
                                            </p:txEl>
                                          </p:spTgt>
                                        </p:tgtEl>
                                      </p:cBhvr>
                                      <p:to x="100000" y="60000"/>
                                    </p:animScale>
                                    <p:animScale>
                                      <p:cBhvr>
                                        <p:cTn id="50" dur="166" decel="50000">
                                          <p:stCondLst>
                                            <p:cond delay="676"/>
                                          </p:stCondLst>
                                        </p:cTn>
                                        <p:tgtEl>
                                          <p:spTgt spid="2">
                                            <p:txEl>
                                              <p:pRg st="2" end="2"/>
                                            </p:txEl>
                                          </p:spTgt>
                                        </p:tgtEl>
                                      </p:cBhvr>
                                      <p:to x="100000" y="100000"/>
                                    </p:animScale>
                                    <p:animScale>
                                      <p:cBhvr>
                                        <p:cTn id="51" dur="26">
                                          <p:stCondLst>
                                            <p:cond delay="1312"/>
                                          </p:stCondLst>
                                        </p:cTn>
                                        <p:tgtEl>
                                          <p:spTgt spid="2">
                                            <p:txEl>
                                              <p:pRg st="2" end="2"/>
                                            </p:txEl>
                                          </p:spTgt>
                                        </p:tgtEl>
                                      </p:cBhvr>
                                      <p:to x="100000" y="80000"/>
                                    </p:animScale>
                                    <p:animScale>
                                      <p:cBhvr>
                                        <p:cTn id="52" dur="166" decel="50000">
                                          <p:stCondLst>
                                            <p:cond delay="1338"/>
                                          </p:stCondLst>
                                        </p:cTn>
                                        <p:tgtEl>
                                          <p:spTgt spid="2">
                                            <p:txEl>
                                              <p:pRg st="2" end="2"/>
                                            </p:txEl>
                                          </p:spTgt>
                                        </p:tgtEl>
                                      </p:cBhvr>
                                      <p:to x="100000" y="100000"/>
                                    </p:animScale>
                                    <p:animScale>
                                      <p:cBhvr>
                                        <p:cTn id="53" dur="26">
                                          <p:stCondLst>
                                            <p:cond delay="1642"/>
                                          </p:stCondLst>
                                        </p:cTn>
                                        <p:tgtEl>
                                          <p:spTgt spid="2">
                                            <p:txEl>
                                              <p:pRg st="2" end="2"/>
                                            </p:txEl>
                                          </p:spTgt>
                                        </p:tgtEl>
                                      </p:cBhvr>
                                      <p:to x="100000" y="90000"/>
                                    </p:animScale>
                                    <p:animScale>
                                      <p:cBhvr>
                                        <p:cTn id="54" dur="166" decel="50000">
                                          <p:stCondLst>
                                            <p:cond delay="1668"/>
                                          </p:stCondLst>
                                        </p:cTn>
                                        <p:tgtEl>
                                          <p:spTgt spid="2">
                                            <p:txEl>
                                              <p:pRg st="2" end="2"/>
                                            </p:txEl>
                                          </p:spTgt>
                                        </p:tgtEl>
                                      </p:cBhvr>
                                      <p:to x="100000" y="100000"/>
                                    </p:animScale>
                                    <p:animScale>
                                      <p:cBhvr>
                                        <p:cTn id="55" dur="26">
                                          <p:stCondLst>
                                            <p:cond delay="1808"/>
                                          </p:stCondLst>
                                        </p:cTn>
                                        <p:tgtEl>
                                          <p:spTgt spid="2">
                                            <p:txEl>
                                              <p:pRg st="2" end="2"/>
                                            </p:txEl>
                                          </p:spTgt>
                                        </p:tgtEl>
                                      </p:cBhvr>
                                      <p:to x="100000" y="95000"/>
                                    </p:animScale>
                                    <p:animScale>
                                      <p:cBhvr>
                                        <p:cTn id="56" dur="166" decel="50000">
                                          <p:stCondLst>
                                            <p:cond delay="1834"/>
                                          </p:stCondLst>
                                        </p:cTn>
                                        <p:tgtEl>
                                          <p:spTgt spid="2">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2">
                                            <p:txEl>
                                              <p:pRg st="3" end="3"/>
                                            </p:txEl>
                                          </p:spTgt>
                                        </p:tgtEl>
                                        <p:attrNameLst>
                                          <p:attrName>style.visibility</p:attrName>
                                        </p:attrNameLst>
                                      </p:cBhvr>
                                      <p:to>
                                        <p:strVal val="visible"/>
                                      </p:to>
                                    </p:set>
                                    <p:animEffect transition="in" filter="wipe(down)">
                                      <p:cBhvr>
                                        <p:cTn id="61" dur="580">
                                          <p:stCondLst>
                                            <p:cond delay="0"/>
                                          </p:stCondLst>
                                        </p:cTn>
                                        <p:tgtEl>
                                          <p:spTgt spid="2">
                                            <p:txEl>
                                              <p:pRg st="3" end="3"/>
                                            </p:txEl>
                                          </p:spTgt>
                                        </p:tgtEl>
                                      </p:cBhvr>
                                    </p:animEffect>
                                    <p:anim calcmode="lin" valueType="num">
                                      <p:cBhvr>
                                        <p:cTn id="62" dur="1822" tmFilter="0,0; 0.14,0.36; 0.43,0.73; 0.71,0.91; 1.0,1.0">
                                          <p:stCondLst>
                                            <p:cond delay="0"/>
                                          </p:stCondLst>
                                        </p:cTn>
                                        <p:tgtEl>
                                          <p:spTgt spid="2">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2">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2">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2">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2">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2">
                                            <p:txEl>
                                              <p:pRg st="3" end="3"/>
                                            </p:txEl>
                                          </p:spTgt>
                                        </p:tgtEl>
                                      </p:cBhvr>
                                      <p:to x="100000" y="60000"/>
                                    </p:animScale>
                                    <p:animScale>
                                      <p:cBhvr>
                                        <p:cTn id="68" dur="166" decel="50000">
                                          <p:stCondLst>
                                            <p:cond delay="676"/>
                                          </p:stCondLst>
                                        </p:cTn>
                                        <p:tgtEl>
                                          <p:spTgt spid="2">
                                            <p:txEl>
                                              <p:pRg st="3" end="3"/>
                                            </p:txEl>
                                          </p:spTgt>
                                        </p:tgtEl>
                                      </p:cBhvr>
                                      <p:to x="100000" y="100000"/>
                                    </p:animScale>
                                    <p:animScale>
                                      <p:cBhvr>
                                        <p:cTn id="69" dur="26">
                                          <p:stCondLst>
                                            <p:cond delay="1312"/>
                                          </p:stCondLst>
                                        </p:cTn>
                                        <p:tgtEl>
                                          <p:spTgt spid="2">
                                            <p:txEl>
                                              <p:pRg st="3" end="3"/>
                                            </p:txEl>
                                          </p:spTgt>
                                        </p:tgtEl>
                                      </p:cBhvr>
                                      <p:to x="100000" y="80000"/>
                                    </p:animScale>
                                    <p:animScale>
                                      <p:cBhvr>
                                        <p:cTn id="70" dur="166" decel="50000">
                                          <p:stCondLst>
                                            <p:cond delay="1338"/>
                                          </p:stCondLst>
                                        </p:cTn>
                                        <p:tgtEl>
                                          <p:spTgt spid="2">
                                            <p:txEl>
                                              <p:pRg st="3" end="3"/>
                                            </p:txEl>
                                          </p:spTgt>
                                        </p:tgtEl>
                                      </p:cBhvr>
                                      <p:to x="100000" y="100000"/>
                                    </p:animScale>
                                    <p:animScale>
                                      <p:cBhvr>
                                        <p:cTn id="71" dur="26">
                                          <p:stCondLst>
                                            <p:cond delay="1642"/>
                                          </p:stCondLst>
                                        </p:cTn>
                                        <p:tgtEl>
                                          <p:spTgt spid="2">
                                            <p:txEl>
                                              <p:pRg st="3" end="3"/>
                                            </p:txEl>
                                          </p:spTgt>
                                        </p:tgtEl>
                                      </p:cBhvr>
                                      <p:to x="100000" y="90000"/>
                                    </p:animScale>
                                    <p:animScale>
                                      <p:cBhvr>
                                        <p:cTn id="72" dur="166" decel="50000">
                                          <p:stCondLst>
                                            <p:cond delay="1668"/>
                                          </p:stCondLst>
                                        </p:cTn>
                                        <p:tgtEl>
                                          <p:spTgt spid="2">
                                            <p:txEl>
                                              <p:pRg st="3" end="3"/>
                                            </p:txEl>
                                          </p:spTgt>
                                        </p:tgtEl>
                                      </p:cBhvr>
                                      <p:to x="100000" y="100000"/>
                                    </p:animScale>
                                    <p:animScale>
                                      <p:cBhvr>
                                        <p:cTn id="73" dur="26">
                                          <p:stCondLst>
                                            <p:cond delay="1808"/>
                                          </p:stCondLst>
                                        </p:cTn>
                                        <p:tgtEl>
                                          <p:spTgt spid="2">
                                            <p:txEl>
                                              <p:pRg st="3" end="3"/>
                                            </p:txEl>
                                          </p:spTgt>
                                        </p:tgtEl>
                                      </p:cBhvr>
                                      <p:to x="100000" y="95000"/>
                                    </p:animScale>
                                    <p:animScale>
                                      <p:cBhvr>
                                        <p:cTn id="74" dur="166" decel="50000">
                                          <p:stCondLst>
                                            <p:cond delay="1834"/>
                                          </p:stCondLst>
                                        </p:cTn>
                                        <p:tgtEl>
                                          <p:spTgt spid="2">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2">
                                            <p:txEl>
                                              <p:pRg st="4" end="4"/>
                                            </p:txEl>
                                          </p:spTgt>
                                        </p:tgtEl>
                                        <p:attrNameLst>
                                          <p:attrName>style.visibility</p:attrName>
                                        </p:attrNameLst>
                                      </p:cBhvr>
                                      <p:to>
                                        <p:strVal val="visible"/>
                                      </p:to>
                                    </p:set>
                                    <p:animEffect transition="in" filter="wipe(down)">
                                      <p:cBhvr>
                                        <p:cTn id="79" dur="580">
                                          <p:stCondLst>
                                            <p:cond delay="0"/>
                                          </p:stCondLst>
                                        </p:cTn>
                                        <p:tgtEl>
                                          <p:spTgt spid="2">
                                            <p:txEl>
                                              <p:pRg st="4" end="4"/>
                                            </p:txEl>
                                          </p:spTgt>
                                        </p:tgtEl>
                                      </p:cBhvr>
                                    </p:animEffect>
                                    <p:anim calcmode="lin" valueType="num">
                                      <p:cBhvr>
                                        <p:cTn id="80" dur="1822" tmFilter="0,0; 0.14,0.36; 0.43,0.73; 0.71,0.91; 1.0,1.0">
                                          <p:stCondLst>
                                            <p:cond delay="0"/>
                                          </p:stCondLst>
                                        </p:cTn>
                                        <p:tgtEl>
                                          <p:spTgt spid="2">
                                            <p:txEl>
                                              <p:pRg st="4" end="4"/>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2">
                                            <p:txEl>
                                              <p:pRg st="4" end="4"/>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2">
                                            <p:txEl>
                                              <p:pRg st="4" end="4"/>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2">
                                            <p:txEl>
                                              <p:pRg st="4" end="4"/>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2">
                                            <p:txEl>
                                              <p:pRg st="4" end="4"/>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2">
                                            <p:txEl>
                                              <p:pRg st="4" end="4"/>
                                            </p:txEl>
                                          </p:spTgt>
                                        </p:tgtEl>
                                      </p:cBhvr>
                                      <p:to x="100000" y="60000"/>
                                    </p:animScale>
                                    <p:animScale>
                                      <p:cBhvr>
                                        <p:cTn id="86" dur="166" decel="50000">
                                          <p:stCondLst>
                                            <p:cond delay="676"/>
                                          </p:stCondLst>
                                        </p:cTn>
                                        <p:tgtEl>
                                          <p:spTgt spid="2">
                                            <p:txEl>
                                              <p:pRg st="4" end="4"/>
                                            </p:txEl>
                                          </p:spTgt>
                                        </p:tgtEl>
                                      </p:cBhvr>
                                      <p:to x="100000" y="100000"/>
                                    </p:animScale>
                                    <p:animScale>
                                      <p:cBhvr>
                                        <p:cTn id="87" dur="26">
                                          <p:stCondLst>
                                            <p:cond delay="1312"/>
                                          </p:stCondLst>
                                        </p:cTn>
                                        <p:tgtEl>
                                          <p:spTgt spid="2">
                                            <p:txEl>
                                              <p:pRg st="4" end="4"/>
                                            </p:txEl>
                                          </p:spTgt>
                                        </p:tgtEl>
                                      </p:cBhvr>
                                      <p:to x="100000" y="80000"/>
                                    </p:animScale>
                                    <p:animScale>
                                      <p:cBhvr>
                                        <p:cTn id="88" dur="166" decel="50000">
                                          <p:stCondLst>
                                            <p:cond delay="1338"/>
                                          </p:stCondLst>
                                        </p:cTn>
                                        <p:tgtEl>
                                          <p:spTgt spid="2">
                                            <p:txEl>
                                              <p:pRg st="4" end="4"/>
                                            </p:txEl>
                                          </p:spTgt>
                                        </p:tgtEl>
                                      </p:cBhvr>
                                      <p:to x="100000" y="100000"/>
                                    </p:animScale>
                                    <p:animScale>
                                      <p:cBhvr>
                                        <p:cTn id="89" dur="26">
                                          <p:stCondLst>
                                            <p:cond delay="1642"/>
                                          </p:stCondLst>
                                        </p:cTn>
                                        <p:tgtEl>
                                          <p:spTgt spid="2">
                                            <p:txEl>
                                              <p:pRg st="4" end="4"/>
                                            </p:txEl>
                                          </p:spTgt>
                                        </p:tgtEl>
                                      </p:cBhvr>
                                      <p:to x="100000" y="90000"/>
                                    </p:animScale>
                                    <p:animScale>
                                      <p:cBhvr>
                                        <p:cTn id="90" dur="166" decel="50000">
                                          <p:stCondLst>
                                            <p:cond delay="1668"/>
                                          </p:stCondLst>
                                        </p:cTn>
                                        <p:tgtEl>
                                          <p:spTgt spid="2">
                                            <p:txEl>
                                              <p:pRg st="4" end="4"/>
                                            </p:txEl>
                                          </p:spTgt>
                                        </p:tgtEl>
                                      </p:cBhvr>
                                      <p:to x="100000" y="100000"/>
                                    </p:animScale>
                                    <p:animScale>
                                      <p:cBhvr>
                                        <p:cTn id="91" dur="26">
                                          <p:stCondLst>
                                            <p:cond delay="1808"/>
                                          </p:stCondLst>
                                        </p:cTn>
                                        <p:tgtEl>
                                          <p:spTgt spid="2">
                                            <p:txEl>
                                              <p:pRg st="4" end="4"/>
                                            </p:txEl>
                                          </p:spTgt>
                                        </p:tgtEl>
                                      </p:cBhvr>
                                      <p:to x="100000" y="95000"/>
                                    </p:animScale>
                                    <p:animScale>
                                      <p:cBhvr>
                                        <p:cTn id="92" dur="166" decel="50000">
                                          <p:stCondLst>
                                            <p:cond delay="1834"/>
                                          </p:stCondLst>
                                        </p:cTn>
                                        <p:tgtEl>
                                          <p:spTgt spid="2">
                                            <p:txEl>
                                              <p:pRg st="4" end="4"/>
                                            </p:tx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grpId="0" nodeType="clickEffect">
                                  <p:stCondLst>
                                    <p:cond delay="0"/>
                                  </p:stCondLst>
                                  <p:childTnLst>
                                    <p:set>
                                      <p:cBhvr>
                                        <p:cTn id="96" dur="1" fill="hold">
                                          <p:stCondLst>
                                            <p:cond delay="0"/>
                                          </p:stCondLst>
                                        </p:cTn>
                                        <p:tgtEl>
                                          <p:spTgt spid="2">
                                            <p:txEl>
                                              <p:pRg st="5" end="5"/>
                                            </p:txEl>
                                          </p:spTgt>
                                        </p:tgtEl>
                                        <p:attrNameLst>
                                          <p:attrName>style.visibility</p:attrName>
                                        </p:attrNameLst>
                                      </p:cBhvr>
                                      <p:to>
                                        <p:strVal val="visible"/>
                                      </p:to>
                                    </p:set>
                                    <p:animEffect transition="in" filter="wipe(down)">
                                      <p:cBhvr>
                                        <p:cTn id="97" dur="580">
                                          <p:stCondLst>
                                            <p:cond delay="0"/>
                                          </p:stCondLst>
                                        </p:cTn>
                                        <p:tgtEl>
                                          <p:spTgt spid="2">
                                            <p:txEl>
                                              <p:pRg st="5" end="5"/>
                                            </p:txEl>
                                          </p:spTgt>
                                        </p:tgtEl>
                                      </p:cBhvr>
                                    </p:animEffect>
                                    <p:anim calcmode="lin" valueType="num">
                                      <p:cBhvr>
                                        <p:cTn id="98" dur="1822" tmFilter="0,0; 0.14,0.36; 0.43,0.73; 0.71,0.91; 1.0,1.0">
                                          <p:stCondLst>
                                            <p:cond delay="0"/>
                                          </p:stCondLst>
                                        </p:cTn>
                                        <p:tgtEl>
                                          <p:spTgt spid="2">
                                            <p:txEl>
                                              <p:pRg st="5" end="5"/>
                                            </p:tx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2">
                                            <p:txEl>
                                              <p:pRg st="5" end="5"/>
                                            </p:tx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2">
                                            <p:txEl>
                                              <p:pRg st="5" end="5"/>
                                            </p:tx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2">
                                            <p:txEl>
                                              <p:pRg st="5" end="5"/>
                                            </p:tx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2">
                                            <p:txEl>
                                              <p:pRg st="5" end="5"/>
                                            </p:tx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2">
                                            <p:txEl>
                                              <p:pRg st="5" end="5"/>
                                            </p:txEl>
                                          </p:spTgt>
                                        </p:tgtEl>
                                      </p:cBhvr>
                                      <p:to x="100000" y="60000"/>
                                    </p:animScale>
                                    <p:animScale>
                                      <p:cBhvr>
                                        <p:cTn id="104" dur="166" decel="50000">
                                          <p:stCondLst>
                                            <p:cond delay="676"/>
                                          </p:stCondLst>
                                        </p:cTn>
                                        <p:tgtEl>
                                          <p:spTgt spid="2">
                                            <p:txEl>
                                              <p:pRg st="5" end="5"/>
                                            </p:txEl>
                                          </p:spTgt>
                                        </p:tgtEl>
                                      </p:cBhvr>
                                      <p:to x="100000" y="100000"/>
                                    </p:animScale>
                                    <p:animScale>
                                      <p:cBhvr>
                                        <p:cTn id="105" dur="26">
                                          <p:stCondLst>
                                            <p:cond delay="1312"/>
                                          </p:stCondLst>
                                        </p:cTn>
                                        <p:tgtEl>
                                          <p:spTgt spid="2">
                                            <p:txEl>
                                              <p:pRg st="5" end="5"/>
                                            </p:txEl>
                                          </p:spTgt>
                                        </p:tgtEl>
                                      </p:cBhvr>
                                      <p:to x="100000" y="80000"/>
                                    </p:animScale>
                                    <p:animScale>
                                      <p:cBhvr>
                                        <p:cTn id="106" dur="166" decel="50000">
                                          <p:stCondLst>
                                            <p:cond delay="1338"/>
                                          </p:stCondLst>
                                        </p:cTn>
                                        <p:tgtEl>
                                          <p:spTgt spid="2">
                                            <p:txEl>
                                              <p:pRg st="5" end="5"/>
                                            </p:txEl>
                                          </p:spTgt>
                                        </p:tgtEl>
                                      </p:cBhvr>
                                      <p:to x="100000" y="100000"/>
                                    </p:animScale>
                                    <p:animScale>
                                      <p:cBhvr>
                                        <p:cTn id="107" dur="26">
                                          <p:stCondLst>
                                            <p:cond delay="1642"/>
                                          </p:stCondLst>
                                        </p:cTn>
                                        <p:tgtEl>
                                          <p:spTgt spid="2">
                                            <p:txEl>
                                              <p:pRg st="5" end="5"/>
                                            </p:txEl>
                                          </p:spTgt>
                                        </p:tgtEl>
                                      </p:cBhvr>
                                      <p:to x="100000" y="90000"/>
                                    </p:animScale>
                                    <p:animScale>
                                      <p:cBhvr>
                                        <p:cTn id="108" dur="166" decel="50000">
                                          <p:stCondLst>
                                            <p:cond delay="1668"/>
                                          </p:stCondLst>
                                        </p:cTn>
                                        <p:tgtEl>
                                          <p:spTgt spid="2">
                                            <p:txEl>
                                              <p:pRg st="5" end="5"/>
                                            </p:txEl>
                                          </p:spTgt>
                                        </p:tgtEl>
                                      </p:cBhvr>
                                      <p:to x="100000" y="100000"/>
                                    </p:animScale>
                                    <p:animScale>
                                      <p:cBhvr>
                                        <p:cTn id="109" dur="26">
                                          <p:stCondLst>
                                            <p:cond delay="1808"/>
                                          </p:stCondLst>
                                        </p:cTn>
                                        <p:tgtEl>
                                          <p:spTgt spid="2">
                                            <p:txEl>
                                              <p:pRg st="5" end="5"/>
                                            </p:txEl>
                                          </p:spTgt>
                                        </p:tgtEl>
                                      </p:cBhvr>
                                      <p:to x="100000" y="95000"/>
                                    </p:animScale>
                                    <p:animScale>
                                      <p:cBhvr>
                                        <p:cTn id="110" dur="166" decel="50000">
                                          <p:stCondLst>
                                            <p:cond delay="1834"/>
                                          </p:stCondLst>
                                        </p:cTn>
                                        <p:tgtEl>
                                          <p:spTgt spid="2">
                                            <p:txEl>
                                              <p:pRg st="5" end="5"/>
                                            </p:txEl>
                                          </p:spTgt>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grpId="0" nodeType="clickEffect">
                                  <p:stCondLst>
                                    <p:cond delay="0"/>
                                  </p:stCondLst>
                                  <p:childTnLst>
                                    <p:set>
                                      <p:cBhvr>
                                        <p:cTn id="114" dur="1" fill="hold">
                                          <p:stCondLst>
                                            <p:cond delay="0"/>
                                          </p:stCondLst>
                                        </p:cTn>
                                        <p:tgtEl>
                                          <p:spTgt spid="2">
                                            <p:txEl>
                                              <p:pRg st="6" end="6"/>
                                            </p:txEl>
                                          </p:spTgt>
                                        </p:tgtEl>
                                        <p:attrNameLst>
                                          <p:attrName>style.visibility</p:attrName>
                                        </p:attrNameLst>
                                      </p:cBhvr>
                                      <p:to>
                                        <p:strVal val="visible"/>
                                      </p:to>
                                    </p:set>
                                    <p:animEffect transition="in" filter="wipe(down)">
                                      <p:cBhvr>
                                        <p:cTn id="115" dur="580">
                                          <p:stCondLst>
                                            <p:cond delay="0"/>
                                          </p:stCondLst>
                                        </p:cTn>
                                        <p:tgtEl>
                                          <p:spTgt spid="2">
                                            <p:txEl>
                                              <p:pRg st="6" end="6"/>
                                            </p:txEl>
                                          </p:spTgt>
                                        </p:tgtEl>
                                      </p:cBhvr>
                                    </p:animEffect>
                                    <p:anim calcmode="lin" valueType="num">
                                      <p:cBhvr>
                                        <p:cTn id="116" dur="1822" tmFilter="0,0; 0.14,0.36; 0.43,0.73; 0.71,0.91; 1.0,1.0">
                                          <p:stCondLst>
                                            <p:cond delay="0"/>
                                          </p:stCondLst>
                                        </p:cTn>
                                        <p:tgtEl>
                                          <p:spTgt spid="2">
                                            <p:txEl>
                                              <p:pRg st="6" end="6"/>
                                            </p:txEl>
                                          </p:spTgt>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2">
                                            <p:txEl>
                                              <p:pRg st="6" end="6"/>
                                            </p:txEl>
                                          </p:spTgt>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2">
                                            <p:txEl>
                                              <p:pRg st="6" end="6"/>
                                            </p:txEl>
                                          </p:spTgt>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2">
                                            <p:txEl>
                                              <p:pRg st="6" end="6"/>
                                            </p:txEl>
                                          </p:spTgt>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2">
                                            <p:txEl>
                                              <p:pRg st="6" end="6"/>
                                            </p:txEl>
                                          </p:spTgt>
                                        </p:tgtEl>
                                        <p:attrNameLst>
                                          <p:attrName>ppt_y</p:attrName>
                                        </p:attrNameLst>
                                      </p:cBhvr>
                                      <p:tavLst>
                                        <p:tav tm="0" fmla="#ppt_y-sin(pi*$)/81">
                                          <p:val>
                                            <p:fltVal val="0"/>
                                          </p:val>
                                        </p:tav>
                                        <p:tav tm="100000">
                                          <p:val>
                                            <p:fltVal val="1"/>
                                          </p:val>
                                        </p:tav>
                                      </p:tavLst>
                                    </p:anim>
                                    <p:animScale>
                                      <p:cBhvr>
                                        <p:cTn id="121" dur="26">
                                          <p:stCondLst>
                                            <p:cond delay="650"/>
                                          </p:stCondLst>
                                        </p:cTn>
                                        <p:tgtEl>
                                          <p:spTgt spid="2">
                                            <p:txEl>
                                              <p:pRg st="6" end="6"/>
                                            </p:txEl>
                                          </p:spTgt>
                                        </p:tgtEl>
                                      </p:cBhvr>
                                      <p:to x="100000" y="60000"/>
                                    </p:animScale>
                                    <p:animScale>
                                      <p:cBhvr>
                                        <p:cTn id="122" dur="166" decel="50000">
                                          <p:stCondLst>
                                            <p:cond delay="676"/>
                                          </p:stCondLst>
                                        </p:cTn>
                                        <p:tgtEl>
                                          <p:spTgt spid="2">
                                            <p:txEl>
                                              <p:pRg st="6" end="6"/>
                                            </p:txEl>
                                          </p:spTgt>
                                        </p:tgtEl>
                                      </p:cBhvr>
                                      <p:to x="100000" y="100000"/>
                                    </p:animScale>
                                    <p:animScale>
                                      <p:cBhvr>
                                        <p:cTn id="123" dur="26">
                                          <p:stCondLst>
                                            <p:cond delay="1312"/>
                                          </p:stCondLst>
                                        </p:cTn>
                                        <p:tgtEl>
                                          <p:spTgt spid="2">
                                            <p:txEl>
                                              <p:pRg st="6" end="6"/>
                                            </p:txEl>
                                          </p:spTgt>
                                        </p:tgtEl>
                                      </p:cBhvr>
                                      <p:to x="100000" y="80000"/>
                                    </p:animScale>
                                    <p:animScale>
                                      <p:cBhvr>
                                        <p:cTn id="124" dur="166" decel="50000">
                                          <p:stCondLst>
                                            <p:cond delay="1338"/>
                                          </p:stCondLst>
                                        </p:cTn>
                                        <p:tgtEl>
                                          <p:spTgt spid="2">
                                            <p:txEl>
                                              <p:pRg st="6" end="6"/>
                                            </p:txEl>
                                          </p:spTgt>
                                        </p:tgtEl>
                                      </p:cBhvr>
                                      <p:to x="100000" y="100000"/>
                                    </p:animScale>
                                    <p:animScale>
                                      <p:cBhvr>
                                        <p:cTn id="125" dur="26">
                                          <p:stCondLst>
                                            <p:cond delay="1642"/>
                                          </p:stCondLst>
                                        </p:cTn>
                                        <p:tgtEl>
                                          <p:spTgt spid="2">
                                            <p:txEl>
                                              <p:pRg st="6" end="6"/>
                                            </p:txEl>
                                          </p:spTgt>
                                        </p:tgtEl>
                                      </p:cBhvr>
                                      <p:to x="100000" y="90000"/>
                                    </p:animScale>
                                    <p:animScale>
                                      <p:cBhvr>
                                        <p:cTn id="126" dur="166" decel="50000">
                                          <p:stCondLst>
                                            <p:cond delay="1668"/>
                                          </p:stCondLst>
                                        </p:cTn>
                                        <p:tgtEl>
                                          <p:spTgt spid="2">
                                            <p:txEl>
                                              <p:pRg st="6" end="6"/>
                                            </p:txEl>
                                          </p:spTgt>
                                        </p:tgtEl>
                                      </p:cBhvr>
                                      <p:to x="100000" y="100000"/>
                                    </p:animScale>
                                    <p:animScale>
                                      <p:cBhvr>
                                        <p:cTn id="127" dur="26">
                                          <p:stCondLst>
                                            <p:cond delay="1808"/>
                                          </p:stCondLst>
                                        </p:cTn>
                                        <p:tgtEl>
                                          <p:spTgt spid="2">
                                            <p:txEl>
                                              <p:pRg st="6" end="6"/>
                                            </p:txEl>
                                          </p:spTgt>
                                        </p:tgtEl>
                                      </p:cBhvr>
                                      <p:to x="100000" y="95000"/>
                                    </p:animScale>
                                    <p:animScale>
                                      <p:cBhvr>
                                        <p:cTn id="128" dur="166" decel="50000">
                                          <p:stCondLst>
                                            <p:cond delay="1834"/>
                                          </p:stCondLst>
                                        </p:cTn>
                                        <p:tgtEl>
                                          <p:spTgt spid="2">
                                            <p:txEl>
                                              <p:pRg st="6" end="6"/>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IQ" dirty="0" smtClean="0"/>
              <a:t>يستخدم هذا الأمر لإضافة رأس وتذييل الصفحات (المعلومات التي يرد تكرارها على جميع الصفحات) ويمكن الجصول عليه من :</a:t>
            </a:r>
          </a:p>
          <a:p>
            <a:r>
              <a:rPr lang="ar-IQ" dirty="0" smtClean="0"/>
              <a:t>  * </a:t>
            </a:r>
            <a:r>
              <a:rPr lang="en-US" dirty="0" smtClean="0"/>
              <a:t>View</a:t>
            </a:r>
            <a:r>
              <a:rPr lang="ar-IQ" dirty="0" smtClean="0"/>
              <a:t>     </a:t>
            </a:r>
            <a:r>
              <a:rPr lang="en-US" dirty="0" smtClean="0"/>
              <a:t>header and footer</a:t>
            </a:r>
            <a:endParaRPr lang="ar-IQ" dirty="0" smtClean="0"/>
          </a:p>
          <a:p>
            <a:r>
              <a:rPr lang="ar-IQ" dirty="0" smtClean="0"/>
              <a:t>  * النثر المزدوج في رأس الصفحة أو ذيلها</a:t>
            </a:r>
            <a:endParaRPr lang="ar-IQ" dirty="0"/>
          </a:p>
        </p:txBody>
      </p:sp>
      <p:sp>
        <p:nvSpPr>
          <p:cNvPr id="3" name="عنوان 2"/>
          <p:cNvSpPr>
            <a:spLocks noGrp="1"/>
          </p:cNvSpPr>
          <p:nvPr>
            <p:ph type="title"/>
          </p:nvPr>
        </p:nvSpPr>
        <p:spPr/>
        <p:txBody>
          <a:bodyPr>
            <a:normAutofit fontScale="90000"/>
          </a:bodyPr>
          <a:lstStyle/>
          <a:p>
            <a:pPr algn="ctr"/>
            <a:r>
              <a:rPr lang="ar-IQ" dirty="0" smtClean="0"/>
              <a:t>رأس وتذييل الصفحات</a:t>
            </a:r>
            <a:br>
              <a:rPr lang="ar-IQ" dirty="0" smtClean="0"/>
            </a:br>
            <a:r>
              <a:rPr lang="en-US" dirty="0" smtClean="0"/>
              <a:t>Header And Footer </a:t>
            </a:r>
            <a:r>
              <a:rPr lang="ar-IQ" dirty="0" smtClean="0"/>
              <a:t>:-</a:t>
            </a:r>
            <a:endParaRPr lang="ar-IQ" dirty="0"/>
          </a:p>
        </p:txBody>
      </p:sp>
      <p:sp>
        <p:nvSpPr>
          <p:cNvPr id="4" name="سهم إلى اليسار 3"/>
          <p:cNvSpPr/>
          <p:nvPr/>
        </p:nvSpPr>
        <p:spPr>
          <a:xfrm>
            <a:off x="6643702" y="2571744"/>
            <a:ext cx="357190" cy="7143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linds(horizontal)">
                                      <p:cBhvr>
                                        <p:cTn id="17"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22000" r="-22000"/>
          </a:stretch>
        </a:blip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lnSpcReduction="10000"/>
          </a:bodyPr>
          <a:lstStyle/>
          <a:p>
            <a:r>
              <a:rPr lang="ar-IQ" dirty="0" smtClean="0">
                <a:solidFill>
                  <a:srgbClr val="FF0000"/>
                </a:solidFill>
              </a:rPr>
              <a:t>فاصل : يستخدم لأجل قطع صفحات الملف حسب موقع مكان المؤشر </a:t>
            </a:r>
          </a:p>
          <a:p>
            <a:r>
              <a:rPr lang="ar-IQ" dirty="0" smtClean="0">
                <a:solidFill>
                  <a:srgbClr val="FF0000"/>
                </a:solidFill>
              </a:rPr>
              <a:t>أرقام الصفحات : يستخدم لترقيم الصفحات الملف بأي مكان أو أي صورة </a:t>
            </a:r>
          </a:p>
          <a:p>
            <a:r>
              <a:rPr lang="ar-IQ" dirty="0" smtClean="0">
                <a:solidFill>
                  <a:srgbClr val="FF0000"/>
                </a:solidFill>
              </a:rPr>
              <a:t>التاريخ والوقت : يستخدم لإدخال التاريخ والوقت</a:t>
            </a:r>
          </a:p>
          <a:p>
            <a:r>
              <a:rPr lang="ar-IQ" dirty="0" smtClean="0">
                <a:solidFill>
                  <a:srgbClr val="FF0000"/>
                </a:solidFill>
              </a:rPr>
              <a:t>نص تلقائي : يستخدم لإدخال نص معين في مكان المؤشر </a:t>
            </a:r>
          </a:p>
          <a:p>
            <a:r>
              <a:rPr lang="ar-IQ" dirty="0" smtClean="0">
                <a:solidFill>
                  <a:srgbClr val="FF0000"/>
                </a:solidFill>
              </a:rPr>
              <a:t>رمز : يستخدم لإدخال رموز خاصة خلال النص المكتوب</a:t>
            </a:r>
          </a:p>
          <a:p>
            <a:r>
              <a:rPr lang="ar-IQ" dirty="0" smtClean="0">
                <a:solidFill>
                  <a:srgbClr val="FF0000"/>
                </a:solidFill>
              </a:rPr>
              <a:t>صورة : يستخدم لأدراج صورة من الملف أو من المكتبة أو من أي ملف أخر</a:t>
            </a:r>
          </a:p>
          <a:p>
            <a:r>
              <a:rPr lang="ar-IQ" dirty="0" smtClean="0">
                <a:solidFill>
                  <a:srgbClr val="FF0000"/>
                </a:solidFill>
              </a:rPr>
              <a:t>المخطط : يستخدم </a:t>
            </a:r>
            <a:r>
              <a:rPr lang="ar-IQ" dirty="0" err="1" smtClean="0">
                <a:solidFill>
                  <a:srgbClr val="FF0000"/>
                </a:solidFill>
              </a:rPr>
              <a:t>لأدخال</a:t>
            </a:r>
            <a:r>
              <a:rPr lang="ar-IQ" dirty="0" smtClean="0">
                <a:solidFill>
                  <a:srgbClr val="FF0000"/>
                </a:solidFill>
              </a:rPr>
              <a:t> أشكال تلقائية هندسية هرمية </a:t>
            </a:r>
          </a:p>
          <a:p>
            <a:r>
              <a:rPr lang="ar-IQ" dirty="0" smtClean="0">
                <a:solidFill>
                  <a:srgbClr val="FF0000"/>
                </a:solidFill>
              </a:rPr>
              <a:t>مربع نص : يستخدم لأدراج نص معين في مكان لا يسمح لك </a:t>
            </a:r>
            <a:r>
              <a:rPr lang="ar-IQ" dirty="0" err="1" smtClean="0">
                <a:solidFill>
                  <a:srgbClr val="FF0000"/>
                </a:solidFill>
              </a:rPr>
              <a:t>بأدخال</a:t>
            </a:r>
            <a:r>
              <a:rPr lang="ar-IQ" dirty="0" smtClean="0">
                <a:solidFill>
                  <a:srgbClr val="FF0000"/>
                </a:solidFill>
              </a:rPr>
              <a:t> نص فيه .</a:t>
            </a:r>
            <a:endParaRPr lang="ar-IQ" dirty="0">
              <a:solidFill>
                <a:srgbClr val="FF0000"/>
              </a:solidFill>
            </a:endParaRPr>
          </a:p>
        </p:txBody>
      </p:sp>
      <p:sp>
        <p:nvSpPr>
          <p:cNvPr id="3" name="عنوان 2"/>
          <p:cNvSpPr>
            <a:spLocks noGrp="1"/>
          </p:cNvSpPr>
          <p:nvPr>
            <p:ph type="title"/>
          </p:nvPr>
        </p:nvSpPr>
        <p:spPr/>
        <p:txBody>
          <a:bodyPr/>
          <a:lstStyle/>
          <a:p>
            <a:pPr algn="ctr"/>
            <a:r>
              <a:rPr lang="en-US" dirty="0" smtClean="0">
                <a:solidFill>
                  <a:srgbClr val="FF0000"/>
                </a:solidFill>
              </a:rPr>
              <a:t>Insert</a:t>
            </a:r>
            <a:r>
              <a:rPr lang="ar-IQ" dirty="0" smtClean="0">
                <a:solidFill>
                  <a:srgbClr val="FF0000"/>
                </a:solidFill>
              </a:rPr>
              <a:t> أو أدراج</a:t>
            </a:r>
            <a:endParaRPr lang="ar-IQ" dirty="0">
              <a:solidFill>
                <a:srgbClr val="FF0000"/>
              </a:solidFill>
            </a:endParaRPr>
          </a:p>
        </p:txBody>
      </p:sp>
    </p:spTree>
    <p:extLst>
      <p:ext uri="{BB962C8B-B14F-4D97-AF65-F5344CB8AC3E}">
        <p14:creationId xmlns="" xmlns:p14="http://schemas.microsoft.com/office/powerpoint/2010/main" val="408302599"/>
      </p:ext>
    </p:extLst>
  </p:cSld>
  <p:clrMapOvr>
    <a:masterClrMapping/>
  </p:clrMapOvr>
  <mc:AlternateContent xmlns:mc="http://schemas.openxmlformats.org/markup-compatibility/2006">
    <mc:Choice xmlns="" xmlns:p14="http://schemas.microsoft.com/office/powerpoint/2010/main" Requires="p14">
      <p:transition spd="slow" p14:dur="1600">
        <p14:gallery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heel(1)">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heel(1)">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heel(1)">
                                      <p:cBhvr>
                                        <p:cTn id="17" dur="2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heel(1)">
                                      <p:cBhvr>
                                        <p:cTn id="22" dur="20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heel(1)">
                                      <p:cBhvr>
                                        <p:cTn id="27" dur="20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heel(1)">
                                      <p:cBhvr>
                                        <p:cTn id="32" dur="20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wheel(1)">
                                      <p:cBhvr>
                                        <p:cTn id="37" dur="2000"/>
                                        <p:tgtEl>
                                          <p:spTgt spid="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grpId="0"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wheel(1)">
                                      <p:cBhvr>
                                        <p:cTn id="42" dur="20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57200" y="1481328"/>
            <a:ext cx="8229600" cy="5019506"/>
          </a:xfrm>
        </p:spPr>
        <p:txBody>
          <a:bodyPr>
            <a:normAutofit/>
          </a:bodyPr>
          <a:lstStyle/>
          <a:p>
            <a:pPr>
              <a:buNone/>
            </a:pPr>
            <a:r>
              <a:rPr lang="ar-IQ" dirty="0" err="1" smtClean="0">
                <a:solidFill>
                  <a:srgbClr val="00B050"/>
                </a:solidFill>
              </a:rPr>
              <a:t>لأنشاء</a:t>
            </a:r>
            <a:r>
              <a:rPr lang="ar-IQ" dirty="0" smtClean="0">
                <a:solidFill>
                  <a:srgbClr val="00B050"/>
                </a:solidFill>
              </a:rPr>
              <a:t> جدول حدد </a:t>
            </a:r>
            <a:r>
              <a:rPr lang="ar-IQ" dirty="0" err="1" smtClean="0">
                <a:solidFill>
                  <a:srgbClr val="00B050"/>
                </a:solidFill>
              </a:rPr>
              <a:t>أولآ</a:t>
            </a:r>
            <a:r>
              <a:rPr lang="ar-IQ" dirty="0" smtClean="0">
                <a:solidFill>
                  <a:srgbClr val="00B050"/>
                </a:solidFill>
              </a:rPr>
              <a:t> الموقع الذي تريد أنشاء جدول فيه ...</a:t>
            </a:r>
          </a:p>
          <a:p>
            <a:pPr>
              <a:buNone/>
            </a:pPr>
            <a:r>
              <a:rPr lang="ar-IQ" u="sng" dirty="0" smtClean="0">
                <a:solidFill>
                  <a:srgbClr val="FF0000"/>
                </a:solidFill>
              </a:rPr>
              <a:t>الطريقة الأولى :-</a:t>
            </a:r>
          </a:p>
          <a:p>
            <a:pPr>
              <a:buNone/>
            </a:pPr>
            <a:r>
              <a:rPr lang="ar-IQ" i="1" dirty="0" smtClean="0">
                <a:solidFill>
                  <a:srgbClr val="00B050"/>
                </a:solidFill>
              </a:rPr>
              <a:t>  من القائمة جدول </a:t>
            </a:r>
            <a:r>
              <a:rPr lang="ar-IQ" i="1" dirty="0" err="1" smtClean="0">
                <a:solidFill>
                  <a:srgbClr val="00B050"/>
                </a:solidFill>
              </a:rPr>
              <a:t>او</a:t>
            </a:r>
            <a:r>
              <a:rPr lang="ar-IQ" i="1" dirty="0" smtClean="0">
                <a:solidFill>
                  <a:srgbClr val="00B050"/>
                </a:solidFill>
              </a:rPr>
              <a:t> </a:t>
            </a:r>
            <a:r>
              <a:rPr lang="en-US" i="1" dirty="0" smtClean="0">
                <a:solidFill>
                  <a:srgbClr val="00B050"/>
                </a:solidFill>
              </a:rPr>
              <a:t>Tables</a:t>
            </a:r>
            <a:r>
              <a:rPr lang="ar-IQ" i="1" dirty="0" smtClean="0">
                <a:solidFill>
                  <a:srgbClr val="00B050"/>
                </a:solidFill>
              </a:rPr>
              <a:t> اختر </a:t>
            </a:r>
            <a:r>
              <a:rPr lang="ar-IQ" i="1" dirty="0" err="1" smtClean="0">
                <a:solidFill>
                  <a:srgbClr val="00B050"/>
                </a:solidFill>
              </a:rPr>
              <a:t>ادراج</a:t>
            </a:r>
            <a:r>
              <a:rPr lang="ar-IQ" i="1" dirty="0" smtClean="0">
                <a:solidFill>
                  <a:srgbClr val="00B050"/>
                </a:solidFill>
              </a:rPr>
              <a:t> </a:t>
            </a:r>
            <a:r>
              <a:rPr lang="ar-IQ" i="1" dirty="0" err="1" smtClean="0">
                <a:solidFill>
                  <a:srgbClr val="00B050"/>
                </a:solidFill>
              </a:rPr>
              <a:t>او</a:t>
            </a:r>
            <a:r>
              <a:rPr lang="ar-IQ" i="1" dirty="0" smtClean="0">
                <a:solidFill>
                  <a:srgbClr val="00B050"/>
                </a:solidFill>
              </a:rPr>
              <a:t> </a:t>
            </a:r>
            <a:r>
              <a:rPr lang="en-US" i="1" dirty="0" smtClean="0">
                <a:solidFill>
                  <a:srgbClr val="00B050"/>
                </a:solidFill>
              </a:rPr>
              <a:t>Insert</a:t>
            </a:r>
            <a:r>
              <a:rPr lang="ar-IQ" i="1" dirty="0" smtClean="0">
                <a:solidFill>
                  <a:srgbClr val="00B050"/>
                </a:solidFill>
              </a:rPr>
              <a:t> ثم جدول </a:t>
            </a:r>
            <a:r>
              <a:rPr lang="en-US" i="1" dirty="0" smtClean="0">
                <a:solidFill>
                  <a:srgbClr val="00B050"/>
                </a:solidFill>
              </a:rPr>
              <a:t>Table</a:t>
            </a:r>
            <a:endParaRPr lang="ar-IQ" i="1" dirty="0" smtClean="0">
              <a:solidFill>
                <a:srgbClr val="00B050"/>
              </a:solidFill>
            </a:endParaRPr>
          </a:p>
          <a:p>
            <a:pPr>
              <a:buNone/>
            </a:pPr>
            <a:r>
              <a:rPr lang="ar-IQ" dirty="0" smtClean="0">
                <a:solidFill>
                  <a:srgbClr val="00B050"/>
                </a:solidFill>
              </a:rPr>
              <a:t>  سيظهر مربع الحوار أدراج جدول </a:t>
            </a:r>
            <a:r>
              <a:rPr lang="en-US" dirty="0" smtClean="0">
                <a:solidFill>
                  <a:srgbClr val="00B050"/>
                </a:solidFill>
              </a:rPr>
              <a:t>Insert Table</a:t>
            </a:r>
            <a:r>
              <a:rPr lang="ar-IQ" dirty="0" smtClean="0">
                <a:solidFill>
                  <a:srgbClr val="00B050"/>
                </a:solidFill>
              </a:rPr>
              <a:t> والذي يحوي مجموعة من الخيارات والتي من خلالها يتم تنسيق الجدول وهي </a:t>
            </a:r>
          </a:p>
          <a:p>
            <a:pPr>
              <a:buNone/>
            </a:pPr>
            <a:r>
              <a:rPr lang="ar-IQ" dirty="0" smtClean="0">
                <a:solidFill>
                  <a:srgbClr val="00B050"/>
                </a:solidFill>
              </a:rPr>
              <a:t>   </a:t>
            </a:r>
            <a:r>
              <a:rPr lang="en-US" dirty="0" smtClean="0">
                <a:solidFill>
                  <a:srgbClr val="00B050"/>
                </a:solidFill>
              </a:rPr>
              <a:t>Number Of Columns</a:t>
            </a:r>
            <a:r>
              <a:rPr lang="ar-IQ" dirty="0" smtClean="0">
                <a:solidFill>
                  <a:srgbClr val="00B050"/>
                </a:solidFill>
              </a:rPr>
              <a:t> :- نحدد عدد الأعمدة</a:t>
            </a:r>
          </a:p>
          <a:p>
            <a:pPr>
              <a:buNone/>
            </a:pPr>
            <a:r>
              <a:rPr lang="ar-IQ" dirty="0" smtClean="0">
                <a:solidFill>
                  <a:srgbClr val="00B050"/>
                </a:solidFill>
              </a:rPr>
              <a:t>   </a:t>
            </a:r>
            <a:r>
              <a:rPr lang="en-US" dirty="0" smtClean="0">
                <a:solidFill>
                  <a:srgbClr val="00B050"/>
                </a:solidFill>
              </a:rPr>
              <a:t>Rows</a:t>
            </a:r>
            <a:r>
              <a:rPr lang="ar-IQ" dirty="0" smtClean="0">
                <a:solidFill>
                  <a:srgbClr val="00B050"/>
                </a:solidFill>
              </a:rPr>
              <a:t> </a:t>
            </a:r>
            <a:r>
              <a:rPr lang="en-US" dirty="0" smtClean="0">
                <a:solidFill>
                  <a:srgbClr val="00B050"/>
                </a:solidFill>
              </a:rPr>
              <a:t>Number Of</a:t>
            </a:r>
            <a:r>
              <a:rPr lang="ar-IQ" dirty="0" smtClean="0">
                <a:solidFill>
                  <a:srgbClr val="00B050"/>
                </a:solidFill>
              </a:rPr>
              <a:t> :- نحدد عدد الصفوف</a:t>
            </a:r>
          </a:p>
          <a:p>
            <a:pPr>
              <a:buNone/>
            </a:pPr>
            <a:r>
              <a:rPr lang="ar-IQ" dirty="0" smtClean="0">
                <a:solidFill>
                  <a:srgbClr val="00B050"/>
                </a:solidFill>
              </a:rPr>
              <a:t>   </a:t>
            </a:r>
            <a:r>
              <a:rPr lang="en-US" dirty="0" smtClean="0">
                <a:solidFill>
                  <a:srgbClr val="00B050"/>
                </a:solidFill>
              </a:rPr>
              <a:t>Fixed Of Colum Width</a:t>
            </a:r>
            <a:r>
              <a:rPr lang="ar-IQ" dirty="0" smtClean="0">
                <a:solidFill>
                  <a:srgbClr val="00B050"/>
                </a:solidFill>
              </a:rPr>
              <a:t> :- تثبيت عرض الأعمدة</a:t>
            </a:r>
          </a:p>
          <a:p>
            <a:pPr>
              <a:buNone/>
            </a:pPr>
            <a:r>
              <a:rPr lang="ar-IQ" dirty="0" smtClean="0">
                <a:solidFill>
                  <a:srgbClr val="00B050"/>
                </a:solidFill>
              </a:rPr>
              <a:t>   </a:t>
            </a:r>
            <a:r>
              <a:rPr lang="en-US" dirty="0" smtClean="0">
                <a:solidFill>
                  <a:srgbClr val="00B050"/>
                </a:solidFill>
              </a:rPr>
              <a:t>Auto Fit Of Content</a:t>
            </a:r>
            <a:r>
              <a:rPr lang="ar-IQ" dirty="0" smtClean="0">
                <a:solidFill>
                  <a:srgbClr val="00B050"/>
                </a:solidFill>
              </a:rPr>
              <a:t> :- ضبط عرض العمود على قدر المحتوى بشكل تلقائي</a:t>
            </a:r>
            <a:endParaRPr lang="ar-IQ" dirty="0">
              <a:solidFill>
                <a:srgbClr val="00B050"/>
              </a:solidFill>
            </a:endParaRPr>
          </a:p>
        </p:txBody>
      </p:sp>
      <p:sp>
        <p:nvSpPr>
          <p:cNvPr id="3" name="عنوان 2"/>
          <p:cNvSpPr>
            <a:spLocks noGrp="1"/>
          </p:cNvSpPr>
          <p:nvPr>
            <p:ph type="title"/>
          </p:nvPr>
        </p:nvSpPr>
        <p:spPr/>
        <p:txBody>
          <a:bodyPr/>
          <a:lstStyle/>
          <a:p>
            <a:pPr algn="ctr"/>
            <a:r>
              <a:rPr lang="ar-IQ" dirty="0" smtClean="0">
                <a:solidFill>
                  <a:srgbClr val="92D050"/>
                </a:solidFill>
              </a:rPr>
              <a:t>أنشاء جدول (أدراج جدول)</a:t>
            </a:r>
            <a:endParaRPr lang="ar-IQ" dirty="0">
              <a:solidFill>
                <a:srgbClr val="92D050"/>
              </a:solidFill>
            </a:endParaRPr>
          </a:p>
        </p:txBody>
      </p:sp>
      <p:sp>
        <p:nvSpPr>
          <p:cNvPr id="4" name="خماسي 3"/>
          <p:cNvSpPr/>
          <p:nvPr/>
        </p:nvSpPr>
        <p:spPr>
          <a:xfrm>
            <a:off x="8358214" y="2571744"/>
            <a:ext cx="142876" cy="14287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6" name="خماسي 5"/>
          <p:cNvSpPr/>
          <p:nvPr/>
        </p:nvSpPr>
        <p:spPr>
          <a:xfrm>
            <a:off x="8358214" y="3500438"/>
            <a:ext cx="142876" cy="14287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7" name="خماسي 6"/>
          <p:cNvSpPr/>
          <p:nvPr/>
        </p:nvSpPr>
        <p:spPr>
          <a:xfrm>
            <a:off x="8358214" y="4357694"/>
            <a:ext cx="142876" cy="14287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8" name="خماسي 7"/>
          <p:cNvSpPr/>
          <p:nvPr/>
        </p:nvSpPr>
        <p:spPr>
          <a:xfrm>
            <a:off x="8358214" y="4786322"/>
            <a:ext cx="142876" cy="14287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9" name="خماسي 8"/>
          <p:cNvSpPr/>
          <p:nvPr/>
        </p:nvSpPr>
        <p:spPr>
          <a:xfrm>
            <a:off x="8358214" y="5214950"/>
            <a:ext cx="142876" cy="14287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10" name="خماسي 9"/>
          <p:cNvSpPr/>
          <p:nvPr/>
        </p:nvSpPr>
        <p:spPr>
          <a:xfrm>
            <a:off x="8358214" y="5715016"/>
            <a:ext cx="142876" cy="14287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to="" calcmode="lin" valueType="num">
                                      <p:cBhvr>
                                        <p:cTn id="12" dur="1" fill="hold"/>
                                        <p:tgtEl>
                                          <p:spTgt spid="2">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to="" calcmode="lin" valueType="num">
                                      <p:cBhvr>
                                        <p:cTn id="17" dur="1" fill="hold"/>
                                        <p:tgtEl>
                                          <p:spTgt spid="2">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 to="" calcmode="lin" valueType="num">
                                      <p:cBhvr>
                                        <p:cTn id="22" dur="1" fill="hold"/>
                                        <p:tgtEl>
                                          <p:spTgt spid="2">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to="" calcmode="lin" valueType="num">
                                      <p:cBhvr>
                                        <p:cTn id="27" dur="1" fill="hold"/>
                                        <p:tgtEl>
                                          <p:spTgt spid="2">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 to="" calcmode="lin" valueType="num">
                                      <p:cBhvr>
                                        <p:cTn id="32" dur="1" fill="hold"/>
                                        <p:tgtEl>
                                          <p:spTgt spid="2">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to="" calcmode="lin" valueType="num">
                                      <p:cBhvr>
                                        <p:cTn id="37" dur="1" fill="hold"/>
                                        <p:tgtEl>
                                          <p:spTgt spid="2">
                                            <p:txEl>
                                              <p:pRg st="6" end="6"/>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 to="" calcmode="lin" valueType="num">
                                      <p:cBhvr>
                                        <p:cTn id="42" dur="1" fill="hold"/>
                                        <p:tgtEl>
                                          <p:spTgt spid="2">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46000" r="-46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643182"/>
            <a:ext cx="7481776" cy="1000132"/>
          </a:xfrm>
        </p:spPr>
        <p:txBody>
          <a:bodyPr/>
          <a:lstStyle/>
          <a:p>
            <a:r>
              <a:rPr lang="ar-IQ" sz="3200" u="sng" dirty="0" smtClean="0">
                <a:solidFill>
                  <a:srgbClr val="FF0000"/>
                </a:solidFill>
              </a:rPr>
              <a:t>الطريقة الثانية :-</a:t>
            </a:r>
            <a:endParaRPr lang="ar-IQ" sz="3200" u="sng" dirty="0">
              <a:solidFill>
                <a:srgbClr val="FF0000"/>
              </a:solidFill>
            </a:endParaRPr>
          </a:p>
        </p:txBody>
      </p:sp>
      <p:sp>
        <p:nvSpPr>
          <p:cNvPr id="3" name="عنصر نائب للنص 2"/>
          <p:cNvSpPr>
            <a:spLocks noGrp="1"/>
          </p:cNvSpPr>
          <p:nvPr>
            <p:ph type="body" idx="2"/>
          </p:nvPr>
        </p:nvSpPr>
        <p:spPr>
          <a:xfrm>
            <a:off x="1000100" y="3643314"/>
            <a:ext cx="7394092" cy="2928958"/>
          </a:xfrm>
        </p:spPr>
        <p:txBody>
          <a:bodyPr>
            <a:normAutofit lnSpcReduction="10000"/>
          </a:bodyPr>
          <a:lstStyle/>
          <a:p>
            <a:r>
              <a:rPr lang="ar-IQ" sz="3200" dirty="0" smtClean="0">
                <a:solidFill>
                  <a:srgbClr val="00B050"/>
                </a:solidFill>
              </a:rPr>
              <a:t>وذلك من خلال الأداة الموجودة في شريط الأدوات حيث عند الضغط </a:t>
            </a:r>
            <a:r>
              <a:rPr lang="ar-IQ" sz="3200" dirty="0" err="1" smtClean="0">
                <a:solidFill>
                  <a:srgbClr val="00B050"/>
                </a:solidFill>
              </a:rPr>
              <a:t>بالماوس</a:t>
            </a:r>
            <a:r>
              <a:rPr lang="ar-IQ" sz="3200" dirty="0" smtClean="0">
                <a:solidFill>
                  <a:srgbClr val="00B050"/>
                </a:solidFill>
              </a:rPr>
              <a:t> عليها سوف تظهر نافذة تحتوي مصفوفة من المربعات العمودية والأفقية من خلال تحريك </a:t>
            </a:r>
            <a:r>
              <a:rPr lang="ar-IQ" sz="3200" dirty="0" err="1" smtClean="0">
                <a:solidFill>
                  <a:srgbClr val="00B050"/>
                </a:solidFill>
              </a:rPr>
              <a:t>الماوس</a:t>
            </a:r>
            <a:r>
              <a:rPr lang="ar-IQ" sz="3200" dirty="0" smtClean="0">
                <a:solidFill>
                  <a:srgbClr val="00B050"/>
                </a:solidFill>
              </a:rPr>
              <a:t> على تلك المربعات يتم </a:t>
            </a:r>
            <a:r>
              <a:rPr lang="ar-IQ" sz="3200" dirty="0" err="1" smtClean="0">
                <a:solidFill>
                  <a:srgbClr val="00B050"/>
                </a:solidFill>
              </a:rPr>
              <a:t>أختيار</a:t>
            </a:r>
            <a:r>
              <a:rPr lang="ar-IQ" sz="3200" dirty="0" smtClean="0">
                <a:solidFill>
                  <a:srgbClr val="00B050"/>
                </a:solidFill>
              </a:rPr>
              <a:t> عدد الصفوف والأعمدة المراد </a:t>
            </a:r>
            <a:r>
              <a:rPr lang="ar-IQ" sz="3200" dirty="0" err="1" smtClean="0">
                <a:solidFill>
                  <a:srgbClr val="00B050"/>
                </a:solidFill>
              </a:rPr>
              <a:t>انشائها</a:t>
            </a:r>
            <a:r>
              <a:rPr lang="ar-IQ" sz="3200" dirty="0" smtClean="0">
                <a:solidFill>
                  <a:srgbClr val="00B050"/>
                </a:solidFill>
              </a:rPr>
              <a:t> في الجدول وذلك عن</a:t>
            </a:r>
          </a:p>
          <a:p>
            <a:r>
              <a:rPr lang="ar-IQ" sz="3200" dirty="0" smtClean="0">
                <a:solidFill>
                  <a:srgbClr val="00B050"/>
                </a:solidFill>
              </a:rPr>
              <a:t>طريق تضليلها</a:t>
            </a:r>
            <a:endParaRPr lang="ar-IQ" sz="3200" dirty="0">
              <a:solidFill>
                <a:srgbClr val="00B050"/>
              </a:solidFill>
            </a:endParaRPr>
          </a:p>
        </p:txBody>
      </p:sp>
      <p:sp>
        <p:nvSpPr>
          <p:cNvPr id="4" name="عنصر نائب للمحتوى 3"/>
          <p:cNvSpPr>
            <a:spLocks noGrp="1"/>
          </p:cNvSpPr>
          <p:nvPr>
            <p:ph sz="half" idx="1"/>
          </p:nvPr>
        </p:nvSpPr>
        <p:spPr>
          <a:xfrm>
            <a:off x="914400" y="274320"/>
            <a:ext cx="7479792" cy="2368862"/>
          </a:xfrm>
        </p:spPr>
        <p:txBody>
          <a:bodyPr>
            <a:normAutofit/>
          </a:bodyPr>
          <a:lstStyle/>
          <a:p>
            <a:pPr>
              <a:buNone/>
            </a:pPr>
            <a:r>
              <a:rPr lang="ar-IQ" dirty="0" smtClean="0">
                <a:solidFill>
                  <a:srgbClr val="00B050"/>
                </a:solidFill>
              </a:rPr>
              <a:t> </a:t>
            </a:r>
            <a:r>
              <a:rPr lang="en-US" dirty="0" smtClean="0">
                <a:solidFill>
                  <a:srgbClr val="00B050"/>
                </a:solidFill>
              </a:rPr>
              <a:t>Auto Fit To Window</a:t>
            </a:r>
            <a:r>
              <a:rPr lang="ar-IQ" dirty="0" smtClean="0">
                <a:solidFill>
                  <a:srgbClr val="00B050"/>
                </a:solidFill>
              </a:rPr>
              <a:t> :- ضبط عرض الأعمدة على قدر النافذة </a:t>
            </a:r>
          </a:p>
          <a:p>
            <a:pPr>
              <a:buNone/>
            </a:pPr>
            <a:r>
              <a:rPr lang="ar-IQ" dirty="0" smtClean="0">
                <a:solidFill>
                  <a:srgbClr val="00B050"/>
                </a:solidFill>
              </a:rPr>
              <a:t> </a:t>
            </a:r>
            <a:r>
              <a:rPr lang="en-US" dirty="0" smtClean="0">
                <a:solidFill>
                  <a:srgbClr val="00B050"/>
                </a:solidFill>
              </a:rPr>
              <a:t>Auto Format</a:t>
            </a:r>
            <a:r>
              <a:rPr lang="ar-IQ" dirty="0" smtClean="0">
                <a:solidFill>
                  <a:srgbClr val="00B050"/>
                </a:solidFill>
              </a:rPr>
              <a:t> :- تنسيق الجدول بشكل تلقائي وذلك بعد </a:t>
            </a:r>
            <a:r>
              <a:rPr lang="ar-IQ" dirty="0" err="1" smtClean="0">
                <a:solidFill>
                  <a:srgbClr val="00B050"/>
                </a:solidFill>
              </a:rPr>
              <a:t>أختيار</a:t>
            </a:r>
            <a:r>
              <a:rPr lang="ar-IQ" dirty="0" smtClean="0">
                <a:solidFill>
                  <a:srgbClr val="00B050"/>
                </a:solidFill>
              </a:rPr>
              <a:t> نوع التنسيق المطلوب </a:t>
            </a:r>
            <a:endParaRPr lang="ar-IQ" dirty="0">
              <a:solidFill>
                <a:srgbClr val="00B050"/>
              </a:solidFill>
            </a:endParaRPr>
          </a:p>
        </p:txBody>
      </p:sp>
      <p:sp>
        <p:nvSpPr>
          <p:cNvPr id="5" name="خماسي 4"/>
          <p:cNvSpPr/>
          <p:nvPr/>
        </p:nvSpPr>
        <p:spPr>
          <a:xfrm>
            <a:off x="8215338" y="500042"/>
            <a:ext cx="121152" cy="14287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6" name="خماسي 5"/>
          <p:cNvSpPr/>
          <p:nvPr/>
        </p:nvSpPr>
        <p:spPr>
          <a:xfrm>
            <a:off x="8215338" y="1428736"/>
            <a:ext cx="142876" cy="14287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circle(in)">
                                      <p:cBhvr>
                                        <p:cTn id="19" dur="20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p:cTn id="2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6" dur="500"/>
                                        <p:tgtEl>
                                          <p:spTgt spid="3">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Effect transition="in" filter="wipe(down)">
                                      <p:cBhvr>
                                        <p:cTn id="31"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4"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IQ" dirty="0" smtClean="0"/>
              <a:t>خط : يستخدم لتغيير نوع ولون وتنسيق الخط</a:t>
            </a:r>
          </a:p>
          <a:p>
            <a:r>
              <a:rPr lang="ar-IQ" dirty="0" smtClean="0"/>
              <a:t>فقرة : يستخدم </a:t>
            </a:r>
            <a:r>
              <a:rPr lang="ar-IQ" dirty="0" err="1" smtClean="0"/>
              <a:t>لأختيار</a:t>
            </a:r>
            <a:r>
              <a:rPr lang="ar-IQ" dirty="0" smtClean="0"/>
              <a:t> بدأ الكتابة من اليمين أو اليسار والتباعد بين الخطوط ( تنسيق الصفحة )</a:t>
            </a:r>
          </a:p>
          <a:p>
            <a:r>
              <a:rPr lang="ar-IQ" dirty="0" smtClean="0"/>
              <a:t>تعداد نقطي وتعداد رقمي : يستخدم لترقيم الأسطر</a:t>
            </a:r>
          </a:p>
          <a:p>
            <a:r>
              <a:rPr lang="ar-IQ" dirty="0" smtClean="0"/>
              <a:t>حدود وتظليل : يستخدم لوضع أطار لكل سطر أو وضع أطار للصفحة مع ملء اللون للسطر الواحد أو الصفحة </a:t>
            </a:r>
            <a:r>
              <a:rPr lang="ar-IQ" dirty="0" smtClean="0"/>
              <a:t>.</a:t>
            </a:r>
          </a:p>
          <a:p>
            <a:r>
              <a:rPr lang="ar-IQ" dirty="0" smtClean="0"/>
              <a:t>الاختبار الذاتي 2 </a:t>
            </a:r>
          </a:p>
          <a:p>
            <a:r>
              <a:rPr lang="ar-IQ" dirty="0" smtClean="0"/>
              <a:t>ـــــــــــــــــــــــ وضح كيفية ترقيم الصفحات في </a:t>
            </a:r>
            <a:r>
              <a:rPr lang="ar-IQ" dirty="0" err="1" smtClean="0"/>
              <a:t>الـ</a:t>
            </a:r>
            <a:r>
              <a:rPr lang="en-US" dirty="0" smtClean="0"/>
              <a:t>word</a:t>
            </a:r>
            <a:endParaRPr lang="ar-IQ" dirty="0"/>
          </a:p>
        </p:txBody>
      </p:sp>
      <p:sp>
        <p:nvSpPr>
          <p:cNvPr id="3" name="عنوان 2"/>
          <p:cNvSpPr>
            <a:spLocks noGrp="1"/>
          </p:cNvSpPr>
          <p:nvPr>
            <p:ph type="title"/>
          </p:nvPr>
        </p:nvSpPr>
        <p:spPr/>
        <p:txBody>
          <a:bodyPr/>
          <a:lstStyle/>
          <a:p>
            <a:pPr algn="ctr"/>
            <a:r>
              <a:rPr lang="en-US" dirty="0" smtClean="0"/>
              <a:t>Format</a:t>
            </a:r>
            <a:r>
              <a:rPr lang="ar-IQ" dirty="0" smtClean="0"/>
              <a:t> أو تنسيق</a:t>
            </a:r>
            <a:endParaRPr lang="ar-IQ" dirty="0"/>
          </a:p>
        </p:txBody>
      </p:sp>
    </p:spTree>
    <p:extLst>
      <p:ext uri="{BB962C8B-B14F-4D97-AF65-F5344CB8AC3E}">
        <p14:creationId xmlns="" xmlns:p14="http://schemas.microsoft.com/office/powerpoint/2010/main" val="280954384"/>
      </p:ext>
    </p:extLst>
  </p:cSld>
  <p:clrMapOvr>
    <a:masterClrMapping/>
  </p:clrMapOvr>
  <mc:AlternateContent xmlns:mc="http://schemas.openxmlformats.org/markup-compatibility/2006">
    <mc:Choice xmlns="" xmlns:p14="http://schemas.microsoft.com/office/powerpoint/2010/main" Requires="p14">
      <p:transition spd="slow" p14:dur="1200">
        <p14:flip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circle(in)">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circle(in)">
                                      <p:cBhvr>
                                        <p:cTn id="17" dur="2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circle(in)">
                                      <p:cBhvr>
                                        <p:cTn id="22" dur="20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circle(in)">
                                      <p:cBhvr>
                                        <p:cTn id="27" dur="20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circle(in)">
                                      <p:cBhvr>
                                        <p:cTn id="32" dur="2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84000" r="-84000"/>
          </a:stretch>
        </a:blip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IQ" dirty="0" smtClean="0">
                <a:solidFill>
                  <a:srgbClr val="FF0000"/>
                </a:solidFill>
              </a:rPr>
              <a:t>تغيير نوع الخط أو </a:t>
            </a:r>
            <a:r>
              <a:rPr lang="en-US" dirty="0" smtClean="0">
                <a:solidFill>
                  <a:srgbClr val="FF0000"/>
                </a:solidFill>
              </a:rPr>
              <a:t>FONT TYPE</a:t>
            </a:r>
            <a:r>
              <a:rPr lang="ar-IQ" dirty="0" smtClean="0">
                <a:solidFill>
                  <a:srgbClr val="FF0000"/>
                </a:solidFill>
              </a:rPr>
              <a:t> :-</a:t>
            </a:r>
          </a:p>
          <a:p>
            <a:r>
              <a:rPr lang="ar-IQ" dirty="0" smtClean="0">
                <a:solidFill>
                  <a:srgbClr val="FF0000"/>
                </a:solidFill>
              </a:rPr>
              <a:t>* من خلال الأيقونة </a:t>
            </a:r>
            <a:r>
              <a:rPr lang="en-US" dirty="0" smtClean="0">
                <a:solidFill>
                  <a:srgbClr val="FF0000"/>
                </a:solidFill>
              </a:rPr>
              <a:t>Times New Roman</a:t>
            </a:r>
            <a:r>
              <a:rPr lang="ar-IQ" dirty="0" smtClean="0">
                <a:solidFill>
                  <a:srgbClr val="FF0000"/>
                </a:solidFill>
              </a:rPr>
              <a:t> </a:t>
            </a:r>
          </a:p>
          <a:p>
            <a:r>
              <a:rPr lang="ar-IQ" dirty="0" smtClean="0">
                <a:solidFill>
                  <a:srgbClr val="FF0000"/>
                </a:solidFill>
              </a:rPr>
              <a:t>* من خلال شريط القوائم </a:t>
            </a:r>
            <a:r>
              <a:rPr lang="en-US" dirty="0" smtClean="0">
                <a:solidFill>
                  <a:srgbClr val="FF0000"/>
                </a:solidFill>
              </a:rPr>
              <a:t>Font Type</a:t>
            </a:r>
            <a:r>
              <a:rPr lang="ar-IQ" dirty="0" smtClean="0">
                <a:solidFill>
                  <a:srgbClr val="FF0000"/>
                </a:solidFill>
              </a:rPr>
              <a:t>       </a:t>
            </a:r>
            <a:r>
              <a:rPr lang="en-US" dirty="0" smtClean="0">
                <a:solidFill>
                  <a:srgbClr val="FF0000"/>
                </a:solidFill>
              </a:rPr>
              <a:t>Font</a:t>
            </a:r>
            <a:r>
              <a:rPr lang="ar-IQ" dirty="0" smtClean="0">
                <a:solidFill>
                  <a:srgbClr val="FF0000"/>
                </a:solidFill>
              </a:rPr>
              <a:t>       </a:t>
            </a:r>
            <a:r>
              <a:rPr lang="en-US" dirty="0" smtClean="0">
                <a:solidFill>
                  <a:srgbClr val="FF0000"/>
                </a:solidFill>
              </a:rPr>
              <a:t>Format</a:t>
            </a:r>
          </a:p>
          <a:p>
            <a:pPr marL="109728" indent="0">
              <a:buNone/>
            </a:pPr>
            <a:endParaRPr lang="ar-IQ" dirty="0">
              <a:solidFill>
                <a:srgbClr val="FF0000"/>
              </a:solidFill>
            </a:endParaRPr>
          </a:p>
        </p:txBody>
      </p:sp>
      <p:sp>
        <p:nvSpPr>
          <p:cNvPr id="3" name="عنوان 2"/>
          <p:cNvSpPr>
            <a:spLocks noGrp="1"/>
          </p:cNvSpPr>
          <p:nvPr>
            <p:ph type="title"/>
          </p:nvPr>
        </p:nvSpPr>
        <p:spPr/>
        <p:txBody>
          <a:bodyPr/>
          <a:lstStyle/>
          <a:p>
            <a:pPr algn="ctr"/>
            <a:r>
              <a:rPr lang="ar-IQ" dirty="0" err="1" smtClean="0">
                <a:solidFill>
                  <a:srgbClr val="FF0000"/>
                </a:solidFill>
              </a:rPr>
              <a:t>أختيار</a:t>
            </a:r>
            <a:r>
              <a:rPr lang="ar-IQ" dirty="0" smtClean="0">
                <a:solidFill>
                  <a:srgbClr val="FF0000"/>
                </a:solidFill>
              </a:rPr>
              <a:t> نوع الخط</a:t>
            </a:r>
            <a:endParaRPr lang="ar-IQ" dirty="0">
              <a:solidFill>
                <a:srgbClr val="FF0000"/>
              </a:solidFill>
            </a:endParaRPr>
          </a:p>
        </p:txBody>
      </p:sp>
      <p:sp>
        <p:nvSpPr>
          <p:cNvPr id="4" name="سهم إلى اليمين 3"/>
          <p:cNvSpPr/>
          <p:nvPr/>
        </p:nvSpPr>
        <p:spPr>
          <a:xfrm>
            <a:off x="3203848" y="2636912"/>
            <a:ext cx="504056"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8" name="سهم إلى اليمين 7"/>
          <p:cNvSpPr/>
          <p:nvPr/>
        </p:nvSpPr>
        <p:spPr>
          <a:xfrm>
            <a:off x="1763688" y="2636912"/>
            <a:ext cx="504056"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Tree>
    <p:extLst>
      <p:ext uri="{BB962C8B-B14F-4D97-AF65-F5344CB8AC3E}">
        <p14:creationId xmlns="" xmlns:p14="http://schemas.microsoft.com/office/powerpoint/2010/main" val="4148586770"/>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anim calcmode="lin" valueType="num">
                                      <p:cBhvr>
                                        <p:cTn id="8" dur="2000" fill="hold"/>
                                        <p:tgtEl>
                                          <p:spTgt spid="2">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2">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wheel(1)">
                                      <p:cBhvr>
                                        <p:cTn id="14" dur="2000"/>
                                        <p:tgtEl>
                                          <p:spTgt spid="2">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2000"/>
                                        <p:tgtEl>
                                          <p:spTgt spid="2">
                                            <p:txEl>
                                              <p:pRg st="2" end="2"/>
                                            </p:txEl>
                                          </p:spTgt>
                                        </p:tgtEl>
                                      </p:cBhvr>
                                    </p:animEffect>
                                    <p:anim calcmode="lin" valueType="num">
                                      <p:cBhvr>
                                        <p:cTn id="20" dur="2000" fill="hold"/>
                                        <p:tgtEl>
                                          <p:spTgt spid="2">
                                            <p:txEl>
                                              <p:pRg st="2" end="2"/>
                                            </p:txEl>
                                          </p:spTgt>
                                        </p:tgtEl>
                                        <p:attrNameLst>
                                          <p:attrName>ppt_w</p:attrName>
                                        </p:attrNameLst>
                                      </p:cBhvr>
                                      <p:tavLst>
                                        <p:tav tm="0" fmla="#ppt_w*sin(2.5*pi*$)">
                                          <p:val>
                                            <p:fltVal val="0"/>
                                          </p:val>
                                        </p:tav>
                                        <p:tav tm="100000">
                                          <p:val>
                                            <p:fltVal val="1"/>
                                          </p:val>
                                        </p:tav>
                                      </p:tavLst>
                                    </p:anim>
                                    <p:anim calcmode="lin" valueType="num">
                                      <p:cBhvr>
                                        <p:cTn id="21" dur="2000" fill="hold"/>
                                        <p:tgtEl>
                                          <p:spTgt spid="2">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IQ" dirty="0" smtClean="0"/>
              <a:t>التعرف على برنامج </a:t>
            </a:r>
            <a:r>
              <a:rPr lang="en-US" dirty="0" smtClean="0"/>
              <a:t>word</a:t>
            </a:r>
            <a:r>
              <a:rPr lang="ar-IQ" dirty="0" smtClean="0"/>
              <a:t> واجهاته قوائمه تشغيل وغلق البرنامج ومفهوم الخلية . </a:t>
            </a:r>
          </a:p>
          <a:p>
            <a:r>
              <a:rPr lang="ar-IQ" dirty="0" smtClean="0"/>
              <a:t>فتح الملف </a:t>
            </a:r>
            <a:r>
              <a:rPr lang="ar-IQ" dirty="0" err="1" smtClean="0"/>
              <a:t>وادخال</a:t>
            </a:r>
            <a:r>
              <a:rPr lang="ar-IQ" dirty="0" smtClean="0"/>
              <a:t> البيانات . </a:t>
            </a:r>
          </a:p>
          <a:p>
            <a:r>
              <a:rPr lang="ar-IQ" dirty="0" err="1" smtClean="0"/>
              <a:t>اجراء</a:t>
            </a:r>
            <a:r>
              <a:rPr lang="ar-IQ" dirty="0" smtClean="0"/>
              <a:t> التعديلات على الصفحة  </a:t>
            </a:r>
          </a:p>
          <a:p>
            <a:r>
              <a:rPr lang="ar-IQ" dirty="0" smtClean="0"/>
              <a:t>التعرف على </a:t>
            </a:r>
            <a:r>
              <a:rPr lang="ar-IQ" dirty="0" err="1" smtClean="0"/>
              <a:t>الاوامر</a:t>
            </a:r>
            <a:r>
              <a:rPr lang="ar-IQ" dirty="0" smtClean="0"/>
              <a:t> التنقيح ,نسخ البيانات،نقل البيانات ،فرز البيانات .</a:t>
            </a:r>
          </a:p>
          <a:p>
            <a:r>
              <a:rPr lang="ar-IQ" dirty="0" err="1" smtClean="0"/>
              <a:t>اوامر</a:t>
            </a:r>
            <a:r>
              <a:rPr lang="ar-IQ" dirty="0" smtClean="0"/>
              <a:t> رسم الجداول وكيفية ترتيب البيانات النصية بداخلها</a:t>
            </a:r>
            <a:endParaRPr lang="ar-IQ" dirty="0"/>
          </a:p>
        </p:txBody>
      </p:sp>
      <p:sp>
        <p:nvSpPr>
          <p:cNvPr id="3" name="عنوان 2"/>
          <p:cNvSpPr>
            <a:spLocks noGrp="1"/>
          </p:cNvSpPr>
          <p:nvPr>
            <p:ph type="title"/>
          </p:nvPr>
        </p:nvSpPr>
        <p:spPr>
          <a:xfrm>
            <a:off x="500034" y="285728"/>
            <a:ext cx="8229600" cy="1143000"/>
          </a:xfrm>
        </p:spPr>
        <p:txBody>
          <a:bodyPr/>
          <a:lstStyle/>
          <a:p>
            <a:pPr algn="ctr"/>
            <a:r>
              <a:rPr lang="ar-IQ" dirty="0" smtClean="0"/>
              <a:t>3-1 الفكرة المركزية للحقيبة    </a:t>
            </a:r>
            <a:endParaRPr lang="ar-IQ"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2000" b="-52000"/>
          </a:stretch>
        </a:blipFill>
        <a:effectLst/>
      </p:bgPr>
    </p:bg>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a:bodyPr>
          <a:lstStyle/>
          <a:p>
            <a:r>
              <a:rPr lang="ar-IQ" dirty="0" smtClean="0">
                <a:solidFill>
                  <a:srgbClr val="FF0000"/>
                </a:solidFill>
              </a:rPr>
              <a:t>لترقيم الفقرات بشكل أرقام </a:t>
            </a:r>
            <a:r>
              <a:rPr lang="ar-IQ" dirty="0" err="1" smtClean="0">
                <a:solidFill>
                  <a:srgbClr val="FF0000"/>
                </a:solidFill>
              </a:rPr>
              <a:t>او</a:t>
            </a:r>
            <a:r>
              <a:rPr lang="ar-IQ" dirty="0" smtClean="0">
                <a:solidFill>
                  <a:srgbClr val="FF0000"/>
                </a:solidFill>
              </a:rPr>
              <a:t> حروف </a:t>
            </a:r>
            <a:r>
              <a:rPr lang="ar-IQ" dirty="0" err="1" smtClean="0">
                <a:solidFill>
                  <a:srgbClr val="FF0000"/>
                </a:solidFill>
              </a:rPr>
              <a:t>او</a:t>
            </a:r>
            <a:r>
              <a:rPr lang="ar-IQ" dirty="0" smtClean="0">
                <a:solidFill>
                  <a:srgbClr val="FF0000"/>
                </a:solidFill>
              </a:rPr>
              <a:t> </a:t>
            </a:r>
            <a:r>
              <a:rPr lang="ar-IQ" dirty="0" err="1" smtClean="0">
                <a:solidFill>
                  <a:srgbClr val="FF0000"/>
                </a:solidFill>
              </a:rPr>
              <a:t>اشكال</a:t>
            </a:r>
            <a:r>
              <a:rPr lang="ar-IQ" dirty="0" smtClean="0">
                <a:solidFill>
                  <a:srgbClr val="FF0000"/>
                </a:solidFill>
              </a:rPr>
              <a:t> ويمكن الحصول عليه :</a:t>
            </a:r>
          </a:p>
          <a:p>
            <a:endParaRPr lang="ar-IQ" dirty="0" smtClean="0">
              <a:solidFill>
                <a:srgbClr val="FF0000"/>
              </a:solidFill>
            </a:endParaRPr>
          </a:p>
          <a:p>
            <a:r>
              <a:rPr lang="ar-IQ" dirty="0" smtClean="0">
                <a:solidFill>
                  <a:srgbClr val="FF0000"/>
                </a:solidFill>
              </a:rPr>
              <a:t>من خلال شريط </a:t>
            </a:r>
            <a:r>
              <a:rPr lang="ar-IQ" dirty="0" err="1" smtClean="0">
                <a:solidFill>
                  <a:srgbClr val="FF0000"/>
                </a:solidFill>
              </a:rPr>
              <a:t>الايقونات</a:t>
            </a:r>
            <a:r>
              <a:rPr lang="ar-IQ" dirty="0" smtClean="0">
                <a:solidFill>
                  <a:srgbClr val="FF0000"/>
                </a:solidFill>
              </a:rPr>
              <a:t> </a:t>
            </a:r>
            <a:r>
              <a:rPr lang="ar-IQ" dirty="0" err="1" smtClean="0">
                <a:solidFill>
                  <a:srgbClr val="FF0000"/>
                </a:solidFill>
              </a:rPr>
              <a:t>او</a:t>
            </a:r>
            <a:r>
              <a:rPr lang="ar-IQ" dirty="0" smtClean="0">
                <a:solidFill>
                  <a:srgbClr val="FF0000"/>
                </a:solidFill>
              </a:rPr>
              <a:t> </a:t>
            </a:r>
            <a:r>
              <a:rPr lang="ar-IQ" dirty="0" err="1" smtClean="0">
                <a:solidFill>
                  <a:srgbClr val="FF0000"/>
                </a:solidFill>
              </a:rPr>
              <a:t>الادوات</a:t>
            </a:r>
            <a:r>
              <a:rPr lang="ar-IQ" dirty="0" smtClean="0">
                <a:solidFill>
                  <a:srgbClr val="FF0000"/>
                </a:solidFill>
              </a:rPr>
              <a:t> :- نقطي </a:t>
            </a:r>
            <a:r>
              <a:rPr lang="ar-IQ" dirty="0" err="1" smtClean="0">
                <a:solidFill>
                  <a:srgbClr val="FF0000"/>
                </a:solidFill>
              </a:rPr>
              <a:t>او</a:t>
            </a:r>
            <a:r>
              <a:rPr lang="ar-IQ" dirty="0" smtClean="0">
                <a:solidFill>
                  <a:srgbClr val="FF0000"/>
                </a:solidFill>
              </a:rPr>
              <a:t> رقمي</a:t>
            </a:r>
          </a:p>
          <a:p>
            <a:r>
              <a:rPr lang="ar-IQ" dirty="0" smtClean="0">
                <a:solidFill>
                  <a:srgbClr val="FF0000"/>
                </a:solidFill>
              </a:rPr>
              <a:t>من خلال شريط القوائم :-</a:t>
            </a:r>
          </a:p>
          <a:p>
            <a:r>
              <a:rPr lang="ar-IQ" dirty="0" smtClean="0">
                <a:solidFill>
                  <a:srgbClr val="FF0000"/>
                </a:solidFill>
              </a:rPr>
              <a:t> </a:t>
            </a:r>
            <a:r>
              <a:rPr lang="en-US" dirty="0" smtClean="0">
                <a:solidFill>
                  <a:srgbClr val="FF0000"/>
                </a:solidFill>
              </a:rPr>
              <a:t>Bullets And Numbering</a:t>
            </a:r>
            <a:r>
              <a:rPr lang="ar-IQ" dirty="0" smtClean="0">
                <a:solidFill>
                  <a:srgbClr val="FF0000"/>
                </a:solidFill>
              </a:rPr>
              <a:t>      </a:t>
            </a:r>
            <a:r>
              <a:rPr lang="en-US" dirty="0" smtClean="0">
                <a:solidFill>
                  <a:srgbClr val="FF0000"/>
                </a:solidFill>
              </a:rPr>
              <a:t>Format</a:t>
            </a:r>
            <a:r>
              <a:rPr lang="ar-IQ" dirty="0" smtClean="0">
                <a:solidFill>
                  <a:srgbClr val="FF0000"/>
                </a:solidFill>
              </a:rPr>
              <a:t> </a:t>
            </a:r>
          </a:p>
          <a:p>
            <a:endParaRPr lang="ar-IQ" dirty="0" smtClean="0">
              <a:solidFill>
                <a:srgbClr val="FF0000"/>
              </a:solidFill>
            </a:endParaRPr>
          </a:p>
          <a:p>
            <a:r>
              <a:rPr lang="ar-IQ" dirty="0" smtClean="0">
                <a:solidFill>
                  <a:srgbClr val="FF0000"/>
                </a:solidFill>
              </a:rPr>
              <a:t>بعد </a:t>
            </a:r>
            <a:r>
              <a:rPr lang="ar-IQ" dirty="0" err="1" smtClean="0">
                <a:solidFill>
                  <a:srgbClr val="FF0000"/>
                </a:solidFill>
              </a:rPr>
              <a:t>أختيار</a:t>
            </a:r>
            <a:r>
              <a:rPr lang="ar-IQ" dirty="0" smtClean="0">
                <a:solidFill>
                  <a:srgbClr val="FF0000"/>
                </a:solidFill>
              </a:rPr>
              <a:t> الشكل المناسب انقر على </a:t>
            </a:r>
            <a:r>
              <a:rPr lang="en-US" dirty="0" smtClean="0">
                <a:solidFill>
                  <a:srgbClr val="FF0000"/>
                </a:solidFill>
              </a:rPr>
              <a:t>ok</a:t>
            </a:r>
            <a:endParaRPr lang="ar-IQ" dirty="0">
              <a:solidFill>
                <a:srgbClr val="FF0000"/>
              </a:solidFill>
            </a:endParaRPr>
          </a:p>
        </p:txBody>
      </p:sp>
      <p:sp>
        <p:nvSpPr>
          <p:cNvPr id="3" name="عنوان 2"/>
          <p:cNvSpPr>
            <a:spLocks noGrp="1"/>
          </p:cNvSpPr>
          <p:nvPr>
            <p:ph type="title"/>
          </p:nvPr>
        </p:nvSpPr>
        <p:spPr/>
        <p:txBody>
          <a:bodyPr/>
          <a:lstStyle/>
          <a:p>
            <a:pPr algn="ctr"/>
            <a:r>
              <a:rPr lang="ar-IQ" dirty="0" smtClean="0">
                <a:solidFill>
                  <a:srgbClr val="FF0000"/>
                </a:solidFill>
              </a:rPr>
              <a:t>ترقيم وترميز الفقرات</a:t>
            </a:r>
            <a:endParaRPr lang="ar-IQ" dirty="0">
              <a:solidFill>
                <a:srgbClr val="FF0000"/>
              </a:solidFill>
            </a:endParaRPr>
          </a:p>
        </p:txBody>
      </p:sp>
      <p:sp>
        <p:nvSpPr>
          <p:cNvPr id="4" name="سهم إلى اليمين 3"/>
          <p:cNvSpPr/>
          <p:nvPr/>
        </p:nvSpPr>
        <p:spPr>
          <a:xfrm>
            <a:off x="3786182" y="3500438"/>
            <a:ext cx="428628"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Tree>
  </p:cSld>
  <p:clrMapOvr>
    <a:masterClrMapping/>
  </p:clrMapOvr>
  <mc:AlternateContent xmlns:mc="http://schemas.openxmlformats.org/markup-compatibility/2006">
    <mc:Choice xmlns="" xmlns:p14="http://schemas.microsoft.com/office/powerpoint/2010/main" Requires="p14">
      <p:transition spd="slow" p14:dur="2000">
        <p14:ferris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1000"/>
                                        <p:tgtEl>
                                          <p:spTgt spid="2">
                                            <p:txEl>
                                              <p:pRg st="2" end="2"/>
                                            </p:txEl>
                                          </p:spTgt>
                                        </p:tgtEl>
                                      </p:cBhvr>
                                    </p:animEffect>
                                    <p:anim calcmode="lin" valueType="num">
                                      <p:cBhvr>
                                        <p:cTn id="13"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2000"/>
                                        <p:tgtEl>
                                          <p:spTgt spid="2">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1000"/>
                                        <p:tgtEl>
                                          <p:spTgt spid="2">
                                            <p:txEl>
                                              <p:pRg st="4" end="4"/>
                                            </p:txEl>
                                          </p:spTgt>
                                        </p:tgtEl>
                                      </p:cBhvr>
                                    </p:animEffect>
                                    <p:anim calcmode="lin" valueType="num">
                                      <p:cBhvr>
                                        <p:cTn id="25"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fade">
                                      <p:cBhvr>
                                        <p:cTn id="31" dur="20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85720" y="1500174"/>
            <a:ext cx="8229600" cy="4525963"/>
          </a:xfrm>
        </p:spPr>
        <p:txBody>
          <a:bodyPr>
            <a:normAutofit fontScale="92500" lnSpcReduction="20000"/>
          </a:bodyPr>
          <a:lstStyle/>
          <a:p>
            <a:r>
              <a:rPr lang="ar-IQ" dirty="0" smtClean="0"/>
              <a:t>ضع دائرة حول الحرف الذي يبين </a:t>
            </a:r>
            <a:r>
              <a:rPr lang="ar-IQ" dirty="0" err="1" smtClean="0"/>
              <a:t>الاجابة</a:t>
            </a:r>
            <a:r>
              <a:rPr lang="ar-IQ" dirty="0" smtClean="0"/>
              <a:t> الصحيحة لكل مما يأتي:</a:t>
            </a:r>
          </a:p>
          <a:p>
            <a:r>
              <a:rPr lang="ar-IQ" dirty="0" smtClean="0"/>
              <a:t>1- </a:t>
            </a:r>
            <a:r>
              <a:rPr lang="ar-IQ" dirty="0" smtClean="0"/>
              <a:t>لترقيم الصفحات في برنامج </a:t>
            </a:r>
            <a:r>
              <a:rPr lang="ar-IQ" dirty="0" err="1" smtClean="0"/>
              <a:t>الـ</a:t>
            </a:r>
            <a:r>
              <a:rPr lang="en-US" dirty="0" smtClean="0"/>
              <a:t>word </a:t>
            </a:r>
            <a:r>
              <a:rPr lang="ar-IQ" dirty="0" smtClean="0"/>
              <a:t>يستخدم </a:t>
            </a:r>
            <a:r>
              <a:rPr lang="ar-IQ" dirty="0" err="1" smtClean="0"/>
              <a:t>الامر</a:t>
            </a:r>
            <a:r>
              <a:rPr lang="ar-IQ" dirty="0" smtClean="0"/>
              <a:t> :</a:t>
            </a:r>
            <a:endParaRPr lang="ar-IQ" dirty="0" smtClean="0"/>
          </a:p>
          <a:p>
            <a:r>
              <a:rPr lang="ar-IQ" dirty="0" smtClean="0"/>
              <a:t>أ- </a:t>
            </a:r>
            <a:r>
              <a:rPr lang="en-US" dirty="0" smtClean="0"/>
              <a:t>insert</a:t>
            </a:r>
            <a:r>
              <a:rPr lang="ar-IQ" dirty="0" smtClean="0"/>
              <a:t>.</a:t>
            </a:r>
            <a:endParaRPr lang="ar-IQ" dirty="0" smtClean="0"/>
          </a:p>
          <a:p>
            <a:r>
              <a:rPr lang="ar-IQ" dirty="0" smtClean="0"/>
              <a:t>ب- </a:t>
            </a:r>
            <a:r>
              <a:rPr lang="en-US" dirty="0" smtClean="0"/>
              <a:t>file </a:t>
            </a:r>
            <a:r>
              <a:rPr lang="ar-IQ" dirty="0" smtClean="0"/>
              <a:t>.</a:t>
            </a:r>
            <a:endParaRPr lang="ar-IQ" dirty="0" smtClean="0"/>
          </a:p>
          <a:p>
            <a:r>
              <a:rPr lang="ar-IQ" dirty="0" smtClean="0"/>
              <a:t>ج – </a:t>
            </a:r>
            <a:r>
              <a:rPr lang="en-US" dirty="0" smtClean="0"/>
              <a:t>edit</a:t>
            </a:r>
            <a:r>
              <a:rPr lang="ar-IQ" dirty="0" smtClean="0"/>
              <a:t>.</a:t>
            </a:r>
            <a:endParaRPr lang="ar-IQ" dirty="0" smtClean="0"/>
          </a:p>
          <a:p>
            <a:r>
              <a:rPr lang="ar-IQ" dirty="0" smtClean="0"/>
              <a:t>د </a:t>
            </a:r>
            <a:r>
              <a:rPr lang="ar-IQ" dirty="0" err="1" smtClean="0"/>
              <a:t>ـ</a:t>
            </a:r>
            <a:r>
              <a:rPr lang="ar-IQ" dirty="0" smtClean="0"/>
              <a:t> </a:t>
            </a:r>
            <a:r>
              <a:rPr lang="en-US" dirty="0" err="1" smtClean="0"/>
              <a:t>vew</a:t>
            </a:r>
            <a:endParaRPr lang="ar-IQ" dirty="0" smtClean="0"/>
          </a:p>
          <a:p>
            <a:r>
              <a:rPr lang="ar-IQ" dirty="0" smtClean="0"/>
              <a:t>2- </a:t>
            </a:r>
            <a:r>
              <a:rPr lang="ar-IQ" dirty="0" smtClean="0"/>
              <a:t>لحفظ ملف جديد نستخدم </a:t>
            </a:r>
            <a:r>
              <a:rPr lang="ar-IQ" dirty="0" err="1" smtClean="0"/>
              <a:t>الامر</a:t>
            </a:r>
            <a:r>
              <a:rPr lang="ar-IQ" dirty="0" smtClean="0"/>
              <a:t> </a:t>
            </a:r>
            <a:endParaRPr lang="ar-IQ" dirty="0" smtClean="0"/>
          </a:p>
          <a:p>
            <a:r>
              <a:rPr lang="ar-IQ" dirty="0" smtClean="0"/>
              <a:t>أ</a:t>
            </a:r>
            <a:r>
              <a:rPr lang="ar-IQ" dirty="0" smtClean="0"/>
              <a:t>. </a:t>
            </a:r>
            <a:r>
              <a:rPr lang="en-US" dirty="0" smtClean="0"/>
              <a:t>new</a:t>
            </a:r>
            <a:r>
              <a:rPr lang="ar-IQ" dirty="0" smtClean="0"/>
              <a:t>  </a:t>
            </a:r>
            <a:endParaRPr lang="ar-IQ" dirty="0" smtClean="0"/>
          </a:p>
          <a:p>
            <a:r>
              <a:rPr lang="ar-IQ" dirty="0" smtClean="0"/>
              <a:t>ب .</a:t>
            </a:r>
            <a:r>
              <a:rPr lang="en-US" dirty="0" smtClean="0"/>
              <a:t>save as</a:t>
            </a:r>
            <a:endParaRPr lang="ar-IQ" dirty="0" smtClean="0"/>
          </a:p>
          <a:p>
            <a:r>
              <a:rPr lang="ar-IQ" dirty="0" smtClean="0"/>
              <a:t>ج.</a:t>
            </a:r>
            <a:r>
              <a:rPr lang="en-US" dirty="0" smtClean="0"/>
              <a:t>edit </a:t>
            </a:r>
            <a:endParaRPr lang="ar-IQ" dirty="0" smtClean="0"/>
          </a:p>
          <a:p>
            <a:r>
              <a:rPr lang="ar-IQ" dirty="0" smtClean="0"/>
              <a:t>د. </a:t>
            </a:r>
            <a:r>
              <a:rPr lang="ar-IQ" dirty="0" smtClean="0"/>
              <a:t> </a:t>
            </a:r>
            <a:r>
              <a:rPr lang="en-US" dirty="0" smtClean="0"/>
              <a:t>Open </a:t>
            </a:r>
            <a:endParaRPr lang="ar-IQ" dirty="0" smtClean="0"/>
          </a:p>
          <a:p>
            <a:r>
              <a:rPr lang="ar-IQ" dirty="0" smtClean="0"/>
              <a:t>3- مصطلح </a:t>
            </a:r>
            <a:r>
              <a:rPr lang="en-US" dirty="0" smtClean="0"/>
              <a:t>menu bar</a:t>
            </a:r>
            <a:r>
              <a:rPr lang="ar-IQ" dirty="0" smtClean="0"/>
              <a:t> هو:</a:t>
            </a:r>
            <a:endParaRPr lang="ar-IQ" dirty="0"/>
          </a:p>
        </p:txBody>
      </p:sp>
      <p:sp>
        <p:nvSpPr>
          <p:cNvPr id="3" name="عنوان 2"/>
          <p:cNvSpPr>
            <a:spLocks noGrp="1"/>
          </p:cNvSpPr>
          <p:nvPr>
            <p:ph type="title"/>
          </p:nvPr>
        </p:nvSpPr>
        <p:spPr/>
        <p:txBody>
          <a:bodyPr/>
          <a:lstStyle/>
          <a:p>
            <a:pPr algn="ctr"/>
            <a:r>
              <a:rPr lang="ar-IQ" dirty="0" smtClean="0"/>
              <a:t>الاختبار </a:t>
            </a:r>
            <a:r>
              <a:rPr lang="ar-IQ" dirty="0" err="1" smtClean="0"/>
              <a:t>البعدي</a:t>
            </a:r>
            <a:r>
              <a:rPr lang="ar-IQ" dirty="0" smtClean="0"/>
              <a:t>  </a:t>
            </a:r>
            <a:endParaRPr lang="ar-IQ"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نص 2"/>
          <p:cNvSpPr>
            <a:spLocks noGrp="1"/>
          </p:cNvSpPr>
          <p:nvPr>
            <p:ph type="body" idx="2"/>
          </p:nvPr>
        </p:nvSpPr>
        <p:spPr/>
        <p:txBody>
          <a:bodyPr/>
          <a:lstStyle/>
          <a:p>
            <a:endParaRPr lang="ar-IQ"/>
          </a:p>
        </p:txBody>
      </p:sp>
      <p:sp>
        <p:nvSpPr>
          <p:cNvPr id="4" name="عنصر نائب للمحتوى 3"/>
          <p:cNvSpPr>
            <a:spLocks noGrp="1"/>
          </p:cNvSpPr>
          <p:nvPr>
            <p:ph sz="half" idx="1"/>
          </p:nvPr>
        </p:nvSpPr>
        <p:spPr/>
        <p:txBody>
          <a:bodyPr>
            <a:normAutofit fontScale="92500" lnSpcReduction="10000"/>
          </a:bodyPr>
          <a:lstStyle/>
          <a:p>
            <a:r>
              <a:rPr lang="ar-IQ" dirty="0" smtClean="0"/>
              <a:t>أ- </a:t>
            </a:r>
            <a:r>
              <a:rPr lang="ar-IQ" dirty="0" smtClean="0"/>
              <a:t>ورقة عمل </a:t>
            </a:r>
            <a:endParaRPr lang="ar-IQ" dirty="0" smtClean="0"/>
          </a:p>
          <a:p>
            <a:r>
              <a:rPr lang="ar-IQ" dirty="0" smtClean="0"/>
              <a:t>ب- شريط </a:t>
            </a:r>
            <a:r>
              <a:rPr lang="ar-IQ" dirty="0" err="1" smtClean="0"/>
              <a:t>الايقونات</a:t>
            </a:r>
            <a:r>
              <a:rPr lang="ar-IQ" dirty="0" smtClean="0"/>
              <a:t> </a:t>
            </a:r>
          </a:p>
          <a:p>
            <a:r>
              <a:rPr lang="ar-IQ" dirty="0" smtClean="0"/>
              <a:t>ج- شريط العمليات </a:t>
            </a:r>
          </a:p>
          <a:p>
            <a:r>
              <a:rPr lang="ar-IQ" dirty="0" smtClean="0"/>
              <a:t>د- </a:t>
            </a:r>
            <a:r>
              <a:rPr lang="ar-IQ" dirty="0" smtClean="0"/>
              <a:t>شريط القوائم </a:t>
            </a:r>
            <a:endParaRPr lang="ar-IQ" dirty="0" smtClean="0"/>
          </a:p>
          <a:p>
            <a:r>
              <a:rPr lang="ar-IQ" dirty="0" smtClean="0"/>
              <a:t>4- </a:t>
            </a:r>
            <a:r>
              <a:rPr lang="ar-IQ" dirty="0" smtClean="0"/>
              <a:t>اختيار نوع الخط </a:t>
            </a:r>
            <a:r>
              <a:rPr lang="ar-IQ" dirty="0" smtClean="0"/>
              <a:t>من خلال </a:t>
            </a:r>
            <a:r>
              <a:rPr lang="ar-IQ" dirty="0" err="1" smtClean="0"/>
              <a:t>الامر</a:t>
            </a:r>
            <a:r>
              <a:rPr lang="ar-IQ" dirty="0" smtClean="0"/>
              <a:t> </a:t>
            </a:r>
            <a:r>
              <a:rPr lang="ar-IQ" dirty="0" smtClean="0"/>
              <a:t> :</a:t>
            </a:r>
            <a:endParaRPr lang="ar-IQ" dirty="0" smtClean="0"/>
          </a:p>
          <a:p>
            <a:r>
              <a:rPr lang="ar-IQ" dirty="0" smtClean="0"/>
              <a:t>أ- </a:t>
            </a:r>
            <a:r>
              <a:rPr lang="en-US" dirty="0" smtClean="0"/>
              <a:t>sort</a:t>
            </a:r>
            <a:endParaRPr lang="ar-IQ" dirty="0" smtClean="0"/>
          </a:p>
          <a:p>
            <a:r>
              <a:rPr lang="ar-IQ" dirty="0" smtClean="0"/>
              <a:t>ب- </a:t>
            </a:r>
            <a:r>
              <a:rPr lang="en-US" dirty="0" smtClean="0"/>
              <a:t>font</a:t>
            </a:r>
            <a:endParaRPr lang="ar-IQ" dirty="0" smtClean="0"/>
          </a:p>
          <a:p>
            <a:r>
              <a:rPr lang="ar-IQ" dirty="0" smtClean="0"/>
              <a:t>ج- </a:t>
            </a:r>
            <a:r>
              <a:rPr lang="en-US" dirty="0" smtClean="0"/>
              <a:t>file</a:t>
            </a:r>
            <a:endParaRPr lang="ar-IQ" dirty="0" smtClean="0"/>
          </a:p>
          <a:p>
            <a:r>
              <a:rPr lang="ar-IQ" dirty="0" smtClean="0"/>
              <a:t>د- </a:t>
            </a:r>
            <a:r>
              <a:rPr lang="en-US" dirty="0" err="1" smtClean="0"/>
              <a:t>vew</a:t>
            </a:r>
            <a:endParaRPr lang="ar-IQ" dirty="0" smtClean="0"/>
          </a:p>
          <a:p>
            <a:endParaRPr lang="ar-IQ"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نص 2"/>
          <p:cNvSpPr>
            <a:spLocks noGrp="1"/>
          </p:cNvSpPr>
          <p:nvPr>
            <p:ph type="body" idx="2"/>
          </p:nvPr>
        </p:nvSpPr>
        <p:spPr/>
        <p:txBody>
          <a:bodyPr/>
          <a:lstStyle/>
          <a:p>
            <a:endParaRPr lang="ar-IQ"/>
          </a:p>
        </p:txBody>
      </p:sp>
      <p:sp>
        <p:nvSpPr>
          <p:cNvPr id="4" name="عنصر نائب للمحتوى 3"/>
          <p:cNvSpPr>
            <a:spLocks noGrp="1"/>
          </p:cNvSpPr>
          <p:nvPr>
            <p:ph sz="half" idx="1"/>
          </p:nvPr>
        </p:nvSpPr>
        <p:spPr/>
        <p:txBody>
          <a:bodyPr>
            <a:normAutofit fontScale="47500" lnSpcReduction="20000"/>
          </a:bodyPr>
          <a:lstStyle/>
          <a:p>
            <a:r>
              <a:rPr lang="ar-IQ" dirty="0" smtClean="0"/>
              <a:t>5- المصطلح </a:t>
            </a:r>
            <a:r>
              <a:rPr lang="en-US" dirty="0" smtClean="0"/>
              <a:t>formula bar</a:t>
            </a:r>
            <a:r>
              <a:rPr lang="ar-IQ" dirty="0" smtClean="0"/>
              <a:t> هو:</a:t>
            </a:r>
          </a:p>
          <a:p>
            <a:r>
              <a:rPr lang="ar-IQ" dirty="0" smtClean="0"/>
              <a:t>أ- </a:t>
            </a:r>
            <a:r>
              <a:rPr lang="ar-IQ" dirty="0" smtClean="0"/>
              <a:t>شريط </a:t>
            </a:r>
            <a:r>
              <a:rPr lang="ar-IQ" dirty="0" err="1" smtClean="0"/>
              <a:t>الايقونات</a:t>
            </a:r>
            <a:r>
              <a:rPr lang="ar-IQ" dirty="0" smtClean="0"/>
              <a:t> </a:t>
            </a:r>
            <a:endParaRPr lang="ar-IQ" dirty="0" smtClean="0"/>
          </a:p>
          <a:p>
            <a:r>
              <a:rPr lang="ar-IQ" dirty="0" smtClean="0"/>
              <a:t>ب- شريط العمليات </a:t>
            </a:r>
          </a:p>
          <a:p>
            <a:r>
              <a:rPr lang="ar-IQ" dirty="0" smtClean="0"/>
              <a:t>ج- </a:t>
            </a:r>
            <a:r>
              <a:rPr lang="ar-IQ" dirty="0" smtClean="0"/>
              <a:t>صفحة العمل</a:t>
            </a:r>
            <a:endParaRPr lang="ar-IQ" dirty="0" smtClean="0"/>
          </a:p>
          <a:p>
            <a:r>
              <a:rPr lang="ar-IQ" dirty="0" smtClean="0"/>
              <a:t>د- ملف </a:t>
            </a:r>
          </a:p>
          <a:p>
            <a:r>
              <a:rPr lang="ar-IQ" dirty="0" smtClean="0"/>
              <a:t>6- لرسم جدول 5 صفوف نختار </a:t>
            </a:r>
            <a:r>
              <a:rPr lang="ar-IQ" dirty="0" err="1" smtClean="0"/>
              <a:t>الامر</a:t>
            </a:r>
            <a:r>
              <a:rPr lang="ar-IQ" dirty="0" smtClean="0"/>
              <a:t> :</a:t>
            </a:r>
          </a:p>
          <a:p>
            <a:r>
              <a:rPr lang="ar-IQ" dirty="0" smtClean="0"/>
              <a:t>أ. </a:t>
            </a:r>
            <a:r>
              <a:rPr lang="en-US" dirty="0" smtClean="0"/>
              <a:t>file</a:t>
            </a:r>
            <a:r>
              <a:rPr lang="ar-IQ" dirty="0" smtClean="0"/>
              <a:t>                    ب. </a:t>
            </a:r>
            <a:r>
              <a:rPr lang="en-US" dirty="0" smtClean="0"/>
              <a:t>Min</a:t>
            </a:r>
          </a:p>
          <a:p>
            <a:r>
              <a:rPr lang="ar-IQ" dirty="0" smtClean="0"/>
              <a:t>ج. </a:t>
            </a:r>
            <a:r>
              <a:rPr lang="en-US" dirty="0" smtClean="0"/>
              <a:t>Table</a:t>
            </a:r>
            <a:r>
              <a:rPr lang="ar-IQ" dirty="0" smtClean="0"/>
              <a:t>               د. </a:t>
            </a:r>
            <a:r>
              <a:rPr lang="en-US" dirty="0" smtClean="0"/>
              <a:t>Sort</a:t>
            </a:r>
          </a:p>
          <a:p>
            <a:r>
              <a:rPr lang="ar-IQ" dirty="0" smtClean="0"/>
              <a:t>7- </a:t>
            </a:r>
            <a:r>
              <a:rPr lang="ar-IQ" dirty="0" smtClean="0"/>
              <a:t>ينم </a:t>
            </a:r>
            <a:r>
              <a:rPr lang="ar-IQ" dirty="0" err="1" smtClean="0"/>
              <a:t>ابدال</a:t>
            </a:r>
            <a:r>
              <a:rPr lang="ar-IQ" dirty="0" smtClean="0"/>
              <a:t> قيمة معينة ضمن </a:t>
            </a:r>
            <a:r>
              <a:rPr lang="ar-IQ" dirty="0" err="1" smtClean="0"/>
              <a:t>الامر</a:t>
            </a:r>
            <a:r>
              <a:rPr lang="ar-IQ" dirty="0" smtClean="0"/>
              <a:t> الفرعي يستخدم </a:t>
            </a:r>
            <a:r>
              <a:rPr lang="ar-IQ" dirty="0" err="1" smtClean="0"/>
              <a:t>الامر</a:t>
            </a:r>
            <a:endParaRPr lang="ar-IQ" dirty="0" smtClean="0"/>
          </a:p>
          <a:p>
            <a:r>
              <a:rPr lang="ar-IQ" dirty="0" smtClean="0"/>
              <a:t>أ.</a:t>
            </a:r>
            <a:r>
              <a:rPr lang="en-US" dirty="0" smtClean="0"/>
              <a:t>cut</a:t>
            </a:r>
            <a:endParaRPr lang="ar-IQ" dirty="0" smtClean="0"/>
          </a:p>
          <a:p>
            <a:r>
              <a:rPr lang="ar-IQ" dirty="0" smtClean="0"/>
              <a:t>ب . </a:t>
            </a:r>
            <a:r>
              <a:rPr lang="en-US" dirty="0" smtClean="0"/>
              <a:t>past</a:t>
            </a:r>
            <a:endParaRPr lang="ar-IQ" dirty="0" smtClean="0"/>
          </a:p>
          <a:p>
            <a:r>
              <a:rPr lang="ar-IQ" dirty="0" smtClean="0"/>
              <a:t>ج . </a:t>
            </a:r>
            <a:r>
              <a:rPr lang="en-US" dirty="0" err="1" smtClean="0"/>
              <a:t>replase</a:t>
            </a:r>
            <a:endParaRPr lang="ar-IQ" dirty="0" smtClean="0"/>
          </a:p>
          <a:p>
            <a:r>
              <a:rPr lang="ar-IQ" dirty="0" smtClean="0"/>
              <a:t>د . </a:t>
            </a:r>
            <a:r>
              <a:rPr lang="en-US" dirty="0" smtClean="0"/>
              <a:t>save</a:t>
            </a:r>
            <a:r>
              <a:rPr lang="ar-IQ" dirty="0" smtClean="0"/>
              <a:t>.</a:t>
            </a:r>
          </a:p>
          <a:p>
            <a:r>
              <a:rPr lang="ar-IQ" dirty="0" smtClean="0"/>
              <a:t>8- لخزن النص نختار </a:t>
            </a:r>
          </a:p>
          <a:p>
            <a:r>
              <a:rPr lang="ar-IQ" dirty="0" smtClean="0"/>
              <a:t>ا- </a:t>
            </a:r>
            <a:r>
              <a:rPr lang="en-US" dirty="0" smtClean="0"/>
              <a:t>new</a:t>
            </a:r>
            <a:r>
              <a:rPr lang="ar-IQ" dirty="0" smtClean="0"/>
              <a:t>              ب- </a:t>
            </a:r>
            <a:r>
              <a:rPr lang="en-US" dirty="0" smtClean="0"/>
              <a:t>save</a:t>
            </a:r>
            <a:r>
              <a:rPr lang="ar-IQ" dirty="0" smtClean="0"/>
              <a:t> </a:t>
            </a:r>
          </a:p>
          <a:p>
            <a:r>
              <a:rPr lang="ar-IQ" dirty="0" smtClean="0"/>
              <a:t>ج- </a:t>
            </a:r>
            <a:r>
              <a:rPr lang="en-US" dirty="0" err="1" smtClean="0"/>
              <a:t>opene</a:t>
            </a:r>
            <a:r>
              <a:rPr lang="ar-IQ" dirty="0" smtClean="0"/>
              <a:t>         د- </a:t>
            </a:r>
            <a:r>
              <a:rPr lang="en-US" dirty="0" smtClean="0"/>
              <a:t>sort </a:t>
            </a:r>
            <a:endParaRPr lang="ar-IQ" dirty="0" smtClean="0"/>
          </a:p>
          <a:p>
            <a:r>
              <a:rPr lang="ar-IQ" dirty="0" smtClean="0"/>
              <a:t> </a:t>
            </a:r>
          </a:p>
          <a:p>
            <a:endParaRPr lang="ar-IQ"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dirty="0"/>
          </a:p>
        </p:txBody>
      </p:sp>
      <p:sp>
        <p:nvSpPr>
          <p:cNvPr id="3" name="عنصر نائب للنص 2"/>
          <p:cNvSpPr>
            <a:spLocks noGrp="1"/>
          </p:cNvSpPr>
          <p:nvPr>
            <p:ph type="body" idx="2"/>
          </p:nvPr>
        </p:nvSpPr>
        <p:spPr/>
        <p:txBody>
          <a:bodyPr/>
          <a:lstStyle/>
          <a:p>
            <a:r>
              <a:rPr lang="ar-IQ" dirty="0" smtClean="0"/>
              <a:t>حقق من مفاتيح </a:t>
            </a:r>
            <a:r>
              <a:rPr lang="ar-IQ" dirty="0" err="1" smtClean="0"/>
              <a:t>اجابتك</a:t>
            </a:r>
            <a:r>
              <a:rPr lang="ar-IQ" dirty="0" smtClean="0"/>
              <a:t> بمراقبتك صحة (مفاتيح </a:t>
            </a:r>
            <a:r>
              <a:rPr lang="ar-IQ" dirty="0" err="1" smtClean="0"/>
              <a:t>الاجابات</a:t>
            </a:r>
            <a:r>
              <a:rPr lang="ar-IQ" dirty="0" smtClean="0"/>
              <a:t> على الاختبارات ) في نهاية الوحدة النمطية </a:t>
            </a:r>
            <a:endParaRPr lang="ar-IQ" dirty="0"/>
          </a:p>
        </p:txBody>
      </p:sp>
      <p:sp>
        <p:nvSpPr>
          <p:cNvPr id="4" name="عنصر نائب للمحتوى 3"/>
          <p:cNvSpPr>
            <a:spLocks noGrp="1"/>
          </p:cNvSpPr>
          <p:nvPr>
            <p:ph sz="half" idx="1"/>
          </p:nvPr>
        </p:nvSpPr>
        <p:spPr/>
        <p:txBody>
          <a:bodyPr/>
          <a:lstStyle/>
          <a:p>
            <a:r>
              <a:rPr lang="ar-IQ" dirty="0" smtClean="0"/>
              <a:t>9- لوضع هامش علوي في النص المطبوع </a:t>
            </a:r>
          </a:p>
          <a:p>
            <a:r>
              <a:rPr lang="ar-IQ" dirty="0" smtClean="0"/>
              <a:t>أ- </a:t>
            </a:r>
            <a:r>
              <a:rPr lang="en-US" dirty="0" smtClean="0"/>
              <a:t>edit</a:t>
            </a:r>
            <a:r>
              <a:rPr lang="ar-IQ" dirty="0" smtClean="0"/>
              <a:t>           ب- </a:t>
            </a:r>
            <a:r>
              <a:rPr lang="en-US" dirty="0" smtClean="0"/>
              <a:t>page setup</a:t>
            </a:r>
            <a:r>
              <a:rPr lang="ar-IQ" dirty="0" smtClean="0"/>
              <a:t> </a:t>
            </a:r>
          </a:p>
          <a:p>
            <a:r>
              <a:rPr lang="ar-IQ" dirty="0" smtClean="0"/>
              <a:t>ج – </a:t>
            </a:r>
            <a:r>
              <a:rPr lang="en-US" dirty="0" smtClean="0"/>
              <a:t>format</a:t>
            </a:r>
            <a:r>
              <a:rPr lang="ar-IQ" dirty="0" smtClean="0"/>
              <a:t>    د- </a:t>
            </a:r>
            <a:r>
              <a:rPr lang="en-US" dirty="0" smtClean="0"/>
              <a:t>insert</a:t>
            </a:r>
            <a:r>
              <a:rPr lang="ar-IQ" dirty="0" smtClean="0"/>
              <a:t> </a:t>
            </a:r>
          </a:p>
          <a:p>
            <a:r>
              <a:rPr lang="ar-IQ" dirty="0" smtClean="0"/>
              <a:t>10- </a:t>
            </a:r>
            <a:r>
              <a:rPr lang="ar-IQ" dirty="0" err="1" smtClean="0"/>
              <a:t>الامر</a:t>
            </a:r>
            <a:r>
              <a:rPr lang="ar-IQ" dirty="0" smtClean="0"/>
              <a:t> الفرعي الخاص بلصق بيانات هو </a:t>
            </a:r>
          </a:p>
          <a:p>
            <a:r>
              <a:rPr lang="ar-IQ" dirty="0" smtClean="0"/>
              <a:t>أ- </a:t>
            </a:r>
            <a:r>
              <a:rPr lang="en-US" dirty="0" smtClean="0"/>
              <a:t>past</a:t>
            </a:r>
            <a:r>
              <a:rPr lang="ar-IQ" dirty="0" smtClean="0"/>
              <a:t>       ب- </a:t>
            </a:r>
            <a:r>
              <a:rPr lang="en-US" dirty="0" smtClean="0"/>
              <a:t>copy –past</a:t>
            </a:r>
            <a:r>
              <a:rPr lang="ar-IQ" dirty="0" smtClean="0"/>
              <a:t> </a:t>
            </a:r>
          </a:p>
          <a:p>
            <a:r>
              <a:rPr lang="ar-IQ" dirty="0" smtClean="0"/>
              <a:t>ج- </a:t>
            </a:r>
            <a:r>
              <a:rPr lang="en-US" dirty="0" smtClean="0"/>
              <a:t>file</a:t>
            </a:r>
            <a:r>
              <a:rPr lang="ar-IQ" dirty="0" smtClean="0"/>
              <a:t>       د- </a:t>
            </a:r>
            <a:r>
              <a:rPr lang="en-US" dirty="0" smtClean="0"/>
              <a:t>edit </a:t>
            </a:r>
            <a:r>
              <a:rPr lang="ar-IQ" dirty="0" smtClean="0"/>
              <a:t> </a:t>
            </a:r>
          </a:p>
          <a:p>
            <a:endParaRPr lang="ar-IQ"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IQ" dirty="0" smtClean="0"/>
              <a:t>مفاتيح </a:t>
            </a:r>
            <a:r>
              <a:rPr lang="ar-IQ" dirty="0" err="1" smtClean="0"/>
              <a:t>الاجابة</a:t>
            </a:r>
            <a:r>
              <a:rPr lang="ar-IQ" dirty="0" smtClean="0"/>
              <a:t> على الاختبارات    </a:t>
            </a:r>
            <a:endParaRPr lang="ar-IQ" dirty="0"/>
          </a:p>
        </p:txBody>
      </p:sp>
      <p:sp>
        <p:nvSpPr>
          <p:cNvPr id="3" name="عنصر نائب للنص 2"/>
          <p:cNvSpPr>
            <a:spLocks noGrp="1"/>
          </p:cNvSpPr>
          <p:nvPr>
            <p:ph type="body" idx="1"/>
          </p:nvPr>
        </p:nvSpPr>
        <p:spPr/>
        <p:txBody>
          <a:bodyPr/>
          <a:lstStyle/>
          <a:p>
            <a:r>
              <a:rPr lang="ar-IQ" dirty="0" smtClean="0"/>
              <a:t>الاختبار الذاتي 2 في صفحة 28 </a:t>
            </a:r>
            <a:endParaRPr lang="ar-IQ" dirty="0"/>
          </a:p>
        </p:txBody>
      </p:sp>
      <p:sp>
        <p:nvSpPr>
          <p:cNvPr id="4" name="عنصر نائب للنص 3"/>
          <p:cNvSpPr>
            <a:spLocks noGrp="1"/>
          </p:cNvSpPr>
          <p:nvPr>
            <p:ph type="body" sz="half" idx="3"/>
          </p:nvPr>
        </p:nvSpPr>
        <p:spPr/>
        <p:txBody>
          <a:bodyPr>
            <a:normAutofit lnSpcReduction="10000"/>
          </a:bodyPr>
          <a:lstStyle/>
          <a:p>
            <a:r>
              <a:rPr lang="ar-IQ" dirty="0" smtClean="0"/>
              <a:t>الاختبار الذاتي 1 موجود في صفحة 12 </a:t>
            </a:r>
            <a:endParaRPr lang="ar-IQ" dirty="0"/>
          </a:p>
        </p:txBody>
      </p:sp>
      <p:sp>
        <p:nvSpPr>
          <p:cNvPr id="5" name="عنصر نائب للمحتوى 4"/>
          <p:cNvSpPr>
            <a:spLocks noGrp="1"/>
          </p:cNvSpPr>
          <p:nvPr>
            <p:ph sz="quarter" idx="2"/>
          </p:nvPr>
        </p:nvSpPr>
        <p:spPr/>
        <p:txBody>
          <a:bodyPr>
            <a:normAutofit fontScale="92500" lnSpcReduction="20000"/>
          </a:bodyPr>
          <a:lstStyle/>
          <a:p>
            <a:pPr algn="ctr"/>
            <a:r>
              <a:rPr lang="ar-IQ" dirty="0" smtClean="0"/>
              <a:t>الاختبار </a:t>
            </a:r>
            <a:r>
              <a:rPr lang="ar-IQ" dirty="0" err="1" smtClean="0"/>
              <a:t>البعدي</a:t>
            </a:r>
            <a:r>
              <a:rPr lang="ar-IQ" dirty="0" smtClean="0"/>
              <a:t> </a:t>
            </a:r>
          </a:p>
          <a:p>
            <a:r>
              <a:rPr lang="ar-IQ" dirty="0" smtClean="0"/>
              <a:t>رقم السؤال       </a:t>
            </a:r>
            <a:r>
              <a:rPr lang="ar-IQ" dirty="0" err="1" smtClean="0"/>
              <a:t>الاجابة</a:t>
            </a:r>
            <a:r>
              <a:rPr lang="ar-IQ" dirty="0" smtClean="0"/>
              <a:t>        </a:t>
            </a:r>
          </a:p>
          <a:p>
            <a:r>
              <a:rPr lang="ar-IQ" dirty="0" smtClean="0"/>
              <a:t> </a:t>
            </a:r>
            <a:r>
              <a:rPr lang="ar-IQ" dirty="0" smtClean="0"/>
              <a:t>   1                </a:t>
            </a:r>
            <a:r>
              <a:rPr lang="ar-IQ" dirty="0" err="1" smtClean="0"/>
              <a:t>أ</a:t>
            </a:r>
            <a:endParaRPr lang="ar-IQ" dirty="0" smtClean="0"/>
          </a:p>
          <a:p>
            <a:r>
              <a:rPr lang="ar-IQ" dirty="0" smtClean="0"/>
              <a:t> </a:t>
            </a:r>
            <a:r>
              <a:rPr lang="ar-IQ" dirty="0" smtClean="0"/>
              <a:t>   2                </a:t>
            </a:r>
            <a:r>
              <a:rPr lang="ar-IQ" dirty="0" err="1" smtClean="0"/>
              <a:t>ج</a:t>
            </a:r>
            <a:endParaRPr lang="ar-IQ" dirty="0" smtClean="0"/>
          </a:p>
          <a:p>
            <a:r>
              <a:rPr lang="ar-IQ" dirty="0" smtClean="0"/>
              <a:t> </a:t>
            </a:r>
            <a:r>
              <a:rPr lang="ar-IQ" dirty="0" smtClean="0"/>
              <a:t>   3                </a:t>
            </a:r>
            <a:r>
              <a:rPr lang="ar-IQ" dirty="0" err="1" smtClean="0"/>
              <a:t>د</a:t>
            </a:r>
            <a:r>
              <a:rPr lang="ar-IQ" dirty="0" smtClean="0"/>
              <a:t>  </a:t>
            </a:r>
          </a:p>
          <a:p>
            <a:r>
              <a:rPr lang="ar-IQ" dirty="0" smtClean="0"/>
              <a:t> </a:t>
            </a:r>
            <a:r>
              <a:rPr lang="ar-IQ" dirty="0" smtClean="0"/>
              <a:t>   4                </a:t>
            </a:r>
            <a:r>
              <a:rPr lang="ar-IQ" dirty="0" err="1" smtClean="0"/>
              <a:t>د</a:t>
            </a:r>
            <a:r>
              <a:rPr lang="ar-IQ" dirty="0" smtClean="0"/>
              <a:t> </a:t>
            </a:r>
          </a:p>
          <a:p>
            <a:r>
              <a:rPr lang="ar-IQ" dirty="0" smtClean="0"/>
              <a:t> </a:t>
            </a:r>
            <a:r>
              <a:rPr lang="ar-IQ" dirty="0" smtClean="0"/>
              <a:t>    5               </a:t>
            </a:r>
            <a:r>
              <a:rPr lang="ar-IQ" dirty="0" err="1" smtClean="0"/>
              <a:t>أ</a:t>
            </a:r>
            <a:r>
              <a:rPr lang="ar-IQ" dirty="0" smtClean="0"/>
              <a:t> </a:t>
            </a:r>
          </a:p>
          <a:p>
            <a:r>
              <a:rPr lang="ar-IQ" dirty="0" smtClean="0"/>
              <a:t> </a:t>
            </a:r>
            <a:r>
              <a:rPr lang="ar-IQ" dirty="0" smtClean="0"/>
              <a:t>    6               </a:t>
            </a:r>
            <a:r>
              <a:rPr lang="ar-IQ" dirty="0" err="1" smtClean="0"/>
              <a:t>ب</a:t>
            </a:r>
            <a:r>
              <a:rPr lang="ar-IQ" dirty="0" smtClean="0"/>
              <a:t> </a:t>
            </a:r>
          </a:p>
          <a:p>
            <a:r>
              <a:rPr lang="ar-IQ" dirty="0" smtClean="0"/>
              <a:t> </a:t>
            </a:r>
            <a:r>
              <a:rPr lang="ar-IQ" dirty="0" smtClean="0"/>
              <a:t>    7               </a:t>
            </a:r>
            <a:r>
              <a:rPr lang="ar-IQ" dirty="0" err="1" smtClean="0"/>
              <a:t>ج</a:t>
            </a:r>
            <a:r>
              <a:rPr lang="ar-IQ" dirty="0" smtClean="0"/>
              <a:t> </a:t>
            </a:r>
          </a:p>
          <a:p>
            <a:r>
              <a:rPr lang="ar-IQ" dirty="0" smtClean="0"/>
              <a:t> </a:t>
            </a:r>
            <a:r>
              <a:rPr lang="ar-IQ" dirty="0" smtClean="0"/>
              <a:t>    8               </a:t>
            </a:r>
            <a:r>
              <a:rPr lang="ar-IQ" dirty="0" err="1" smtClean="0"/>
              <a:t>ب</a:t>
            </a:r>
            <a:r>
              <a:rPr lang="ar-IQ" dirty="0" smtClean="0"/>
              <a:t> </a:t>
            </a:r>
          </a:p>
          <a:p>
            <a:r>
              <a:rPr lang="ar-IQ" dirty="0" smtClean="0"/>
              <a:t> </a:t>
            </a:r>
            <a:r>
              <a:rPr lang="ar-IQ" dirty="0" smtClean="0"/>
              <a:t>    9                </a:t>
            </a:r>
            <a:r>
              <a:rPr lang="ar-IQ" dirty="0" err="1" smtClean="0"/>
              <a:t>ب</a:t>
            </a:r>
            <a:r>
              <a:rPr lang="ar-IQ" dirty="0" smtClean="0"/>
              <a:t> </a:t>
            </a:r>
          </a:p>
          <a:p>
            <a:r>
              <a:rPr lang="ar-IQ" dirty="0" smtClean="0"/>
              <a:t> </a:t>
            </a:r>
            <a:r>
              <a:rPr lang="ar-IQ" dirty="0" smtClean="0"/>
              <a:t>    10             </a:t>
            </a:r>
            <a:r>
              <a:rPr lang="ar-IQ" dirty="0" err="1" smtClean="0"/>
              <a:t>أ</a:t>
            </a:r>
            <a:endParaRPr lang="ar-IQ" dirty="0" smtClean="0"/>
          </a:p>
          <a:p>
            <a:endParaRPr lang="ar-IQ" dirty="0" smtClean="0"/>
          </a:p>
          <a:p>
            <a:pPr algn="ctr"/>
            <a:endParaRPr lang="ar-IQ" dirty="0"/>
          </a:p>
        </p:txBody>
      </p:sp>
      <p:sp>
        <p:nvSpPr>
          <p:cNvPr id="6" name="عنصر نائب للمحتوى 5"/>
          <p:cNvSpPr>
            <a:spLocks noGrp="1"/>
          </p:cNvSpPr>
          <p:nvPr>
            <p:ph sz="quarter" idx="4"/>
          </p:nvPr>
        </p:nvSpPr>
        <p:spPr/>
        <p:txBody>
          <a:bodyPr>
            <a:normAutofit fontScale="92500" lnSpcReduction="10000"/>
          </a:bodyPr>
          <a:lstStyle/>
          <a:p>
            <a:pPr algn="ctr"/>
            <a:r>
              <a:rPr lang="ar-IQ" dirty="0" smtClean="0"/>
              <a:t>الاختبار القبلي </a:t>
            </a:r>
          </a:p>
          <a:p>
            <a:r>
              <a:rPr lang="ar-IQ" dirty="0" smtClean="0"/>
              <a:t>رقم </a:t>
            </a:r>
            <a:r>
              <a:rPr lang="ar-IQ" dirty="0" err="1" smtClean="0"/>
              <a:t>السوال</a:t>
            </a:r>
            <a:r>
              <a:rPr lang="ar-IQ" dirty="0" smtClean="0"/>
              <a:t>             </a:t>
            </a:r>
            <a:r>
              <a:rPr lang="ar-IQ" dirty="0" err="1" smtClean="0"/>
              <a:t>الاجابة</a:t>
            </a:r>
            <a:r>
              <a:rPr lang="ar-IQ" dirty="0" smtClean="0"/>
              <a:t> </a:t>
            </a:r>
          </a:p>
          <a:p>
            <a:r>
              <a:rPr lang="ar-IQ" dirty="0" smtClean="0"/>
              <a:t>ــــــــــــــــــ           ــــــــــــــ</a:t>
            </a:r>
          </a:p>
          <a:p>
            <a:r>
              <a:rPr lang="ar-IQ" dirty="0" smtClean="0"/>
              <a:t> </a:t>
            </a:r>
            <a:r>
              <a:rPr lang="ar-IQ" dirty="0" smtClean="0"/>
              <a:t>     1                     </a:t>
            </a:r>
            <a:r>
              <a:rPr lang="ar-IQ" dirty="0" err="1" smtClean="0"/>
              <a:t>ج</a:t>
            </a:r>
            <a:r>
              <a:rPr lang="ar-IQ" dirty="0" smtClean="0"/>
              <a:t> </a:t>
            </a:r>
          </a:p>
          <a:p>
            <a:r>
              <a:rPr lang="ar-IQ" dirty="0" smtClean="0"/>
              <a:t> </a:t>
            </a:r>
            <a:r>
              <a:rPr lang="ar-IQ" dirty="0" smtClean="0"/>
              <a:t>     2                     </a:t>
            </a:r>
            <a:r>
              <a:rPr lang="ar-IQ" dirty="0" err="1" smtClean="0"/>
              <a:t>ج</a:t>
            </a:r>
            <a:endParaRPr lang="ar-IQ" dirty="0" smtClean="0"/>
          </a:p>
          <a:p>
            <a:pPr>
              <a:buNone/>
            </a:pPr>
            <a:r>
              <a:rPr lang="ar-IQ" dirty="0" smtClean="0"/>
              <a:t>         3                      </a:t>
            </a:r>
            <a:r>
              <a:rPr lang="ar-IQ" dirty="0" err="1" smtClean="0"/>
              <a:t>أ</a:t>
            </a:r>
            <a:endParaRPr lang="ar-IQ" dirty="0" smtClean="0"/>
          </a:p>
          <a:p>
            <a:pPr>
              <a:buNone/>
            </a:pPr>
            <a:r>
              <a:rPr lang="ar-IQ" dirty="0" smtClean="0"/>
              <a:t> </a:t>
            </a:r>
            <a:r>
              <a:rPr lang="ar-IQ" dirty="0" smtClean="0"/>
              <a:t>        4                      </a:t>
            </a:r>
            <a:r>
              <a:rPr lang="ar-IQ" dirty="0" err="1" smtClean="0"/>
              <a:t>ب</a:t>
            </a:r>
            <a:r>
              <a:rPr lang="ar-IQ" dirty="0" smtClean="0"/>
              <a:t>   </a:t>
            </a:r>
          </a:p>
          <a:p>
            <a:pPr>
              <a:buNone/>
            </a:pPr>
            <a:r>
              <a:rPr lang="ar-IQ" dirty="0" smtClean="0"/>
              <a:t> </a:t>
            </a:r>
            <a:r>
              <a:rPr lang="ar-IQ" dirty="0" smtClean="0"/>
              <a:t>        5                       </a:t>
            </a:r>
            <a:r>
              <a:rPr lang="ar-IQ" dirty="0" err="1" smtClean="0"/>
              <a:t>ج</a:t>
            </a:r>
            <a:r>
              <a:rPr lang="ar-IQ" dirty="0" smtClean="0"/>
              <a:t> </a:t>
            </a:r>
          </a:p>
          <a:p>
            <a:pPr>
              <a:buNone/>
            </a:pPr>
            <a:r>
              <a:rPr lang="ar-IQ" dirty="0" smtClean="0"/>
              <a:t> </a:t>
            </a:r>
            <a:r>
              <a:rPr lang="ar-IQ" dirty="0" smtClean="0"/>
              <a:t>        6                      </a:t>
            </a:r>
            <a:r>
              <a:rPr lang="ar-IQ" dirty="0" err="1" smtClean="0"/>
              <a:t>ج</a:t>
            </a:r>
            <a:r>
              <a:rPr lang="ar-IQ" dirty="0" smtClean="0"/>
              <a:t>  </a:t>
            </a:r>
          </a:p>
          <a:p>
            <a:pPr>
              <a:buNone/>
            </a:pPr>
            <a:r>
              <a:rPr lang="ar-IQ" dirty="0" smtClean="0"/>
              <a:t> </a:t>
            </a:r>
            <a:r>
              <a:rPr lang="ar-IQ" dirty="0" smtClean="0"/>
              <a:t>        7                      </a:t>
            </a:r>
            <a:r>
              <a:rPr lang="ar-IQ" dirty="0" err="1" smtClean="0"/>
              <a:t>ج</a:t>
            </a:r>
            <a:r>
              <a:rPr lang="ar-IQ" dirty="0" smtClean="0"/>
              <a:t>  </a:t>
            </a:r>
          </a:p>
          <a:p>
            <a:pPr>
              <a:buNone/>
            </a:pPr>
            <a:r>
              <a:rPr lang="ar-IQ" dirty="0" smtClean="0"/>
              <a:t> </a:t>
            </a:r>
            <a:r>
              <a:rPr lang="ar-IQ" dirty="0" smtClean="0"/>
              <a:t>        8                      </a:t>
            </a:r>
            <a:r>
              <a:rPr lang="ar-IQ" dirty="0" err="1" smtClean="0"/>
              <a:t>ج</a:t>
            </a:r>
            <a:r>
              <a:rPr lang="ar-IQ" dirty="0" smtClean="0"/>
              <a:t> </a:t>
            </a:r>
          </a:p>
          <a:p>
            <a:pPr>
              <a:buNone/>
            </a:pPr>
            <a:r>
              <a:rPr lang="ar-IQ" dirty="0" smtClean="0"/>
              <a:t> </a:t>
            </a:r>
            <a:r>
              <a:rPr lang="ar-IQ" dirty="0" smtClean="0"/>
              <a:t>        9                      </a:t>
            </a:r>
            <a:r>
              <a:rPr lang="ar-IQ" dirty="0" err="1" smtClean="0"/>
              <a:t>ب</a:t>
            </a:r>
            <a:r>
              <a:rPr lang="ar-IQ" dirty="0" smtClean="0"/>
              <a:t>   </a:t>
            </a:r>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normAutofit lnSpcReduction="10000"/>
          </a:bodyPr>
          <a:lstStyle/>
          <a:p>
            <a:r>
              <a:rPr lang="ar-IQ" dirty="0" smtClean="0"/>
              <a:t>1- ادرس النظرة الشاملة جيدا</a:t>
            </a:r>
          </a:p>
          <a:p>
            <a:r>
              <a:rPr lang="ar-IQ" dirty="0" smtClean="0"/>
              <a:t>2- تعرف على </a:t>
            </a:r>
            <a:r>
              <a:rPr lang="ar-IQ" dirty="0" err="1" smtClean="0"/>
              <a:t>اهداف</a:t>
            </a:r>
            <a:r>
              <a:rPr lang="ar-IQ" dirty="0" smtClean="0"/>
              <a:t> الوحدة </a:t>
            </a:r>
          </a:p>
          <a:p>
            <a:r>
              <a:rPr lang="ar-IQ" dirty="0" smtClean="0"/>
              <a:t>3- قم </a:t>
            </a:r>
            <a:r>
              <a:rPr lang="ar-IQ" dirty="0" err="1" smtClean="0"/>
              <a:t>باداء</a:t>
            </a:r>
            <a:r>
              <a:rPr lang="ar-IQ" dirty="0" smtClean="0"/>
              <a:t> الاختبار القبلي </a:t>
            </a:r>
            <a:r>
              <a:rPr lang="ar-IQ" dirty="0" err="1" smtClean="0"/>
              <a:t>فاذا</a:t>
            </a:r>
            <a:r>
              <a:rPr lang="ar-IQ" dirty="0" smtClean="0"/>
              <a:t> حصلت على :</a:t>
            </a:r>
          </a:p>
          <a:p>
            <a:r>
              <a:rPr lang="ar-IQ" dirty="0" smtClean="0"/>
              <a:t>أ. على 9درجات </a:t>
            </a:r>
            <a:r>
              <a:rPr lang="ar-IQ" dirty="0" err="1" smtClean="0"/>
              <a:t>فاكثر</a:t>
            </a:r>
            <a:r>
              <a:rPr lang="ar-IQ" dirty="0" smtClean="0"/>
              <a:t> </a:t>
            </a:r>
            <a:r>
              <a:rPr lang="ar-IQ" dirty="0" err="1" smtClean="0"/>
              <a:t>فانت</a:t>
            </a:r>
            <a:r>
              <a:rPr lang="ar-IQ" dirty="0" smtClean="0"/>
              <a:t> لا تحتاج </a:t>
            </a:r>
            <a:r>
              <a:rPr lang="ar-IQ" dirty="0" err="1" smtClean="0"/>
              <a:t>الى</a:t>
            </a:r>
            <a:r>
              <a:rPr lang="ar-IQ" dirty="0" smtClean="0"/>
              <a:t> دراسة الوحدة </a:t>
            </a:r>
          </a:p>
          <a:p>
            <a:r>
              <a:rPr lang="ar-IQ" dirty="0" smtClean="0"/>
              <a:t>ب. </a:t>
            </a:r>
            <a:r>
              <a:rPr lang="ar-IQ" dirty="0" err="1" smtClean="0"/>
              <a:t>اما</a:t>
            </a:r>
            <a:r>
              <a:rPr lang="ar-IQ" dirty="0" smtClean="0"/>
              <a:t> </a:t>
            </a:r>
            <a:r>
              <a:rPr lang="ar-IQ" dirty="0" err="1" smtClean="0"/>
              <a:t>اذا</a:t>
            </a:r>
            <a:r>
              <a:rPr lang="ar-IQ" dirty="0" smtClean="0"/>
              <a:t> حصلت على درجة اقل من 9 فأنك تحتاج </a:t>
            </a:r>
            <a:r>
              <a:rPr lang="ar-IQ" dirty="0" err="1" smtClean="0"/>
              <a:t>الى</a:t>
            </a:r>
            <a:r>
              <a:rPr lang="ar-IQ" dirty="0" smtClean="0"/>
              <a:t> دراسة الوحدة النمطية </a:t>
            </a:r>
          </a:p>
          <a:p>
            <a:r>
              <a:rPr lang="ar-IQ" dirty="0" smtClean="0"/>
              <a:t>4- بعد دراستك محتويات الوحدة النمطية قم </a:t>
            </a:r>
            <a:r>
              <a:rPr lang="ar-IQ" dirty="0" err="1" smtClean="0"/>
              <a:t>باداء</a:t>
            </a:r>
            <a:r>
              <a:rPr lang="ar-IQ" dirty="0" smtClean="0"/>
              <a:t> الاختبار </a:t>
            </a:r>
            <a:r>
              <a:rPr lang="ar-IQ" dirty="0" err="1" smtClean="0"/>
              <a:t>البعدي</a:t>
            </a:r>
            <a:r>
              <a:rPr lang="ar-IQ" dirty="0" smtClean="0"/>
              <a:t> </a:t>
            </a:r>
            <a:r>
              <a:rPr lang="ar-IQ" dirty="0" err="1" smtClean="0"/>
              <a:t>فأذا</a:t>
            </a:r>
            <a:r>
              <a:rPr lang="ar-IQ" dirty="0" smtClean="0"/>
              <a:t> حصلت :</a:t>
            </a:r>
          </a:p>
          <a:p>
            <a:r>
              <a:rPr lang="ar-IQ" dirty="0" smtClean="0"/>
              <a:t>أ. على 9 درجات </a:t>
            </a:r>
            <a:r>
              <a:rPr lang="ar-IQ" dirty="0" err="1" smtClean="0"/>
              <a:t>فانت</a:t>
            </a:r>
            <a:r>
              <a:rPr lang="ar-IQ" dirty="0" smtClean="0"/>
              <a:t> انتقل </a:t>
            </a:r>
            <a:r>
              <a:rPr lang="ar-IQ" dirty="0" err="1" smtClean="0"/>
              <a:t>الى</a:t>
            </a:r>
            <a:r>
              <a:rPr lang="ar-IQ" dirty="0" smtClean="0"/>
              <a:t> دراسة الوحدة النمطية الثانية </a:t>
            </a:r>
          </a:p>
          <a:p>
            <a:r>
              <a:rPr lang="ar-IQ" dirty="0" smtClean="0"/>
              <a:t>ب. </a:t>
            </a:r>
            <a:r>
              <a:rPr lang="ar-IQ" dirty="0" err="1" smtClean="0"/>
              <a:t>اذا</a:t>
            </a:r>
            <a:r>
              <a:rPr lang="ar-IQ" dirty="0" smtClean="0"/>
              <a:t> حصلت على درجة اقل فاعد دراسة الوحدة </a:t>
            </a:r>
            <a:r>
              <a:rPr lang="ar-IQ" dirty="0" err="1" smtClean="0"/>
              <a:t>او</a:t>
            </a:r>
            <a:r>
              <a:rPr lang="ar-IQ" dirty="0" smtClean="0"/>
              <a:t> </a:t>
            </a:r>
            <a:r>
              <a:rPr lang="ar-IQ" dirty="0" err="1" smtClean="0"/>
              <a:t>اي</a:t>
            </a:r>
            <a:r>
              <a:rPr lang="ar-IQ" dirty="0" smtClean="0"/>
              <a:t> جزء منها ثم ارجع </a:t>
            </a:r>
            <a:r>
              <a:rPr lang="ar-IQ" dirty="0" err="1" smtClean="0"/>
              <a:t>الى</a:t>
            </a:r>
            <a:r>
              <a:rPr lang="ar-IQ" dirty="0" smtClean="0"/>
              <a:t> الاختبار </a:t>
            </a:r>
            <a:r>
              <a:rPr lang="ar-IQ" dirty="0" err="1" smtClean="0"/>
              <a:t>البعدي</a:t>
            </a:r>
            <a:r>
              <a:rPr lang="ar-IQ" dirty="0" smtClean="0"/>
              <a:t>   </a:t>
            </a:r>
            <a:endParaRPr lang="ar-IQ" dirty="0"/>
          </a:p>
        </p:txBody>
      </p:sp>
      <p:sp>
        <p:nvSpPr>
          <p:cNvPr id="3" name="عنوان 2"/>
          <p:cNvSpPr>
            <a:spLocks noGrp="1"/>
          </p:cNvSpPr>
          <p:nvPr>
            <p:ph type="title"/>
          </p:nvPr>
        </p:nvSpPr>
        <p:spPr/>
        <p:txBody>
          <a:bodyPr/>
          <a:lstStyle/>
          <a:p>
            <a:pPr algn="ctr"/>
            <a:r>
              <a:rPr lang="ar-IQ" dirty="0" smtClean="0"/>
              <a:t>التعليمات </a:t>
            </a:r>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IQ" dirty="0" smtClean="0"/>
              <a:t>بعد دراستك لهذه الوحدة يتوقع </a:t>
            </a:r>
            <a:r>
              <a:rPr lang="ar-IQ" dirty="0" err="1" smtClean="0"/>
              <a:t>ان</a:t>
            </a:r>
            <a:r>
              <a:rPr lang="ar-IQ" dirty="0" smtClean="0"/>
              <a:t> يكون الطالب قادر على </a:t>
            </a:r>
            <a:r>
              <a:rPr lang="ar-IQ" dirty="0" err="1" smtClean="0"/>
              <a:t>ان</a:t>
            </a:r>
            <a:r>
              <a:rPr lang="ar-IQ" dirty="0" smtClean="0"/>
              <a:t> :</a:t>
            </a:r>
          </a:p>
          <a:p>
            <a:r>
              <a:rPr lang="ar-IQ" dirty="0" smtClean="0"/>
              <a:t>- يتعرف على مفهوم البرنامج ،مميزاته ، الشاشة الرئيسية ، </a:t>
            </a:r>
            <a:r>
              <a:rPr lang="ar-IQ" dirty="0" err="1" smtClean="0"/>
              <a:t>انواع</a:t>
            </a:r>
            <a:r>
              <a:rPr lang="ar-IQ" dirty="0" smtClean="0"/>
              <a:t> البيانات </a:t>
            </a:r>
          </a:p>
          <a:p>
            <a:r>
              <a:rPr lang="ar-IQ" dirty="0" smtClean="0"/>
              <a:t>- يتمكن </a:t>
            </a:r>
            <a:r>
              <a:rPr lang="ar-IQ" dirty="0" err="1" smtClean="0"/>
              <a:t>منادخال</a:t>
            </a:r>
            <a:r>
              <a:rPr lang="ar-IQ" dirty="0" smtClean="0"/>
              <a:t> البيانات وطرق ترتيب البيانات </a:t>
            </a:r>
          </a:p>
          <a:p>
            <a:r>
              <a:rPr lang="ar-IQ" dirty="0" smtClean="0"/>
              <a:t>- تتعرف على عمليات التنقيح من نسخ ونقل البيانات </a:t>
            </a:r>
          </a:p>
          <a:p>
            <a:r>
              <a:rPr lang="ar-IQ" dirty="0" smtClean="0"/>
              <a:t>- </a:t>
            </a:r>
            <a:r>
              <a:rPr lang="ar-IQ" dirty="0" err="1" smtClean="0"/>
              <a:t>ان</a:t>
            </a:r>
            <a:r>
              <a:rPr lang="ar-IQ" dirty="0" smtClean="0"/>
              <a:t> يتمكن من </a:t>
            </a:r>
            <a:r>
              <a:rPr lang="ar-IQ" dirty="0" err="1" smtClean="0"/>
              <a:t>ادخال</a:t>
            </a:r>
            <a:r>
              <a:rPr lang="ar-IQ" dirty="0" smtClean="0"/>
              <a:t> الجداول والصور بشكل منسق    </a:t>
            </a:r>
            <a:endParaRPr lang="ar-IQ" dirty="0"/>
          </a:p>
        </p:txBody>
      </p:sp>
      <p:sp>
        <p:nvSpPr>
          <p:cNvPr id="3" name="عنوان 2"/>
          <p:cNvSpPr>
            <a:spLocks noGrp="1"/>
          </p:cNvSpPr>
          <p:nvPr>
            <p:ph type="title"/>
          </p:nvPr>
        </p:nvSpPr>
        <p:spPr/>
        <p:txBody>
          <a:bodyPr/>
          <a:lstStyle/>
          <a:p>
            <a:pPr algn="ctr"/>
            <a:r>
              <a:rPr lang="ar-IQ" dirty="0" err="1" smtClean="0"/>
              <a:t>اهداف</a:t>
            </a:r>
            <a:r>
              <a:rPr lang="ar-IQ" dirty="0" smtClean="0"/>
              <a:t> الوحدة</a:t>
            </a:r>
            <a:endParaRPr lang="ar-IQ"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85720" y="1500174"/>
            <a:ext cx="8229600" cy="4525963"/>
          </a:xfrm>
        </p:spPr>
        <p:txBody>
          <a:bodyPr>
            <a:normAutofit fontScale="92500" lnSpcReduction="20000"/>
          </a:bodyPr>
          <a:lstStyle/>
          <a:p>
            <a:r>
              <a:rPr lang="ar-IQ" dirty="0" smtClean="0"/>
              <a:t>ضع دائرة حول الحرف الذي يبين </a:t>
            </a:r>
            <a:r>
              <a:rPr lang="ar-IQ" dirty="0" err="1" smtClean="0"/>
              <a:t>الاجابة</a:t>
            </a:r>
            <a:r>
              <a:rPr lang="ar-IQ" dirty="0" smtClean="0"/>
              <a:t> الصحيحة لكل مما يأتي:</a:t>
            </a:r>
          </a:p>
          <a:p>
            <a:r>
              <a:rPr lang="ar-IQ" dirty="0" smtClean="0"/>
              <a:t>1- برنامج </a:t>
            </a:r>
            <a:r>
              <a:rPr lang="ar-IQ" dirty="0" err="1" smtClean="0"/>
              <a:t>الـ</a:t>
            </a:r>
            <a:r>
              <a:rPr lang="en-US" dirty="0" smtClean="0"/>
              <a:t>word </a:t>
            </a:r>
            <a:r>
              <a:rPr lang="ar-IQ" dirty="0" smtClean="0"/>
              <a:t>يستخدم بفعالية عالية حيث يقوم بعمل :</a:t>
            </a:r>
          </a:p>
          <a:p>
            <a:r>
              <a:rPr lang="ar-IQ" dirty="0" smtClean="0"/>
              <a:t>أ-نوافذ متعددة .</a:t>
            </a:r>
          </a:p>
          <a:p>
            <a:r>
              <a:rPr lang="ar-IQ" dirty="0" smtClean="0"/>
              <a:t>ب- </a:t>
            </a:r>
            <a:r>
              <a:rPr lang="ar-IQ" dirty="0" err="1" smtClean="0"/>
              <a:t>لايستخدم</a:t>
            </a:r>
            <a:r>
              <a:rPr lang="ar-IQ" dirty="0" smtClean="0"/>
              <a:t> في المجال </a:t>
            </a:r>
            <a:r>
              <a:rPr lang="ar-IQ" dirty="0" err="1" smtClean="0"/>
              <a:t>الاداري</a:t>
            </a:r>
            <a:r>
              <a:rPr lang="ar-IQ" dirty="0" smtClean="0"/>
              <a:t> .</a:t>
            </a:r>
          </a:p>
          <a:p>
            <a:r>
              <a:rPr lang="ar-IQ" dirty="0" smtClean="0"/>
              <a:t>ج – يقوم بعمل رسوم بيانية .</a:t>
            </a:r>
          </a:p>
          <a:p>
            <a:r>
              <a:rPr lang="ar-IQ" dirty="0" smtClean="0"/>
              <a:t>د </a:t>
            </a:r>
            <a:r>
              <a:rPr lang="ar-IQ" dirty="0" err="1" smtClean="0"/>
              <a:t>ـ</a:t>
            </a:r>
            <a:r>
              <a:rPr lang="ar-IQ" dirty="0" smtClean="0"/>
              <a:t> عمليات حسابية محددة </a:t>
            </a:r>
          </a:p>
          <a:p>
            <a:r>
              <a:rPr lang="ar-IQ" dirty="0" smtClean="0"/>
              <a:t>2- من مميزات برنامج </a:t>
            </a:r>
            <a:r>
              <a:rPr lang="en-US" dirty="0" smtClean="0"/>
              <a:t>word</a:t>
            </a:r>
            <a:r>
              <a:rPr lang="ar-IQ" dirty="0" smtClean="0"/>
              <a:t> يستوعب :</a:t>
            </a:r>
          </a:p>
          <a:p>
            <a:r>
              <a:rPr lang="ar-IQ" dirty="0" smtClean="0"/>
              <a:t>أ.12000 حرف</a:t>
            </a:r>
          </a:p>
          <a:p>
            <a:r>
              <a:rPr lang="ar-IQ" dirty="0" smtClean="0"/>
              <a:t>ب.27000 حرف</a:t>
            </a:r>
          </a:p>
          <a:p>
            <a:r>
              <a:rPr lang="ar-IQ" dirty="0" smtClean="0"/>
              <a:t>ج.32000 حرف</a:t>
            </a:r>
          </a:p>
          <a:p>
            <a:r>
              <a:rPr lang="ar-IQ" dirty="0" smtClean="0"/>
              <a:t>د. 54000 حرف</a:t>
            </a:r>
          </a:p>
          <a:p>
            <a:r>
              <a:rPr lang="ar-IQ" dirty="0" smtClean="0"/>
              <a:t>3- مصطلح </a:t>
            </a:r>
            <a:r>
              <a:rPr lang="en-US" dirty="0" smtClean="0"/>
              <a:t>menu bar</a:t>
            </a:r>
            <a:r>
              <a:rPr lang="ar-IQ" dirty="0" smtClean="0"/>
              <a:t> هو:</a:t>
            </a:r>
            <a:endParaRPr lang="ar-IQ" dirty="0"/>
          </a:p>
        </p:txBody>
      </p:sp>
      <p:sp>
        <p:nvSpPr>
          <p:cNvPr id="3" name="عنوان 2"/>
          <p:cNvSpPr>
            <a:spLocks noGrp="1"/>
          </p:cNvSpPr>
          <p:nvPr>
            <p:ph type="title"/>
          </p:nvPr>
        </p:nvSpPr>
        <p:spPr/>
        <p:txBody>
          <a:bodyPr/>
          <a:lstStyle/>
          <a:p>
            <a:pPr algn="ctr"/>
            <a:r>
              <a:rPr lang="ar-IQ" dirty="0" smtClean="0"/>
              <a:t>الاختبار القبلي </a:t>
            </a:r>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نص 2"/>
          <p:cNvSpPr>
            <a:spLocks noGrp="1"/>
          </p:cNvSpPr>
          <p:nvPr>
            <p:ph type="body" idx="2"/>
          </p:nvPr>
        </p:nvSpPr>
        <p:spPr/>
        <p:txBody>
          <a:bodyPr/>
          <a:lstStyle/>
          <a:p>
            <a:endParaRPr lang="ar-IQ"/>
          </a:p>
        </p:txBody>
      </p:sp>
      <p:sp>
        <p:nvSpPr>
          <p:cNvPr id="4" name="عنصر نائب للمحتوى 3"/>
          <p:cNvSpPr>
            <a:spLocks noGrp="1"/>
          </p:cNvSpPr>
          <p:nvPr>
            <p:ph sz="half" idx="1"/>
          </p:nvPr>
        </p:nvSpPr>
        <p:spPr/>
        <p:txBody>
          <a:bodyPr>
            <a:normAutofit fontScale="92500" lnSpcReduction="10000"/>
          </a:bodyPr>
          <a:lstStyle/>
          <a:p>
            <a:r>
              <a:rPr lang="ar-IQ" dirty="0" smtClean="0"/>
              <a:t>أ- شريط القوائم </a:t>
            </a:r>
          </a:p>
          <a:p>
            <a:r>
              <a:rPr lang="ar-IQ" dirty="0" smtClean="0"/>
              <a:t>ب- شريط </a:t>
            </a:r>
            <a:r>
              <a:rPr lang="ar-IQ" dirty="0" err="1" smtClean="0"/>
              <a:t>الايقونات</a:t>
            </a:r>
            <a:r>
              <a:rPr lang="ar-IQ" dirty="0" smtClean="0"/>
              <a:t> </a:t>
            </a:r>
          </a:p>
          <a:p>
            <a:r>
              <a:rPr lang="ar-IQ" dirty="0" smtClean="0"/>
              <a:t>ج- شريط العمليات </a:t>
            </a:r>
          </a:p>
          <a:p>
            <a:r>
              <a:rPr lang="ar-IQ" dirty="0" smtClean="0"/>
              <a:t>د- ورقة العمل </a:t>
            </a:r>
          </a:p>
          <a:p>
            <a:r>
              <a:rPr lang="ar-IQ" dirty="0" smtClean="0"/>
              <a:t>4- الصفحة:تعرف على </a:t>
            </a:r>
            <a:r>
              <a:rPr lang="ar-IQ" dirty="0" err="1" smtClean="0"/>
              <a:t>انها</a:t>
            </a:r>
            <a:r>
              <a:rPr lang="ar-IQ" dirty="0" smtClean="0"/>
              <a:t> ناتجة من:</a:t>
            </a:r>
          </a:p>
          <a:p>
            <a:r>
              <a:rPr lang="ar-IQ" dirty="0" smtClean="0"/>
              <a:t>أ- اتحاد صفين</a:t>
            </a:r>
          </a:p>
          <a:p>
            <a:r>
              <a:rPr lang="ar-IQ" dirty="0" smtClean="0"/>
              <a:t>ب- ورقة عمل </a:t>
            </a:r>
          </a:p>
          <a:p>
            <a:r>
              <a:rPr lang="ar-IQ" dirty="0" smtClean="0"/>
              <a:t>ج- اتحاد عمودين</a:t>
            </a:r>
          </a:p>
          <a:p>
            <a:r>
              <a:rPr lang="ar-IQ" dirty="0" smtClean="0"/>
              <a:t>د- اتحاد صف مع عمود </a:t>
            </a:r>
          </a:p>
          <a:p>
            <a:endParaRPr lang="ar-IQ"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نص 2"/>
          <p:cNvSpPr>
            <a:spLocks noGrp="1"/>
          </p:cNvSpPr>
          <p:nvPr>
            <p:ph type="body" idx="2"/>
          </p:nvPr>
        </p:nvSpPr>
        <p:spPr/>
        <p:txBody>
          <a:bodyPr/>
          <a:lstStyle/>
          <a:p>
            <a:endParaRPr lang="ar-IQ"/>
          </a:p>
        </p:txBody>
      </p:sp>
      <p:sp>
        <p:nvSpPr>
          <p:cNvPr id="4" name="عنصر نائب للمحتوى 3"/>
          <p:cNvSpPr>
            <a:spLocks noGrp="1"/>
          </p:cNvSpPr>
          <p:nvPr>
            <p:ph sz="half" idx="1"/>
          </p:nvPr>
        </p:nvSpPr>
        <p:spPr/>
        <p:txBody>
          <a:bodyPr>
            <a:normAutofit fontScale="47500" lnSpcReduction="20000"/>
          </a:bodyPr>
          <a:lstStyle/>
          <a:p>
            <a:r>
              <a:rPr lang="ar-IQ" dirty="0" smtClean="0"/>
              <a:t>5- المصطلح </a:t>
            </a:r>
            <a:r>
              <a:rPr lang="en-US" dirty="0" smtClean="0"/>
              <a:t>formula bar</a:t>
            </a:r>
            <a:r>
              <a:rPr lang="ar-IQ" dirty="0" smtClean="0"/>
              <a:t> هو:</a:t>
            </a:r>
          </a:p>
          <a:p>
            <a:r>
              <a:rPr lang="ar-IQ" dirty="0" smtClean="0"/>
              <a:t>أ- صفحة عمل </a:t>
            </a:r>
          </a:p>
          <a:p>
            <a:r>
              <a:rPr lang="ar-IQ" dirty="0" smtClean="0"/>
              <a:t>ب- شريط العمليات </a:t>
            </a:r>
          </a:p>
          <a:p>
            <a:r>
              <a:rPr lang="ar-IQ" dirty="0" smtClean="0"/>
              <a:t>ج- شريط </a:t>
            </a:r>
            <a:r>
              <a:rPr lang="ar-IQ" dirty="0" err="1" smtClean="0"/>
              <a:t>الايقونات</a:t>
            </a:r>
            <a:r>
              <a:rPr lang="ar-IQ" dirty="0" smtClean="0"/>
              <a:t> </a:t>
            </a:r>
          </a:p>
          <a:p>
            <a:r>
              <a:rPr lang="ar-IQ" dirty="0" smtClean="0"/>
              <a:t>د- ملف </a:t>
            </a:r>
          </a:p>
          <a:p>
            <a:r>
              <a:rPr lang="ar-IQ" dirty="0" smtClean="0"/>
              <a:t>6- لرسم جدول 5 صفوف نختار </a:t>
            </a:r>
            <a:r>
              <a:rPr lang="ar-IQ" dirty="0" err="1" smtClean="0"/>
              <a:t>الامر</a:t>
            </a:r>
            <a:r>
              <a:rPr lang="ar-IQ" dirty="0" smtClean="0"/>
              <a:t> :</a:t>
            </a:r>
          </a:p>
          <a:p>
            <a:r>
              <a:rPr lang="ar-IQ" dirty="0" smtClean="0"/>
              <a:t>أ. </a:t>
            </a:r>
            <a:r>
              <a:rPr lang="en-US" dirty="0" smtClean="0"/>
              <a:t>file</a:t>
            </a:r>
            <a:r>
              <a:rPr lang="ar-IQ" dirty="0" smtClean="0"/>
              <a:t>                    ب. </a:t>
            </a:r>
            <a:r>
              <a:rPr lang="en-US" dirty="0" smtClean="0"/>
              <a:t>Min</a:t>
            </a:r>
          </a:p>
          <a:p>
            <a:r>
              <a:rPr lang="ar-IQ" dirty="0" smtClean="0"/>
              <a:t>ج. </a:t>
            </a:r>
            <a:r>
              <a:rPr lang="en-US" dirty="0" smtClean="0"/>
              <a:t>Table</a:t>
            </a:r>
            <a:r>
              <a:rPr lang="ar-IQ" dirty="0" smtClean="0"/>
              <a:t>               د. </a:t>
            </a:r>
            <a:r>
              <a:rPr lang="en-US" dirty="0" smtClean="0"/>
              <a:t>Sort</a:t>
            </a:r>
          </a:p>
          <a:p>
            <a:r>
              <a:rPr lang="ar-IQ" dirty="0" smtClean="0"/>
              <a:t>7- </a:t>
            </a:r>
            <a:r>
              <a:rPr lang="ar-IQ" dirty="0" smtClean="0"/>
              <a:t>لتكوين نص ذو لون معين ومنسق معين يستخدم </a:t>
            </a:r>
            <a:r>
              <a:rPr lang="ar-IQ" dirty="0" err="1" smtClean="0"/>
              <a:t>الامر</a:t>
            </a:r>
            <a:endParaRPr lang="ar-IQ" dirty="0" smtClean="0"/>
          </a:p>
          <a:p>
            <a:r>
              <a:rPr lang="ar-IQ" dirty="0" smtClean="0"/>
              <a:t>أ.صفحة العمل </a:t>
            </a:r>
          </a:p>
          <a:p>
            <a:r>
              <a:rPr lang="ar-IQ" dirty="0" smtClean="0"/>
              <a:t>ب . شريط العمليات  </a:t>
            </a:r>
          </a:p>
          <a:p>
            <a:r>
              <a:rPr lang="ar-IQ" dirty="0" smtClean="0"/>
              <a:t>ج . شريط </a:t>
            </a:r>
            <a:r>
              <a:rPr lang="ar-IQ" dirty="0" err="1" smtClean="0"/>
              <a:t>الايقونات</a:t>
            </a:r>
            <a:r>
              <a:rPr lang="ar-IQ" dirty="0" smtClean="0"/>
              <a:t> </a:t>
            </a:r>
          </a:p>
          <a:p>
            <a:r>
              <a:rPr lang="ar-IQ" dirty="0" smtClean="0"/>
              <a:t>د . ورقة العمل .</a:t>
            </a:r>
          </a:p>
          <a:p>
            <a:r>
              <a:rPr lang="ar-IQ" dirty="0" smtClean="0"/>
              <a:t>8- لخزن النص نختار </a:t>
            </a:r>
          </a:p>
          <a:p>
            <a:r>
              <a:rPr lang="ar-IQ" dirty="0" smtClean="0"/>
              <a:t>ا- </a:t>
            </a:r>
            <a:r>
              <a:rPr lang="en-US" dirty="0" smtClean="0"/>
              <a:t>new</a:t>
            </a:r>
            <a:r>
              <a:rPr lang="ar-IQ" dirty="0" smtClean="0"/>
              <a:t>              ب- </a:t>
            </a:r>
            <a:r>
              <a:rPr lang="en-US" dirty="0" smtClean="0"/>
              <a:t>save</a:t>
            </a:r>
            <a:r>
              <a:rPr lang="ar-IQ" dirty="0" smtClean="0"/>
              <a:t> </a:t>
            </a:r>
          </a:p>
          <a:p>
            <a:r>
              <a:rPr lang="ar-IQ" dirty="0" smtClean="0"/>
              <a:t>ج- </a:t>
            </a:r>
            <a:r>
              <a:rPr lang="en-US" dirty="0" err="1" smtClean="0"/>
              <a:t>opene</a:t>
            </a:r>
            <a:r>
              <a:rPr lang="ar-IQ" dirty="0" smtClean="0"/>
              <a:t>         د- </a:t>
            </a:r>
            <a:r>
              <a:rPr lang="en-US" dirty="0" smtClean="0"/>
              <a:t>sort </a:t>
            </a:r>
            <a:endParaRPr lang="ar-IQ" dirty="0" smtClean="0"/>
          </a:p>
          <a:p>
            <a:r>
              <a:rPr lang="ar-IQ" dirty="0" smtClean="0"/>
              <a:t> </a:t>
            </a:r>
          </a:p>
          <a:p>
            <a:endParaRPr lang="ar-IQ"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dirty="0"/>
          </a:p>
        </p:txBody>
      </p:sp>
      <p:sp>
        <p:nvSpPr>
          <p:cNvPr id="3" name="عنصر نائب للنص 2"/>
          <p:cNvSpPr>
            <a:spLocks noGrp="1"/>
          </p:cNvSpPr>
          <p:nvPr>
            <p:ph type="body" idx="2"/>
          </p:nvPr>
        </p:nvSpPr>
        <p:spPr/>
        <p:txBody>
          <a:bodyPr/>
          <a:lstStyle/>
          <a:p>
            <a:r>
              <a:rPr lang="ar-IQ" dirty="0" smtClean="0"/>
              <a:t>حقق من مفاتيح </a:t>
            </a:r>
            <a:r>
              <a:rPr lang="ar-IQ" dirty="0" err="1" smtClean="0"/>
              <a:t>اجابتك</a:t>
            </a:r>
            <a:r>
              <a:rPr lang="ar-IQ" dirty="0" smtClean="0"/>
              <a:t> بمراقبتك صحة (مفاتيح </a:t>
            </a:r>
            <a:r>
              <a:rPr lang="ar-IQ" dirty="0" err="1" smtClean="0"/>
              <a:t>الاجابات</a:t>
            </a:r>
            <a:r>
              <a:rPr lang="ar-IQ" dirty="0" smtClean="0"/>
              <a:t> على الاختبارات ) في نهاية الوحدة النمطية </a:t>
            </a:r>
            <a:endParaRPr lang="ar-IQ" dirty="0"/>
          </a:p>
        </p:txBody>
      </p:sp>
      <p:sp>
        <p:nvSpPr>
          <p:cNvPr id="4" name="عنصر نائب للمحتوى 3"/>
          <p:cNvSpPr>
            <a:spLocks noGrp="1"/>
          </p:cNvSpPr>
          <p:nvPr>
            <p:ph sz="half" idx="1"/>
          </p:nvPr>
        </p:nvSpPr>
        <p:spPr/>
        <p:txBody>
          <a:bodyPr/>
          <a:lstStyle/>
          <a:p>
            <a:r>
              <a:rPr lang="ar-IQ" dirty="0" smtClean="0"/>
              <a:t>9- لوضع هامش علوي في النص المطبوع </a:t>
            </a:r>
          </a:p>
          <a:p>
            <a:r>
              <a:rPr lang="ar-IQ" dirty="0" smtClean="0"/>
              <a:t>أ- </a:t>
            </a:r>
            <a:r>
              <a:rPr lang="en-US" dirty="0" smtClean="0"/>
              <a:t>edit</a:t>
            </a:r>
            <a:r>
              <a:rPr lang="ar-IQ" dirty="0" smtClean="0"/>
              <a:t>           ب- </a:t>
            </a:r>
            <a:r>
              <a:rPr lang="en-US" dirty="0" smtClean="0"/>
              <a:t>page setup</a:t>
            </a:r>
            <a:r>
              <a:rPr lang="ar-IQ" dirty="0" smtClean="0"/>
              <a:t> </a:t>
            </a:r>
          </a:p>
          <a:p>
            <a:r>
              <a:rPr lang="ar-IQ" dirty="0" smtClean="0"/>
              <a:t>ج – </a:t>
            </a:r>
            <a:r>
              <a:rPr lang="en-US" dirty="0" smtClean="0"/>
              <a:t>format</a:t>
            </a:r>
            <a:r>
              <a:rPr lang="ar-IQ" dirty="0" smtClean="0"/>
              <a:t>    د- </a:t>
            </a:r>
            <a:r>
              <a:rPr lang="en-US" dirty="0" smtClean="0"/>
              <a:t>insert</a:t>
            </a:r>
            <a:r>
              <a:rPr lang="ar-IQ" dirty="0" smtClean="0"/>
              <a:t> </a:t>
            </a:r>
          </a:p>
          <a:p>
            <a:r>
              <a:rPr lang="ar-IQ" dirty="0" smtClean="0"/>
              <a:t>10- لنسخ فقرة من نص معين </a:t>
            </a:r>
            <a:r>
              <a:rPr lang="ar-IQ" dirty="0" err="1" smtClean="0"/>
              <a:t>الى</a:t>
            </a:r>
            <a:r>
              <a:rPr lang="ar-IQ" dirty="0" smtClean="0"/>
              <a:t> مكان </a:t>
            </a:r>
            <a:r>
              <a:rPr lang="ar-IQ" dirty="0" err="1" smtClean="0"/>
              <a:t>اخر</a:t>
            </a:r>
            <a:r>
              <a:rPr lang="ar-IQ" dirty="0" smtClean="0"/>
              <a:t> يستخدم </a:t>
            </a:r>
          </a:p>
          <a:p>
            <a:r>
              <a:rPr lang="ar-IQ" dirty="0" smtClean="0"/>
              <a:t>أ- </a:t>
            </a:r>
            <a:r>
              <a:rPr lang="en-US" dirty="0" smtClean="0"/>
              <a:t>cut</a:t>
            </a:r>
            <a:r>
              <a:rPr lang="ar-IQ" dirty="0" smtClean="0"/>
              <a:t>       ب- </a:t>
            </a:r>
            <a:r>
              <a:rPr lang="en-US" dirty="0" smtClean="0"/>
              <a:t>copy –past</a:t>
            </a:r>
            <a:r>
              <a:rPr lang="ar-IQ" dirty="0" smtClean="0"/>
              <a:t> </a:t>
            </a:r>
          </a:p>
          <a:p>
            <a:r>
              <a:rPr lang="ar-IQ" dirty="0" smtClean="0"/>
              <a:t>ج- </a:t>
            </a:r>
            <a:r>
              <a:rPr lang="en-US" dirty="0" smtClean="0"/>
              <a:t>file</a:t>
            </a:r>
            <a:r>
              <a:rPr lang="ar-IQ" dirty="0" smtClean="0"/>
              <a:t>       د- </a:t>
            </a:r>
            <a:r>
              <a:rPr lang="en-US" dirty="0" smtClean="0"/>
              <a:t>edit </a:t>
            </a:r>
            <a:r>
              <a:rPr lang="ar-IQ" dirty="0" smtClean="0"/>
              <a:t> </a:t>
            </a:r>
          </a:p>
          <a:p>
            <a:endParaRPr lang="ar-IQ"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2.2|0.5|0.6|0.3|0.3"/>
</p:tagLst>
</file>

<file path=ppt/tags/tag2.xml><?xml version="1.0" encoding="utf-8"?>
<p:tagLst xmlns:a="http://schemas.openxmlformats.org/drawingml/2006/main" xmlns:r="http://schemas.openxmlformats.org/officeDocument/2006/relationships" xmlns:p="http://schemas.openxmlformats.org/presentationml/2006/main">
  <p:tag name="TIMING" val="|0|0.2|0.5"/>
</p:tagLst>
</file>

<file path=ppt/tags/tag3.xml><?xml version="1.0" encoding="utf-8"?>
<p:tagLst xmlns:a="http://schemas.openxmlformats.org/drawingml/2006/main" xmlns:r="http://schemas.openxmlformats.org/officeDocument/2006/relationships" xmlns:p="http://schemas.openxmlformats.org/presentationml/2006/main">
  <p:tag name="TIMING" val="|0|0.2|0.3"/>
</p:tagLst>
</file>

<file path=ppt/tags/tag4.xml><?xml version="1.0" encoding="utf-8"?>
<p:tagLst xmlns:a="http://schemas.openxmlformats.org/drawingml/2006/main" xmlns:r="http://schemas.openxmlformats.org/officeDocument/2006/relationships" xmlns:p="http://schemas.openxmlformats.org/presentationml/2006/main">
  <p:tag name="TIMING" val="|0.2|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763</TotalTime>
  <Words>1958</Words>
  <Application>Microsoft Office PowerPoint</Application>
  <PresentationFormat>عرض على الشاشة (3:4)‏</PresentationFormat>
  <Paragraphs>278</Paragraphs>
  <Slides>35</Slides>
  <Notes>0</Notes>
  <HiddenSlides>0</HiddenSlides>
  <MMClips>0</MMClips>
  <ScaleCrop>false</ScaleCrop>
  <HeadingPairs>
    <vt:vector size="6" baseType="variant">
      <vt:variant>
        <vt:lpstr>سمة</vt:lpstr>
      </vt:variant>
      <vt:variant>
        <vt:i4>1</vt:i4>
      </vt:variant>
      <vt:variant>
        <vt:lpstr>عناوين الشرائح</vt:lpstr>
      </vt:variant>
      <vt:variant>
        <vt:i4>35</vt:i4>
      </vt:variant>
      <vt:variant>
        <vt:lpstr>عروض مخصصة</vt:lpstr>
      </vt:variant>
      <vt:variant>
        <vt:i4>1</vt:i4>
      </vt:variant>
    </vt:vector>
  </HeadingPairs>
  <TitlesOfParts>
    <vt:vector size="37" baseType="lpstr">
      <vt:lpstr>ملتقى</vt:lpstr>
      <vt:lpstr>حقيبة تعليمية  لطلبة المرحلة الثانية قسم الادارة الصحية</vt:lpstr>
      <vt:lpstr> النظرة الشاملة </vt:lpstr>
      <vt:lpstr>3-1 الفكرة المركزية للحقيبة    </vt:lpstr>
      <vt:lpstr>التعليمات </vt:lpstr>
      <vt:lpstr>اهداف الوحدة</vt:lpstr>
      <vt:lpstr>الاختبار القبلي </vt:lpstr>
      <vt:lpstr>الشريحة 7</vt:lpstr>
      <vt:lpstr>الشريحة 8</vt:lpstr>
      <vt:lpstr>الشريحة 9</vt:lpstr>
      <vt:lpstr>     اساسيات البرنامج word :</vt:lpstr>
      <vt:lpstr> القوائم :</vt:lpstr>
      <vt:lpstr>File أو ملف</vt:lpstr>
      <vt:lpstr>أنشاء وثيقة جديدة :</vt:lpstr>
      <vt:lpstr>فتح وثيقة :</vt:lpstr>
      <vt:lpstr>خزن الوثيقة :</vt:lpstr>
      <vt:lpstr>غلق الوثيقة </vt:lpstr>
      <vt:lpstr>Edit أو تعديل</vt:lpstr>
      <vt:lpstr>الشريحة 18</vt:lpstr>
      <vt:lpstr>التراجع عن الأوامر</vt:lpstr>
      <vt:lpstr>القص</vt:lpstr>
      <vt:lpstr>النسخ</vt:lpstr>
      <vt:lpstr>البحث عن نص معين</vt:lpstr>
      <vt:lpstr>View أو عرض</vt:lpstr>
      <vt:lpstr>رأس وتذييل الصفحات Header And Footer :-</vt:lpstr>
      <vt:lpstr>Insert أو أدراج</vt:lpstr>
      <vt:lpstr>أنشاء جدول (أدراج جدول)</vt:lpstr>
      <vt:lpstr>الطريقة الثانية :-</vt:lpstr>
      <vt:lpstr>Format أو تنسيق</vt:lpstr>
      <vt:lpstr>أختيار نوع الخط</vt:lpstr>
      <vt:lpstr>ترقيم وترميز الفقرات</vt:lpstr>
      <vt:lpstr>الاختبار البعدي  </vt:lpstr>
      <vt:lpstr>الشريحة 32</vt:lpstr>
      <vt:lpstr>الشريحة 33</vt:lpstr>
      <vt:lpstr>الشريحة 34</vt:lpstr>
      <vt:lpstr>مفاتيح الاجابة على الاختبارات    </vt:lpstr>
      <vt:lpstr>عرض مخصص 1</vt:lpstr>
    </vt:vector>
  </TitlesOfParts>
  <Company>ZzTeaM2009</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اساسيات البرنامج world :</dc:title>
  <dc:creator>DR.Ahmed Saker</dc:creator>
  <cp:lastModifiedBy>007</cp:lastModifiedBy>
  <cp:revision>93</cp:revision>
  <dcterms:created xsi:type="dcterms:W3CDTF">2012-10-26T16:15:36Z</dcterms:created>
  <dcterms:modified xsi:type="dcterms:W3CDTF">2013-02-25T18:15:26Z</dcterms:modified>
</cp:coreProperties>
</file>