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hart7.xml" ContentType="application/vnd.openxmlformats-officedocument.drawingml.chart+xml"/>
  <Override PartName="/ppt/slides/slide99.xml" ContentType="application/vnd.openxmlformats-officedocument.presentationml.slide+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charts/chart2.xml" ContentType="application/vnd.openxmlformats-officedocument.drawingml.chart+xml"/>
  <Override PartName="/ppt/theme/themeOverride9.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charts/chart5.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theme/themeOverride4.xml" ContentType="application/vnd.openxmlformats-officedocument.themeOverr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88" r:id="rId1"/>
  </p:sldMasterIdLst>
  <p:notesMasterIdLst>
    <p:notesMasterId r:id="rId117"/>
  </p:notesMasterIdLst>
  <p:sldIdLst>
    <p:sldId id="518" r:id="rId2"/>
    <p:sldId id="739" r:id="rId3"/>
    <p:sldId id="740" r:id="rId4"/>
    <p:sldId id="741" r:id="rId5"/>
    <p:sldId id="620" r:id="rId6"/>
    <p:sldId id="530" r:id="rId7"/>
    <p:sldId id="528" r:id="rId8"/>
    <p:sldId id="531" r:id="rId9"/>
    <p:sldId id="532" r:id="rId10"/>
    <p:sldId id="533" r:id="rId11"/>
    <p:sldId id="621" r:id="rId12"/>
    <p:sldId id="622" r:id="rId13"/>
    <p:sldId id="623" r:id="rId14"/>
    <p:sldId id="624" r:id="rId15"/>
    <p:sldId id="625" r:id="rId16"/>
    <p:sldId id="626" r:id="rId17"/>
    <p:sldId id="627" r:id="rId18"/>
    <p:sldId id="628" r:id="rId19"/>
    <p:sldId id="629" r:id="rId20"/>
    <p:sldId id="630" r:id="rId21"/>
    <p:sldId id="631" r:id="rId22"/>
    <p:sldId id="632" r:id="rId23"/>
    <p:sldId id="633" r:id="rId24"/>
    <p:sldId id="634" r:id="rId25"/>
    <p:sldId id="635" r:id="rId26"/>
    <p:sldId id="636" r:id="rId27"/>
    <p:sldId id="637" r:id="rId28"/>
    <p:sldId id="638" r:id="rId29"/>
    <p:sldId id="639" r:id="rId30"/>
    <p:sldId id="640" r:id="rId31"/>
    <p:sldId id="641" r:id="rId32"/>
    <p:sldId id="642" r:id="rId33"/>
    <p:sldId id="643" r:id="rId34"/>
    <p:sldId id="644" r:id="rId35"/>
    <p:sldId id="645" r:id="rId36"/>
    <p:sldId id="646" r:id="rId37"/>
    <p:sldId id="647" r:id="rId38"/>
    <p:sldId id="648" r:id="rId39"/>
    <p:sldId id="649" r:id="rId40"/>
    <p:sldId id="650" r:id="rId41"/>
    <p:sldId id="651" r:id="rId42"/>
    <p:sldId id="652" r:id="rId43"/>
    <p:sldId id="653" r:id="rId44"/>
    <p:sldId id="654" r:id="rId45"/>
    <p:sldId id="655" r:id="rId46"/>
    <p:sldId id="656" r:id="rId47"/>
    <p:sldId id="657" r:id="rId48"/>
    <p:sldId id="658" r:id="rId49"/>
    <p:sldId id="659" r:id="rId50"/>
    <p:sldId id="660" r:id="rId51"/>
    <p:sldId id="661" r:id="rId52"/>
    <p:sldId id="662" r:id="rId53"/>
    <p:sldId id="663" r:id="rId54"/>
    <p:sldId id="664" r:id="rId55"/>
    <p:sldId id="665" r:id="rId56"/>
    <p:sldId id="535" r:id="rId57"/>
    <p:sldId id="571" r:id="rId58"/>
    <p:sldId id="547" r:id="rId59"/>
    <p:sldId id="548" r:id="rId60"/>
    <p:sldId id="550" r:id="rId61"/>
    <p:sldId id="551" r:id="rId62"/>
    <p:sldId id="552" r:id="rId63"/>
    <p:sldId id="553" r:id="rId64"/>
    <p:sldId id="554" r:id="rId65"/>
    <p:sldId id="666" r:id="rId66"/>
    <p:sldId id="667" r:id="rId67"/>
    <p:sldId id="668" r:id="rId68"/>
    <p:sldId id="669" r:id="rId69"/>
    <p:sldId id="670" r:id="rId70"/>
    <p:sldId id="671" r:id="rId71"/>
    <p:sldId id="672" r:id="rId72"/>
    <p:sldId id="673" r:id="rId73"/>
    <p:sldId id="674" r:id="rId74"/>
    <p:sldId id="675" r:id="rId75"/>
    <p:sldId id="676" r:id="rId76"/>
    <p:sldId id="677" r:id="rId77"/>
    <p:sldId id="678" r:id="rId78"/>
    <p:sldId id="743" r:id="rId79"/>
    <p:sldId id="679" r:id="rId80"/>
    <p:sldId id="680" r:id="rId81"/>
    <p:sldId id="555" r:id="rId82"/>
    <p:sldId id="556" r:id="rId83"/>
    <p:sldId id="557" r:id="rId84"/>
    <p:sldId id="558" r:id="rId85"/>
    <p:sldId id="591" r:id="rId86"/>
    <p:sldId id="592" r:id="rId87"/>
    <p:sldId id="572" r:id="rId88"/>
    <p:sldId id="573" r:id="rId89"/>
    <p:sldId id="574" r:id="rId90"/>
    <p:sldId id="575" r:id="rId91"/>
    <p:sldId id="681" r:id="rId92"/>
    <p:sldId id="682" r:id="rId93"/>
    <p:sldId id="683" r:id="rId94"/>
    <p:sldId id="684" r:id="rId95"/>
    <p:sldId id="685" r:id="rId96"/>
    <p:sldId id="686" r:id="rId97"/>
    <p:sldId id="687" r:id="rId98"/>
    <p:sldId id="688" r:id="rId99"/>
    <p:sldId id="689" r:id="rId100"/>
    <p:sldId id="690" r:id="rId101"/>
    <p:sldId id="691" r:id="rId102"/>
    <p:sldId id="692" r:id="rId103"/>
    <p:sldId id="693" r:id="rId104"/>
    <p:sldId id="694" r:id="rId105"/>
    <p:sldId id="585" r:id="rId106"/>
    <p:sldId id="586" r:id="rId107"/>
    <p:sldId id="587" r:id="rId108"/>
    <p:sldId id="588" r:id="rId109"/>
    <p:sldId id="589" r:id="rId110"/>
    <p:sldId id="744" r:id="rId111"/>
    <p:sldId id="745" r:id="rId112"/>
    <p:sldId id="746" r:id="rId113"/>
    <p:sldId id="747" r:id="rId114"/>
    <p:sldId id="748" r:id="rId115"/>
    <p:sldId id="749" r:id="rId116"/>
  </p:sldIdLst>
  <p:sldSz cx="9144000" cy="6858000" type="screen4x3"/>
  <p:notesSz cx="6953250" cy="9234488"/>
  <p:defaultTextStyle>
    <a:defPPr>
      <a:defRPr lang="ar-SA"/>
    </a:defPPr>
    <a:lvl1pPr algn="r" rtl="1" fontAlgn="base">
      <a:spcBef>
        <a:spcPct val="0"/>
      </a:spcBef>
      <a:spcAft>
        <a:spcPct val="0"/>
      </a:spcAft>
      <a:defRPr kumimoji="1" kern="1200">
        <a:solidFill>
          <a:schemeClr val="tx1"/>
        </a:solidFill>
        <a:latin typeface="Times New Roman" pitchFamily="18" charset="0"/>
        <a:ea typeface="+mn-ea"/>
        <a:cs typeface="Arial" pitchFamily="34" charset="0"/>
      </a:defRPr>
    </a:lvl1pPr>
    <a:lvl2pPr marL="457200" algn="r" rtl="1" fontAlgn="base">
      <a:spcBef>
        <a:spcPct val="0"/>
      </a:spcBef>
      <a:spcAft>
        <a:spcPct val="0"/>
      </a:spcAft>
      <a:defRPr kumimoji="1" kern="1200">
        <a:solidFill>
          <a:schemeClr val="tx1"/>
        </a:solidFill>
        <a:latin typeface="Times New Roman" pitchFamily="18" charset="0"/>
        <a:ea typeface="+mn-ea"/>
        <a:cs typeface="Arial" pitchFamily="34" charset="0"/>
      </a:defRPr>
    </a:lvl2pPr>
    <a:lvl3pPr marL="914400" algn="r" rtl="1" fontAlgn="base">
      <a:spcBef>
        <a:spcPct val="0"/>
      </a:spcBef>
      <a:spcAft>
        <a:spcPct val="0"/>
      </a:spcAft>
      <a:defRPr kumimoji="1" kern="1200">
        <a:solidFill>
          <a:schemeClr val="tx1"/>
        </a:solidFill>
        <a:latin typeface="Times New Roman" pitchFamily="18" charset="0"/>
        <a:ea typeface="+mn-ea"/>
        <a:cs typeface="Arial" pitchFamily="34" charset="0"/>
      </a:defRPr>
    </a:lvl3pPr>
    <a:lvl4pPr marL="1371600" algn="r" rtl="1" fontAlgn="base">
      <a:spcBef>
        <a:spcPct val="0"/>
      </a:spcBef>
      <a:spcAft>
        <a:spcPct val="0"/>
      </a:spcAft>
      <a:defRPr kumimoji="1" kern="1200">
        <a:solidFill>
          <a:schemeClr val="tx1"/>
        </a:solidFill>
        <a:latin typeface="Times New Roman" pitchFamily="18" charset="0"/>
        <a:ea typeface="+mn-ea"/>
        <a:cs typeface="Arial" pitchFamily="34" charset="0"/>
      </a:defRPr>
    </a:lvl4pPr>
    <a:lvl5pPr marL="1828800" algn="r" rtl="1" fontAlgn="base">
      <a:spcBef>
        <a:spcPct val="0"/>
      </a:spcBef>
      <a:spcAft>
        <a:spcPct val="0"/>
      </a:spcAft>
      <a:defRPr kumimoji="1" kern="1200">
        <a:solidFill>
          <a:schemeClr val="tx1"/>
        </a:solidFill>
        <a:latin typeface="Times New Roman" pitchFamily="18" charset="0"/>
        <a:ea typeface="+mn-ea"/>
        <a:cs typeface="Arial" pitchFamily="34" charset="0"/>
      </a:defRPr>
    </a:lvl5pPr>
    <a:lvl6pPr marL="2286000" algn="r" defTabSz="914400" rtl="1" eaLnBrk="1" latinLnBrk="0" hangingPunct="1">
      <a:defRPr kumimoji="1" kern="1200">
        <a:solidFill>
          <a:schemeClr val="tx1"/>
        </a:solidFill>
        <a:latin typeface="Times New Roman" pitchFamily="18" charset="0"/>
        <a:ea typeface="+mn-ea"/>
        <a:cs typeface="Arial" pitchFamily="34" charset="0"/>
      </a:defRPr>
    </a:lvl6pPr>
    <a:lvl7pPr marL="2743200" algn="r" defTabSz="914400" rtl="1" eaLnBrk="1" latinLnBrk="0" hangingPunct="1">
      <a:defRPr kumimoji="1" kern="1200">
        <a:solidFill>
          <a:schemeClr val="tx1"/>
        </a:solidFill>
        <a:latin typeface="Times New Roman" pitchFamily="18" charset="0"/>
        <a:ea typeface="+mn-ea"/>
        <a:cs typeface="Arial" pitchFamily="34" charset="0"/>
      </a:defRPr>
    </a:lvl7pPr>
    <a:lvl8pPr marL="3200400" algn="r" defTabSz="914400" rtl="1" eaLnBrk="1" latinLnBrk="0" hangingPunct="1">
      <a:defRPr kumimoji="1" kern="1200">
        <a:solidFill>
          <a:schemeClr val="tx1"/>
        </a:solidFill>
        <a:latin typeface="Times New Roman" pitchFamily="18" charset="0"/>
        <a:ea typeface="+mn-ea"/>
        <a:cs typeface="Arial" pitchFamily="34" charset="0"/>
      </a:defRPr>
    </a:lvl8pPr>
    <a:lvl9pPr marL="3657600" algn="r" defTabSz="914400" rtl="1" eaLnBrk="1" latinLnBrk="0" hangingPunct="1">
      <a:defRPr kumimoji="1"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0000"/>
    <a:srgbClr val="6600FF"/>
    <a:srgbClr val="660066"/>
    <a:srgbClr val="FF29BD"/>
    <a:srgbClr val="FFFF00"/>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100" d="100"/>
          <a:sy n="100" d="100"/>
        </p:scale>
        <p:origin x="-294" y="13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Worksheet1.xlsx"/><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Worksheet2.xlsx"/><Relationship Id="rId1" Type="http://schemas.openxmlformats.org/officeDocument/2006/relationships/themeOverride" Target="../theme/themeOverride3.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Worksheet3.xlsx"/><Relationship Id="rId1" Type="http://schemas.openxmlformats.org/officeDocument/2006/relationships/themeOverride" Target="../theme/themeOverride4.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Worksheet4.xlsx"/><Relationship Id="rId1" Type="http://schemas.openxmlformats.org/officeDocument/2006/relationships/themeOverride" Target="../theme/themeOverride5.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Office_Excel_Worksheet5.xlsx"/><Relationship Id="rId1" Type="http://schemas.openxmlformats.org/officeDocument/2006/relationships/themeOverride" Target="../theme/themeOverride6.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Office_Excel_Worksheet6.xlsx"/><Relationship Id="rId1" Type="http://schemas.openxmlformats.org/officeDocument/2006/relationships/themeOverride" Target="../theme/themeOverride7.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Office_Excel_Worksheet7.xlsx"/><Relationship Id="rId1" Type="http://schemas.openxmlformats.org/officeDocument/2006/relationships/themeOverride" Target="../theme/themeOverride8.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Office_Excel_Worksheet8.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lineChart>
        <c:grouping val="standard"/>
        <c:ser>
          <c:idx val="0"/>
          <c:order val="0"/>
          <c:tx>
            <c:strRef>
              <c:f>ورقة1!$B$1</c:f>
              <c:strCache>
                <c:ptCount val="1"/>
                <c:pt idx="0">
                  <c:v>الحنطة</c:v>
                </c:pt>
              </c:strCache>
            </c:strRef>
          </c:tx>
          <c:cat>
            <c:numRef>
              <c:f>ورقة1!$A$2:$A$8</c:f>
              <c:numCache>
                <c:formatCode>General</c:formatCode>
                <c:ptCount val="7"/>
                <c:pt idx="0">
                  <c:v>1970</c:v>
                </c:pt>
                <c:pt idx="1">
                  <c:v>1971</c:v>
                </c:pt>
                <c:pt idx="2">
                  <c:v>1972</c:v>
                </c:pt>
                <c:pt idx="3">
                  <c:v>1973</c:v>
                </c:pt>
                <c:pt idx="4">
                  <c:v>1984</c:v>
                </c:pt>
                <c:pt idx="5">
                  <c:v>1975</c:v>
                </c:pt>
                <c:pt idx="6">
                  <c:v>1976</c:v>
                </c:pt>
              </c:numCache>
            </c:numRef>
          </c:cat>
          <c:val>
            <c:numRef>
              <c:f>ورقة1!$B$2:$B$8</c:f>
              <c:numCache>
                <c:formatCode>General</c:formatCode>
                <c:ptCount val="7"/>
                <c:pt idx="0">
                  <c:v>210</c:v>
                </c:pt>
                <c:pt idx="1">
                  <c:v>225</c:v>
                </c:pt>
                <c:pt idx="2">
                  <c:v>195</c:v>
                </c:pt>
                <c:pt idx="3">
                  <c:v>185</c:v>
                </c:pt>
                <c:pt idx="4">
                  <c:v>200</c:v>
                </c:pt>
                <c:pt idx="5">
                  <c:v>240</c:v>
                </c:pt>
                <c:pt idx="6">
                  <c:v>225</c:v>
                </c:pt>
              </c:numCache>
            </c:numRef>
          </c:val>
        </c:ser>
        <c:marker val="1"/>
        <c:axId val="90794240"/>
        <c:axId val="90828800"/>
      </c:lineChart>
      <c:catAx>
        <c:axId val="90794240"/>
        <c:scaling>
          <c:orientation val="minMax"/>
        </c:scaling>
        <c:axPos val="b"/>
        <c:numFmt formatCode="General" sourceLinked="1"/>
        <c:tickLblPos val="nextTo"/>
        <c:spPr>
          <a:ln w="25410">
            <a:tailEnd type="triangle"/>
          </a:ln>
        </c:spPr>
        <c:txPr>
          <a:bodyPr/>
          <a:lstStyle/>
          <a:p>
            <a:pPr rtl="0">
              <a:defRPr/>
            </a:pPr>
            <a:endParaRPr lang="ar-IQ"/>
          </a:p>
        </c:txPr>
        <c:crossAx val="90828800"/>
        <c:crosses val="autoZero"/>
        <c:auto val="1"/>
        <c:lblAlgn val="ctr"/>
        <c:lblOffset val="100"/>
      </c:catAx>
      <c:valAx>
        <c:axId val="90828800"/>
        <c:scaling>
          <c:orientation val="minMax"/>
          <c:max val="240"/>
          <c:min val="160"/>
        </c:scaling>
        <c:axPos val="l"/>
        <c:majorGridlines/>
        <c:numFmt formatCode="General" sourceLinked="0"/>
        <c:tickLblPos val="nextTo"/>
        <c:spPr>
          <a:ln w="25410">
            <a:tailEnd type="triangle"/>
          </a:ln>
        </c:spPr>
        <c:crossAx val="90794240"/>
        <c:crosses val="autoZero"/>
        <c:crossBetween val="between"/>
      </c:valAx>
    </c:plotArea>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plotArea>
      <c:layout/>
      <c:lineChart>
        <c:grouping val="standard"/>
        <c:ser>
          <c:idx val="0"/>
          <c:order val="0"/>
          <c:tx>
            <c:strRef>
              <c:f>ورقة1!$B$1</c:f>
              <c:strCache>
                <c:ptCount val="1"/>
                <c:pt idx="0">
                  <c:v>الذرة</c:v>
                </c:pt>
              </c:strCache>
            </c:strRef>
          </c:tx>
          <c:spPr>
            <a:ln>
              <a:prstDash val="sysDot"/>
            </a:ln>
          </c:spPr>
          <c:cat>
            <c:numRef>
              <c:f>ورقة1!$A$2:$A$8</c:f>
              <c:numCache>
                <c:formatCode>General</c:formatCode>
                <c:ptCount val="7"/>
                <c:pt idx="0">
                  <c:v>1970</c:v>
                </c:pt>
                <c:pt idx="1">
                  <c:v>1971</c:v>
                </c:pt>
                <c:pt idx="2">
                  <c:v>1972</c:v>
                </c:pt>
                <c:pt idx="3">
                  <c:v>1973</c:v>
                </c:pt>
                <c:pt idx="4">
                  <c:v>1974</c:v>
                </c:pt>
                <c:pt idx="5">
                  <c:v>1975</c:v>
                </c:pt>
                <c:pt idx="6">
                  <c:v>1976</c:v>
                </c:pt>
              </c:numCache>
            </c:numRef>
          </c:cat>
          <c:val>
            <c:numRef>
              <c:f>ورقة1!$B$2:$B$8</c:f>
              <c:numCache>
                <c:formatCode>General</c:formatCode>
                <c:ptCount val="7"/>
                <c:pt idx="0">
                  <c:v>75</c:v>
                </c:pt>
                <c:pt idx="1">
                  <c:v>90</c:v>
                </c:pt>
                <c:pt idx="2">
                  <c:v>100</c:v>
                </c:pt>
                <c:pt idx="3">
                  <c:v>85</c:v>
                </c:pt>
                <c:pt idx="4">
                  <c:v>80</c:v>
                </c:pt>
                <c:pt idx="5">
                  <c:v>100</c:v>
                </c:pt>
                <c:pt idx="6">
                  <c:v>105</c:v>
                </c:pt>
              </c:numCache>
            </c:numRef>
          </c:val>
        </c:ser>
        <c:ser>
          <c:idx val="1"/>
          <c:order val="1"/>
          <c:tx>
            <c:strRef>
              <c:f>ورقة1!$C$1</c:f>
              <c:strCache>
                <c:ptCount val="1"/>
                <c:pt idx="0">
                  <c:v>الحنطة</c:v>
                </c:pt>
              </c:strCache>
            </c:strRef>
          </c:tx>
          <c:cat>
            <c:numRef>
              <c:f>ورقة1!$A$2:$A$8</c:f>
              <c:numCache>
                <c:formatCode>General</c:formatCode>
                <c:ptCount val="7"/>
                <c:pt idx="0">
                  <c:v>1970</c:v>
                </c:pt>
                <c:pt idx="1">
                  <c:v>1971</c:v>
                </c:pt>
                <c:pt idx="2">
                  <c:v>1972</c:v>
                </c:pt>
                <c:pt idx="3">
                  <c:v>1973</c:v>
                </c:pt>
                <c:pt idx="4">
                  <c:v>1974</c:v>
                </c:pt>
                <c:pt idx="5">
                  <c:v>1975</c:v>
                </c:pt>
                <c:pt idx="6">
                  <c:v>1976</c:v>
                </c:pt>
              </c:numCache>
            </c:numRef>
          </c:cat>
          <c:val>
            <c:numRef>
              <c:f>ورقة1!$C$2:$C$8</c:f>
              <c:numCache>
                <c:formatCode>General</c:formatCode>
                <c:ptCount val="7"/>
                <c:pt idx="0">
                  <c:v>210</c:v>
                </c:pt>
                <c:pt idx="1">
                  <c:v>225</c:v>
                </c:pt>
                <c:pt idx="2">
                  <c:v>195</c:v>
                </c:pt>
                <c:pt idx="3">
                  <c:v>185</c:v>
                </c:pt>
                <c:pt idx="4">
                  <c:v>200</c:v>
                </c:pt>
                <c:pt idx="5">
                  <c:v>240</c:v>
                </c:pt>
                <c:pt idx="6">
                  <c:v>225</c:v>
                </c:pt>
              </c:numCache>
            </c:numRef>
          </c:val>
        </c:ser>
        <c:marker val="1"/>
        <c:axId val="91156864"/>
        <c:axId val="91158400"/>
      </c:lineChart>
      <c:catAx>
        <c:axId val="91156864"/>
        <c:scaling>
          <c:orientation val="minMax"/>
        </c:scaling>
        <c:axPos val="b"/>
        <c:numFmt formatCode="General" sourceLinked="1"/>
        <c:tickLblPos val="nextTo"/>
        <c:spPr>
          <a:ln w="25410">
            <a:tailEnd type="triangle"/>
          </a:ln>
        </c:spPr>
        <c:txPr>
          <a:bodyPr/>
          <a:lstStyle/>
          <a:p>
            <a:pPr rtl="0">
              <a:defRPr/>
            </a:pPr>
            <a:endParaRPr lang="ar-IQ"/>
          </a:p>
        </c:txPr>
        <c:crossAx val="91158400"/>
        <c:crosses val="autoZero"/>
        <c:auto val="1"/>
        <c:lblAlgn val="ctr"/>
        <c:lblOffset val="100"/>
      </c:catAx>
      <c:valAx>
        <c:axId val="91158400"/>
        <c:scaling>
          <c:orientation val="minMax"/>
          <c:max val="250"/>
          <c:min val="50"/>
        </c:scaling>
        <c:axPos val="l"/>
        <c:majorGridlines/>
        <c:numFmt formatCode="General" sourceLinked="1"/>
        <c:tickLblPos val="nextTo"/>
        <c:spPr>
          <a:ln w="25410">
            <a:tailEnd type="triangle"/>
          </a:ln>
        </c:spPr>
        <c:crossAx val="91156864"/>
        <c:crosses val="autoZero"/>
        <c:crossBetween val="between"/>
        <c:majorUnit val="25"/>
        <c:minorUnit val="10"/>
      </c:valAx>
    </c:plotArea>
    <c:legend>
      <c:legendPos val="r"/>
      <c:layout/>
    </c:legend>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ورقة1!$B$1</c:f>
              <c:strCache>
                <c:ptCount val="1"/>
                <c:pt idx="0">
                  <c:v>الاطوال</c:v>
                </c:pt>
              </c:strCache>
            </c:strRef>
          </c:tx>
          <c:spPr>
            <a:noFill/>
            <a:ln w="19051">
              <a:prstDash val="solid"/>
            </a:ln>
          </c:spPr>
          <c:cat>
            <c:strRef>
              <c:f>ورقة1!$A$2:$A$5</c:f>
              <c:strCache>
                <c:ptCount val="4"/>
                <c:pt idx="0">
                  <c:v>162-</c:v>
                </c:pt>
                <c:pt idx="1">
                  <c:v>169-</c:v>
                </c:pt>
                <c:pt idx="2">
                  <c:v>176-</c:v>
                </c:pt>
                <c:pt idx="3">
                  <c:v>190 - 183</c:v>
                </c:pt>
              </c:strCache>
            </c:strRef>
          </c:cat>
          <c:val>
            <c:numRef>
              <c:f>ورقة1!$B$2:$B$5</c:f>
              <c:numCache>
                <c:formatCode>General</c:formatCode>
                <c:ptCount val="4"/>
                <c:pt idx="0">
                  <c:v>3</c:v>
                </c:pt>
                <c:pt idx="1">
                  <c:v>6</c:v>
                </c:pt>
                <c:pt idx="2">
                  <c:v>5</c:v>
                </c:pt>
                <c:pt idx="3">
                  <c:v>2</c:v>
                </c:pt>
              </c:numCache>
            </c:numRef>
          </c:val>
        </c:ser>
        <c:axId val="91902720"/>
        <c:axId val="91904256"/>
      </c:barChart>
      <c:catAx>
        <c:axId val="91902720"/>
        <c:scaling>
          <c:orientation val="minMax"/>
        </c:scaling>
        <c:axPos val="b"/>
        <c:numFmt formatCode="General" sourceLinked="1"/>
        <c:tickLblPos val="nextTo"/>
        <c:spPr>
          <a:ln w="25401">
            <a:tailEnd type="triangle"/>
          </a:ln>
        </c:spPr>
        <c:txPr>
          <a:bodyPr/>
          <a:lstStyle/>
          <a:p>
            <a:pPr rtl="0">
              <a:defRPr/>
            </a:pPr>
            <a:endParaRPr lang="ar-IQ"/>
          </a:p>
        </c:txPr>
        <c:crossAx val="91904256"/>
        <c:crosses val="autoZero"/>
        <c:auto val="1"/>
        <c:lblAlgn val="ctr"/>
        <c:lblOffset val="100"/>
      </c:catAx>
      <c:valAx>
        <c:axId val="91904256"/>
        <c:scaling>
          <c:orientation val="minMax"/>
          <c:max val="8"/>
          <c:min val="0"/>
        </c:scaling>
        <c:axPos val="l"/>
        <c:majorGridlines/>
        <c:numFmt formatCode="General" sourceLinked="0"/>
        <c:tickLblPos val="nextTo"/>
        <c:spPr>
          <a:ln w="25401">
            <a:tailEnd type="triangle"/>
          </a:ln>
        </c:spPr>
        <c:crossAx val="91902720"/>
        <c:crosses val="autoZero"/>
        <c:crossBetween val="between"/>
      </c:valAx>
    </c:plotArea>
    <c:plotVisOnly val="1"/>
    <c:dispBlanksAs val="gap"/>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lineChart>
        <c:grouping val="standard"/>
        <c:ser>
          <c:idx val="0"/>
          <c:order val="0"/>
          <c:tx>
            <c:strRef>
              <c:f>ورقة1!$B$1</c:f>
              <c:strCache>
                <c:ptCount val="1"/>
                <c:pt idx="0">
                  <c:v>الاطوال</c:v>
                </c:pt>
              </c:strCache>
            </c:strRef>
          </c:tx>
          <c:cat>
            <c:numRef>
              <c:f>ورقة1!$A$2:$A$5</c:f>
              <c:numCache>
                <c:formatCode>General</c:formatCode>
                <c:ptCount val="4"/>
                <c:pt idx="0">
                  <c:v>35</c:v>
                </c:pt>
                <c:pt idx="1">
                  <c:v>45</c:v>
                </c:pt>
                <c:pt idx="2">
                  <c:v>55</c:v>
                </c:pt>
                <c:pt idx="3">
                  <c:v>65</c:v>
                </c:pt>
              </c:numCache>
            </c:numRef>
          </c:cat>
          <c:val>
            <c:numRef>
              <c:f>ورقة1!$B$2:$B$5</c:f>
              <c:numCache>
                <c:formatCode>General</c:formatCode>
                <c:ptCount val="4"/>
                <c:pt idx="0">
                  <c:v>2</c:v>
                </c:pt>
                <c:pt idx="1">
                  <c:v>5</c:v>
                </c:pt>
                <c:pt idx="2">
                  <c:v>9</c:v>
                </c:pt>
                <c:pt idx="3">
                  <c:v>12</c:v>
                </c:pt>
              </c:numCache>
            </c:numRef>
          </c:val>
        </c:ser>
        <c:marker val="1"/>
        <c:axId val="92185344"/>
        <c:axId val="92186880"/>
      </c:lineChart>
      <c:catAx>
        <c:axId val="92185344"/>
        <c:scaling>
          <c:orientation val="minMax"/>
        </c:scaling>
        <c:axPos val="b"/>
        <c:numFmt formatCode="General" sourceLinked="1"/>
        <c:tickLblPos val="nextTo"/>
        <c:spPr>
          <a:ln w="25410">
            <a:tailEnd type="triangle"/>
          </a:ln>
        </c:spPr>
        <c:txPr>
          <a:bodyPr/>
          <a:lstStyle/>
          <a:p>
            <a:pPr rtl="0">
              <a:defRPr/>
            </a:pPr>
            <a:endParaRPr lang="ar-IQ"/>
          </a:p>
        </c:txPr>
        <c:crossAx val="92186880"/>
        <c:crosses val="autoZero"/>
        <c:auto val="1"/>
        <c:lblAlgn val="ctr"/>
        <c:lblOffset val="100"/>
      </c:catAx>
      <c:valAx>
        <c:axId val="92186880"/>
        <c:scaling>
          <c:orientation val="minMax"/>
          <c:max val="12"/>
          <c:min val="0"/>
        </c:scaling>
        <c:axPos val="l"/>
        <c:majorGridlines/>
        <c:numFmt formatCode="General" sourceLinked="0"/>
        <c:tickLblPos val="nextTo"/>
        <c:spPr>
          <a:ln w="25410">
            <a:tailEnd type="triangle"/>
          </a:ln>
        </c:spPr>
        <c:crossAx val="92185344"/>
        <c:crosses val="autoZero"/>
        <c:crossBetween val="between"/>
      </c:valAx>
    </c:plotArea>
    <c:plotVisOnly val="1"/>
    <c:dispBlanksAs val="gap"/>
  </c:chart>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ورقة1!$B$1</c:f>
              <c:strCache>
                <c:ptCount val="1"/>
                <c:pt idx="0">
                  <c:v>الاطوال</c:v>
                </c:pt>
              </c:strCache>
            </c:strRef>
          </c:tx>
          <c:spPr>
            <a:noFill/>
          </c:spPr>
          <c:cat>
            <c:strRef>
              <c:f>ورقة1!$A$2:$A$5</c:f>
              <c:strCache>
                <c:ptCount val="4"/>
                <c:pt idx="0">
                  <c:v>30-</c:v>
                </c:pt>
                <c:pt idx="1">
                  <c:v>40-</c:v>
                </c:pt>
                <c:pt idx="2">
                  <c:v>50-</c:v>
                </c:pt>
                <c:pt idx="3">
                  <c:v>60-70</c:v>
                </c:pt>
              </c:strCache>
            </c:strRef>
          </c:cat>
          <c:val>
            <c:numRef>
              <c:f>ورقة1!$B$2:$B$5</c:f>
              <c:numCache>
                <c:formatCode>General</c:formatCode>
                <c:ptCount val="4"/>
                <c:pt idx="0">
                  <c:v>2</c:v>
                </c:pt>
                <c:pt idx="1">
                  <c:v>5</c:v>
                </c:pt>
                <c:pt idx="2">
                  <c:v>9</c:v>
                </c:pt>
                <c:pt idx="3">
                  <c:v>12</c:v>
                </c:pt>
              </c:numCache>
            </c:numRef>
          </c:val>
        </c:ser>
        <c:axId val="92367104"/>
        <c:axId val="92385280"/>
      </c:barChart>
      <c:catAx>
        <c:axId val="92367104"/>
        <c:scaling>
          <c:orientation val="minMax"/>
        </c:scaling>
        <c:axPos val="b"/>
        <c:numFmt formatCode="General" sourceLinked="1"/>
        <c:tickLblPos val="nextTo"/>
        <c:spPr>
          <a:ln w="25410">
            <a:tailEnd type="triangle"/>
          </a:ln>
        </c:spPr>
        <c:txPr>
          <a:bodyPr/>
          <a:lstStyle/>
          <a:p>
            <a:pPr rtl="0">
              <a:defRPr/>
            </a:pPr>
            <a:endParaRPr lang="ar-IQ"/>
          </a:p>
        </c:txPr>
        <c:crossAx val="92385280"/>
        <c:crosses val="autoZero"/>
        <c:auto val="1"/>
        <c:lblAlgn val="ctr"/>
        <c:lblOffset val="100"/>
      </c:catAx>
      <c:valAx>
        <c:axId val="92385280"/>
        <c:scaling>
          <c:orientation val="minMax"/>
          <c:max val="12"/>
          <c:min val="0"/>
        </c:scaling>
        <c:axPos val="l"/>
        <c:majorGridlines/>
        <c:numFmt formatCode="General" sourceLinked="0"/>
        <c:tickLblPos val="nextTo"/>
        <c:spPr>
          <a:ln w="25410">
            <a:tailEnd type="triangle"/>
          </a:ln>
        </c:spPr>
        <c:crossAx val="92367104"/>
        <c:crosses val="autoZero"/>
        <c:crossBetween val="between"/>
      </c:valAx>
    </c:plotArea>
    <c:plotVisOnly val="1"/>
    <c:dispBlanksAs val="gap"/>
  </c:chart>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lineChart>
        <c:grouping val="standard"/>
        <c:ser>
          <c:idx val="0"/>
          <c:order val="0"/>
          <c:tx>
            <c:strRef>
              <c:f>ورقة1!$B$1</c:f>
              <c:strCache>
                <c:ptCount val="1"/>
                <c:pt idx="0">
                  <c:v>الاطوال</c:v>
                </c:pt>
              </c:strCache>
            </c:strRef>
          </c:tx>
          <c:cat>
            <c:numRef>
              <c:f>ورقة1!$A$2:$A$5</c:f>
              <c:numCache>
                <c:formatCode>General</c:formatCode>
                <c:ptCount val="4"/>
                <c:pt idx="0">
                  <c:v>35</c:v>
                </c:pt>
                <c:pt idx="1">
                  <c:v>45</c:v>
                </c:pt>
                <c:pt idx="2">
                  <c:v>55</c:v>
                </c:pt>
                <c:pt idx="3">
                  <c:v>65</c:v>
                </c:pt>
              </c:numCache>
            </c:numRef>
          </c:cat>
          <c:val>
            <c:numRef>
              <c:f>ورقة1!$B$2:$B$5</c:f>
              <c:numCache>
                <c:formatCode>General</c:formatCode>
                <c:ptCount val="4"/>
                <c:pt idx="0">
                  <c:v>2</c:v>
                </c:pt>
                <c:pt idx="1">
                  <c:v>5</c:v>
                </c:pt>
                <c:pt idx="2">
                  <c:v>9</c:v>
                </c:pt>
                <c:pt idx="3">
                  <c:v>12</c:v>
                </c:pt>
              </c:numCache>
            </c:numRef>
          </c:val>
        </c:ser>
        <c:marker val="1"/>
        <c:axId val="92571520"/>
        <c:axId val="92573056"/>
      </c:lineChart>
      <c:catAx>
        <c:axId val="92571520"/>
        <c:scaling>
          <c:orientation val="minMax"/>
        </c:scaling>
        <c:axPos val="b"/>
        <c:numFmt formatCode="General" sourceLinked="1"/>
        <c:tickLblPos val="nextTo"/>
        <c:spPr>
          <a:ln w="25410">
            <a:tailEnd type="triangle"/>
          </a:ln>
        </c:spPr>
        <c:txPr>
          <a:bodyPr/>
          <a:lstStyle/>
          <a:p>
            <a:pPr rtl="0">
              <a:defRPr/>
            </a:pPr>
            <a:endParaRPr lang="ar-IQ"/>
          </a:p>
        </c:txPr>
        <c:crossAx val="92573056"/>
        <c:crosses val="autoZero"/>
        <c:auto val="1"/>
        <c:lblAlgn val="ctr"/>
        <c:lblOffset val="100"/>
      </c:catAx>
      <c:valAx>
        <c:axId val="92573056"/>
        <c:scaling>
          <c:orientation val="minMax"/>
          <c:max val="12"/>
          <c:min val="0"/>
        </c:scaling>
        <c:axPos val="l"/>
        <c:majorGridlines/>
        <c:numFmt formatCode="General" sourceLinked="0"/>
        <c:tickLblPos val="nextTo"/>
        <c:spPr>
          <a:ln w="25410">
            <a:tailEnd type="triangle"/>
          </a:ln>
        </c:spPr>
        <c:crossAx val="92571520"/>
        <c:crosses val="autoZero"/>
        <c:crossBetween val="between"/>
      </c:valAx>
    </c:plotArea>
    <c:plotVisOnly val="1"/>
    <c:dispBlanksAs val="gap"/>
  </c:chart>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lineChart>
        <c:grouping val="standard"/>
        <c:ser>
          <c:idx val="0"/>
          <c:order val="0"/>
          <c:tx>
            <c:strRef>
              <c:f>ورقة1!$B$1</c:f>
              <c:strCache>
                <c:ptCount val="1"/>
                <c:pt idx="0">
                  <c:v>الاجور</c:v>
                </c:pt>
              </c:strCache>
            </c:strRef>
          </c:tx>
          <c:cat>
            <c:strRef>
              <c:f>ورقة1!$A$2:$A$8</c:f>
              <c:strCache>
                <c:ptCount val="7"/>
                <c:pt idx="0">
                  <c:v>60-</c:v>
                </c:pt>
                <c:pt idx="1">
                  <c:v>70-</c:v>
                </c:pt>
                <c:pt idx="2">
                  <c:v>80-</c:v>
                </c:pt>
                <c:pt idx="3">
                  <c:v>90-</c:v>
                </c:pt>
                <c:pt idx="4">
                  <c:v>100-</c:v>
                </c:pt>
                <c:pt idx="5">
                  <c:v>110-</c:v>
                </c:pt>
                <c:pt idx="6">
                  <c:v>120-</c:v>
                </c:pt>
              </c:strCache>
            </c:strRef>
          </c:cat>
          <c:val>
            <c:numRef>
              <c:f>ورقة1!$B$2:$B$8</c:f>
              <c:numCache>
                <c:formatCode>General</c:formatCode>
                <c:ptCount val="7"/>
                <c:pt idx="0">
                  <c:v>8</c:v>
                </c:pt>
                <c:pt idx="1">
                  <c:v>18</c:v>
                </c:pt>
                <c:pt idx="2">
                  <c:v>34</c:v>
                </c:pt>
                <c:pt idx="3">
                  <c:v>48</c:v>
                </c:pt>
                <c:pt idx="4">
                  <c:v>58</c:v>
                </c:pt>
                <c:pt idx="5">
                  <c:v>63</c:v>
                </c:pt>
                <c:pt idx="6">
                  <c:v>65</c:v>
                </c:pt>
              </c:numCache>
            </c:numRef>
          </c:val>
        </c:ser>
        <c:marker val="1"/>
        <c:axId val="93064576"/>
        <c:axId val="93070464"/>
      </c:lineChart>
      <c:catAx>
        <c:axId val="93064576"/>
        <c:scaling>
          <c:orientation val="minMax"/>
        </c:scaling>
        <c:axPos val="b"/>
        <c:numFmt formatCode="General" sourceLinked="1"/>
        <c:tickLblPos val="nextTo"/>
        <c:spPr>
          <a:ln w="25410">
            <a:tailEnd type="triangle"/>
          </a:ln>
        </c:spPr>
        <c:txPr>
          <a:bodyPr/>
          <a:lstStyle/>
          <a:p>
            <a:pPr rtl="0">
              <a:defRPr/>
            </a:pPr>
            <a:endParaRPr lang="ar-IQ"/>
          </a:p>
        </c:txPr>
        <c:crossAx val="93070464"/>
        <c:crosses val="autoZero"/>
        <c:auto val="1"/>
        <c:lblAlgn val="ctr"/>
        <c:lblOffset val="100"/>
      </c:catAx>
      <c:valAx>
        <c:axId val="93070464"/>
        <c:scaling>
          <c:orientation val="minMax"/>
          <c:max val="70"/>
          <c:min val="0"/>
        </c:scaling>
        <c:axPos val="l"/>
        <c:majorGridlines/>
        <c:numFmt formatCode="General" sourceLinked="0"/>
        <c:tickLblPos val="nextTo"/>
        <c:spPr>
          <a:ln w="25410">
            <a:tailEnd type="triangle"/>
          </a:ln>
        </c:spPr>
        <c:crossAx val="93064576"/>
        <c:crosses val="autoZero"/>
        <c:crossBetween val="between"/>
      </c:valAx>
    </c:plotArea>
    <c:plotVisOnly val="1"/>
    <c:dispBlanksAs val="gap"/>
  </c:chart>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IQ"/>
  <c:clrMapOvr bg1="lt1" tx1="dk1" bg2="lt2" tx2="dk2" accent1="accent1" accent2="accent2" accent3="accent3" accent4="accent4" accent5="accent5" accent6="accent6" hlink="hlink" folHlink="folHlink"/>
  <c:chart>
    <c:autoTitleDeleted val="1"/>
    <c:plotArea>
      <c:layout/>
      <c:lineChart>
        <c:grouping val="standard"/>
        <c:ser>
          <c:idx val="0"/>
          <c:order val="0"/>
          <c:tx>
            <c:strRef>
              <c:f>ورقة1!$B$1</c:f>
              <c:strCache>
                <c:ptCount val="1"/>
                <c:pt idx="0">
                  <c:v>الاجور</c:v>
                </c:pt>
              </c:strCache>
            </c:strRef>
          </c:tx>
          <c:cat>
            <c:strRef>
              <c:f>ورقة1!$A$2:$A$8</c:f>
              <c:strCache>
                <c:ptCount val="7"/>
                <c:pt idx="0">
                  <c:v>50-</c:v>
                </c:pt>
                <c:pt idx="1">
                  <c:v>60-</c:v>
                </c:pt>
                <c:pt idx="2">
                  <c:v>70-</c:v>
                </c:pt>
                <c:pt idx="3">
                  <c:v>80-</c:v>
                </c:pt>
                <c:pt idx="4">
                  <c:v>90-</c:v>
                </c:pt>
                <c:pt idx="5">
                  <c:v>100-</c:v>
                </c:pt>
                <c:pt idx="6">
                  <c:v>110-</c:v>
                </c:pt>
              </c:strCache>
            </c:strRef>
          </c:cat>
          <c:val>
            <c:numRef>
              <c:f>ورقة1!$B$2:$B$8</c:f>
              <c:numCache>
                <c:formatCode>General</c:formatCode>
                <c:ptCount val="7"/>
                <c:pt idx="0">
                  <c:v>65</c:v>
                </c:pt>
                <c:pt idx="1">
                  <c:v>57</c:v>
                </c:pt>
                <c:pt idx="2">
                  <c:v>47</c:v>
                </c:pt>
                <c:pt idx="3">
                  <c:v>31</c:v>
                </c:pt>
                <c:pt idx="4">
                  <c:v>17</c:v>
                </c:pt>
                <c:pt idx="5">
                  <c:v>7</c:v>
                </c:pt>
                <c:pt idx="6">
                  <c:v>2</c:v>
                </c:pt>
              </c:numCache>
            </c:numRef>
          </c:val>
        </c:ser>
        <c:marker val="1"/>
        <c:axId val="93144960"/>
        <c:axId val="93146496"/>
      </c:lineChart>
      <c:catAx>
        <c:axId val="93144960"/>
        <c:scaling>
          <c:orientation val="minMax"/>
        </c:scaling>
        <c:axPos val="b"/>
        <c:numFmt formatCode="General" sourceLinked="1"/>
        <c:tickLblPos val="nextTo"/>
        <c:spPr>
          <a:ln w="25410">
            <a:tailEnd type="triangle"/>
          </a:ln>
        </c:spPr>
        <c:txPr>
          <a:bodyPr/>
          <a:lstStyle/>
          <a:p>
            <a:pPr rtl="0">
              <a:defRPr/>
            </a:pPr>
            <a:endParaRPr lang="ar-IQ"/>
          </a:p>
        </c:txPr>
        <c:crossAx val="93146496"/>
        <c:crosses val="autoZero"/>
        <c:auto val="1"/>
        <c:lblAlgn val="ctr"/>
        <c:lblOffset val="100"/>
      </c:catAx>
      <c:valAx>
        <c:axId val="93146496"/>
        <c:scaling>
          <c:orientation val="minMax"/>
          <c:max val="70"/>
          <c:min val="0"/>
        </c:scaling>
        <c:axPos val="l"/>
        <c:majorGridlines/>
        <c:numFmt formatCode="General" sourceLinked="0"/>
        <c:tickLblPos val="nextTo"/>
        <c:spPr>
          <a:ln w="25410">
            <a:tailEnd type="triangle"/>
          </a:ln>
        </c:spPr>
        <c:crossAx val="93144960"/>
        <c:crosses val="autoZero"/>
        <c:crossBetween val="between"/>
      </c:valAx>
    </c:plotArea>
    <c:plotVisOnly val="1"/>
    <c:dispBlanksAs val="gap"/>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0818" name="Rectangle 2"/>
          <p:cNvSpPr>
            <a:spLocks noGrp="1" noChangeArrowheads="1"/>
          </p:cNvSpPr>
          <p:nvPr>
            <p:ph type="hdr" sz="quarter"/>
          </p:nvPr>
        </p:nvSpPr>
        <p:spPr bwMode="auto">
          <a:xfrm>
            <a:off x="3940175" y="0"/>
            <a:ext cx="3013075" cy="461963"/>
          </a:xfrm>
          <a:prstGeom prst="rect">
            <a:avLst/>
          </a:prstGeom>
          <a:noFill/>
          <a:ln w="9525">
            <a:noFill/>
            <a:miter lim="800000"/>
            <a:headEnd/>
            <a:tailEnd/>
          </a:ln>
        </p:spPr>
        <p:txBody>
          <a:bodyPr vert="horz" wrap="square" lIns="92501" tIns="46250" rIns="92501" bIns="46250" numCol="1" anchor="t" anchorCtr="0" compatLnSpc="1">
            <a:prstTxWarp prst="textNoShape">
              <a:avLst/>
            </a:prstTxWarp>
          </a:bodyPr>
          <a:lstStyle>
            <a:lvl1pPr defTabSz="925513">
              <a:defRPr kumimoji="0" sz="1200">
                <a:latin typeface="Arial" pitchFamily="34" charset="0"/>
              </a:defRPr>
            </a:lvl1pPr>
          </a:lstStyle>
          <a:p>
            <a:pPr>
              <a:defRPr/>
            </a:pPr>
            <a:endParaRPr lang="en-US"/>
          </a:p>
        </p:txBody>
      </p:sp>
      <p:sp>
        <p:nvSpPr>
          <p:cNvPr id="290819" name="Rectangle 3"/>
          <p:cNvSpPr>
            <a:spLocks noGrp="1" noChangeArrowheads="1"/>
          </p:cNvSpPr>
          <p:nvPr>
            <p:ph type="dt" idx="1"/>
          </p:nvPr>
        </p:nvSpPr>
        <p:spPr bwMode="auto">
          <a:xfrm>
            <a:off x="1588" y="0"/>
            <a:ext cx="3013075" cy="461963"/>
          </a:xfrm>
          <a:prstGeom prst="rect">
            <a:avLst/>
          </a:prstGeom>
          <a:noFill/>
          <a:ln w="9525">
            <a:noFill/>
            <a:miter lim="800000"/>
            <a:headEnd/>
            <a:tailEnd/>
          </a:ln>
        </p:spPr>
        <p:txBody>
          <a:bodyPr vert="horz" wrap="square" lIns="92501" tIns="46250" rIns="92501" bIns="46250" numCol="1" anchor="t" anchorCtr="0" compatLnSpc="1">
            <a:prstTxWarp prst="textNoShape">
              <a:avLst/>
            </a:prstTxWarp>
          </a:bodyPr>
          <a:lstStyle>
            <a:lvl1pPr algn="l" defTabSz="925513">
              <a:defRPr kumimoji="0" sz="1200">
                <a:latin typeface="Arial" pitchFamily="34"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68400" y="692150"/>
            <a:ext cx="4618038" cy="3463925"/>
          </a:xfrm>
          <a:prstGeom prst="rect">
            <a:avLst/>
          </a:prstGeom>
          <a:noFill/>
          <a:ln w="9525">
            <a:solidFill>
              <a:srgbClr val="000000"/>
            </a:solidFill>
            <a:miter lim="800000"/>
            <a:headEnd/>
            <a:tailEnd/>
          </a:ln>
        </p:spPr>
      </p:sp>
      <p:sp>
        <p:nvSpPr>
          <p:cNvPr id="290821" name="Rectangle 5"/>
          <p:cNvSpPr>
            <a:spLocks noGrp="1" noChangeArrowheads="1"/>
          </p:cNvSpPr>
          <p:nvPr>
            <p:ph type="body" sz="quarter" idx="3"/>
          </p:nvPr>
        </p:nvSpPr>
        <p:spPr bwMode="auto">
          <a:xfrm>
            <a:off x="695325" y="4386263"/>
            <a:ext cx="5562600" cy="4156075"/>
          </a:xfrm>
          <a:prstGeom prst="rect">
            <a:avLst/>
          </a:prstGeom>
          <a:noFill/>
          <a:ln w="9525">
            <a:noFill/>
            <a:miter lim="800000"/>
            <a:headEnd/>
            <a:tailEnd/>
          </a:ln>
        </p:spPr>
        <p:txBody>
          <a:bodyPr vert="horz" wrap="square" lIns="92501" tIns="46250" rIns="92501" bIns="46250" numCol="1" anchor="t" anchorCtr="0" compatLnSpc="1">
            <a:prstTxWarp prst="textNoShape">
              <a:avLst/>
            </a:prstTxWarp>
          </a:bodyPr>
          <a:lstStyle/>
          <a:p>
            <a:pPr lvl="0"/>
            <a:r>
              <a:rPr lang="ar-SA" noProof="0" smtClean="0"/>
              <a:t>انقر لتحرير أنماط النص الرئيسي</a:t>
            </a:r>
            <a:endParaRPr lang="en-US" noProof="0" smtClean="0"/>
          </a:p>
          <a:p>
            <a:pPr lvl="1"/>
            <a:r>
              <a:rPr lang="ar-SA" noProof="0" smtClean="0"/>
              <a:t>المستوى الثاني</a:t>
            </a:r>
            <a:endParaRPr lang="en-US" noProof="0" smtClean="0"/>
          </a:p>
          <a:p>
            <a:pPr lvl="2"/>
            <a:r>
              <a:rPr lang="ar-SA" noProof="0" smtClean="0"/>
              <a:t>المستوى الثالث</a:t>
            </a:r>
            <a:endParaRPr lang="en-US" noProof="0" smtClean="0"/>
          </a:p>
          <a:p>
            <a:pPr lvl="3"/>
            <a:r>
              <a:rPr lang="ar-SA" noProof="0" smtClean="0"/>
              <a:t>المستوى الرابع</a:t>
            </a:r>
            <a:endParaRPr lang="en-US" noProof="0" smtClean="0"/>
          </a:p>
          <a:p>
            <a:pPr lvl="4"/>
            <a:r>
              <a:rPr lang="ar-SA" noProof="0" smtClean="0"/>
              <a:t>المستوى الخامس</a:t>
            </a:r>
            <a:endParaRPr lang="en-US" noProof="0" smtClean="0"/>
          </a:p>
        </p:txBody>
      </p:sp>
      <p:sp>
        <p:nvSpPr>
          <p:cNvPr id="290822" name="Rectangle 6"/>
          <p:cNvSpPr>
            <a:spLocks noGrp="1" noChangeArrowheads="1"/>
          </p:cNvSpPr>
          <p:nvPr>
            <p:ph type="ftr" sz="quarter" idx="4"/>
          </p:nvPr>
        </p:nvSpPr>
        <p:spPr bwMode="auto">
          <a:xfrm>
            <a:off x="3940175" y="8770938"/>
            <a:ext cx="3013075" cy="461962"/>
          </a:xfrm>
          <a:prstGeom prst="rect">
            <a:avLst/>
          </a:prstGeom>
          <a:noFill/>
          <a:ln w="9525">
            <a:noFill/>
            <a:miter lim="800000"/>
            <a:headEnd/>
            <a:tailEnd/>
          </a:ln>
        </p:spPr>
        <p:txBody>
          <a:bodyPr vert="horz" wrap="square" lIns="92501" tIns="46250" rIns="92501" bIns="46250" numCol="1" anchor="b" anchorCtr="0" compatLnSpc="1">
            <a:prstTxWarp prst="textNoShape">
              <a:avLst/>
            </a:prstTxWarp>
          </a:bodyPr>
          <a:lstStyle>
            <a:lvl1pPr defTabSz="925513">
              <a:defRPr kumimoji="0" sz="1200">
                <a:latin typeface="Arial" pitchFamily="34" charset="0"/>
              </a:defRPr>
            </a:lvl1pPr>
          </a:lstStyle>
          <a:p>
            <a:pPr>
              <a:defRPr/>
            </a:pPr>
            <a:endParaRPr lang="en-US"/>
          </a:p>
        </p:txBody>
      </p:sp>
      <p:sp>
        <p:nvSpPr>
          <p:cNvPr id="290823" name="Rectangle 7"/>
          <p:cNvSpPr>
            <a:spLocks noGrp="1" noChangeArrowheads="1"/>
          </p:cNvSpPr>
          <p:nvPr>
            <p:ph type="sldNum" sz="quarter" idx="5"/>
          </p:nvPr>
        </p:nvSpPr>
        <p:spPr bwMode="auto">
          <a:xfrm>
            <a:off x="1588" y="8770938"/>
            <a:ext cx="3013075" cy="461962"/>
          </a:xfrm>
          <a:prstGeom prst="rect">
            <a:avLst/>
          </a:prstGeom>
          <a:noFill/>
          <a:ln w="9525">
            <a:noFill/>
            <a:miter lim="800000"/>
            <a:headEnd/>
            <a:tailEnd/>
          </a:ln>
        </p:spPr>
        <p:txBody>
          <a:bodyPr vert="horz" wrap="square" lIns="92501" tIns="46250" rIns="92501" bIns="46250" numCol="1" anchor="b" anchorCtr="0" compatLnSpc="1">
            <a:prstTxWarp prst="textNoShape">
              <a:avLst/>
            </a:prstTxWarp>
          </a:bodyPr>
          <a:lstStyle>
            <a:lvl1pPr algn="l" defTabSz="925513">
              <a:defRPr kumimoji="0" sz="1200">
                <a:latin typeface="Arial" pitchFamily="34" charset="0"/>
              </a:defRPr>
            </a:lvl1pPr>
          </a:lstStyle>
          <a:p>
            <a:pPr>
              <a:defRPr/>
            </a:pPr>
            <a:fld id="{C647E7F4-1DD6-4965-BCDB-B95B6067D9A2}"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r" rtl="1"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endParaRPr lang="ar-IQ" smtClean="0"/>
          </a:p>
        </p:txBody>
      </p:sp>
      <p:sp>
        <p:nvSpPr>
          <p:cNvPr id="51204" name="Slide Number Placeholder 3"/>
          <p:cNvSpPr txBox="1">
            <a:spLocks noGrp="1"/>
          </p:cNvSpPr>
          <p:nvPr/>
        </p:nvSpPr>
        <p:spPr bwMode="auto">
          <a:xfrm>
            <a:off x="1588" y="8770938"/>
            <a:ext cx="3013075" cy="461962"/>
          </a:xfrm>
          <a:prstGeom prst="rect">
            <a:avLst/>
          </a:prstGeom>
          <a:noFill/>
          <a:ln w="9525">
            <a:noFill/>
            <a:miter lim="800000"/>
            <a:headEnd/>
            <a:tailEnd/>
          </a:ln>
        </p:spPr>
        <p:txBody>
          <a:bodyPr lIns="92501" tIns="46250" rIns="92501" bIns="46250" anchor="b"/>
          <a:lstStyle/>
          <a:p>
            <a:pPr algn="l" defTabSz="925513"/>
            <a:fld id="{7F1A7618-3F49-4F37-B24C-511F8BC97B60}" type="slidenum">
              <a:rPr kumimoji="0" lang="ar-SA" sz="1200">
                <a:latin typeface="Arial" pitchFamily="34" charset="0"/>
              </a:rPr>
              <a:pPr algn="l" defTabSz="925513"/>
              <a:t>1</a:t>
            </a:fld>
            <a:endParaRPr kumimoji="0" lang="en-US" sz="1200" dirty="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smtClean="0"/>
          </a:p>
          <a:p>
            <a:endParaRPr lang="ar-IQ" dirty="0"/>
          </a:p>
        </p:txBody>
      </p:sp>
      <p:sp>
        <p:nvSpPr>
          <p:cNvPr id="4" name="Slide Number Placeholder 3"/>
          <p:cNvSpPr>
            <a:spLocks noGrp="1"/>
          </p:cNvSpPr>
          <p:nvPr>
            <p:ph type="sldNum" sz="quarter" idx="10"/>
          </p:nvPr>
        </p:nvSpPr>
        <p:spPr/>
        <p:txBody>
          <a:bodyPr/>
          <a:lstStyle/>
          <a:p>
            <a:pPr>
              <a:defRPr/>
            </a:pPr>
            <a:fld id="{C647E7F4-1DD6-4965-BCDB-B95B6067D9A2}" type="slidenum">
              <a:rPr lang="ar-SA"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pPr>
              <a:defRPr/>
            </a:pPr>
            <a:fld id="{C647E7F4-1DD6-4965-BCDB-B95B6067D9A2}" type="slidenum">
              <a:rPr lang="ar-SA" smtClean="0"/>
              <a:pPr>
                <a:defRPr/>
              </a:pPr>
              <a:t>60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pPr>
              <a:defRPr/>
            </a:pPr>
            <a:fld id="{C647E7F4-1DD6-4965-BCDB-B95B6067D9A2}" type="slidenum">
              <a:rPr lang="ar-SA" smtClean="0"/>
              <a:pPr>
                <a:defRPr/>
              </a:pPr>
              <a:t>111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رابط مستقيم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
        <p:nvSpPr>
          <p:cNvPr id="29" name="عنوان 28"/>
          <p:cNvSpPr>
            <a:spLocks noGrp="1"/>
          </p:cNvSpPr>
          <p:nvPr>
            <p:ph type="ctrTitle"/>
          </p:nvPr>
        </p:nvSpPr>
        <p:spPr>
          <a:xfrm>
            <a:off x="381000" y="4853411"/>
            <a:ext cx="8458200" cy="1222375"/>
          </a:xfrm>
        </p:spPr>
        <p:txBody>
          <a:bodyPr anchor="t"/>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15"/>
          <p:cNvSpPr>
            <a:spLocks noGrp="1"/>
          </p:cNvSpPr>
          <p:nvPr>
            <p:ph type="dt" sz="half" idx="10"/>
          </p:nvPr>
        </p:nvSpPr>
        <p:spPr/>
        <p:txBody>
          <a:bodyPr/>
          <a:lstStyle>
            <a:lvl1pPr>
              <a:defRPr/>
            </a:lvl1pPr>
          </a:lstStyle>
          <a:p>
            <a:pPr>
              <a:defRPr/>
            </a:pPr>
            <a:endParaRPr lang="en-US"/>
          </a:p>
        </p:txBody>
      </p:sp>
      <p:sp>
        <p:nvSpPr>
          <p:cNvPr id="6" name="عنصر نائب للتذييل 1"/>
          <p:cNvSpPr>
            <a:spLocks noGrp="1"/>
          </p:cNvSpPr>
          <p:nvPr>
            <p:ph type="ftr" sz="quarter" idx="11"/>
          </p:nvPr>
        </p:nvSpPr>
        <p:spPr/>
        <p:txBody>
          <a:bodyPr/>
          <a:lstStyle>
            <a:lvl1pPr>
              <a:defRPr/>
            </a:lvl1pPr>
          </a:lstStyle>
          <a:p>
            <a:pPr>
              <a:defRPr/>
            </a:pPr>
            <a:endParaRPr lang="en-US"/>
          </a:p>
        </p:txBody>
      </p:sp>
      <p:sp>
        <p:nvSpPr>
          <p:cNvPr id="7" name="عنصر نائب لرقم الشريحة 14"/>
          <p:cNvSpPr>
            <a:spLocks noGrp="1"/>
          </p:cNvSpPr>
          <p:nvPr>
            <p:ph type="sldNum" sz="quarter" idx="12"/>
          </p:nvPr>
        </p:nvSpPr>
        <p:spPr>
          <a:xfrm>
            <a:off x="8229600" y="6473825"/>
            <a:ext cx="758825" cy="247650"/>
          </a:xfrm>
        </p:spPr>
        <p:txBody>
          <a:bodyPr/>
          <a:lstStyle>
            <a:lvl1pPr>
              <a:defRPr/>
            </a:lvl1pPr>
          </a:lstStyle>
          <a:p>
            <a:pPr>
              <a:defRPr/>
            </a:pPr>
            <a:fld id="{4A1C83B3-B3A0-44C8-9320-DC8F6BDDA37C}"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0"/>
          <p:cNvSpPr>
            <a:spLocks noGrp="1"/>
          </p:cNvSpPr>
          <p:nvPr>
            <p:ph type="dt" sz="half" idx="10"/>
          </p:nvPr>
        </p:nvSpPr>
        <p:spPr/>
        <p:txBody>
          <a:bodyPr/>
          <a:lstStyle>
            <a:lvl1pPr>
              <a:defRPr/>
            </a:lvl1pPr>
          </a:lstStyle>
          <a:p>
            <a:pPr>
              <a:defRPr/>
            </a:pPr>
            <a:endParaRPr lang="en-US"/>
          </a:p>
        </p:txBody>
      </p:sp>
      <p:sp>
        <p:nvSpPr>
          <p:cNvPr id="5" name="عنصر نائب للتذييل 27"/>
          <p:cNvSpPr>
            <a:spLocks noGrp="1"/>
          </p:cNvSpPr>
          <p:nvPr>
            <p:ph type="ftr" sz="quarter" idx="11"/>
          </p:nvPr>
        </p:nvSpPr>
        <p:spPr/>
        <p:txBody>
          <a:bodyPr/>
          <a:lstStyle>
            <a:lvl1pPr>
              <a:defRPr/>
            </a:lvl1pPr>
          </a:lstStyle>
          <a:p>
            <a:pPr>
              <a:defRPr/>
            </a:pPr>
            <a:endParaRPr lang="en-US"/>
          </a:p>
        </p:txBody>
      </p:sp>
      <p:sp>
        <p:nvSpPr>
          <p:cNvPr id="6" name="عنصر نائب لرقم الشريحة 4"/>
          <p:cNvSpPr>
            <a:spLocks noGrp="1"/>
          </p:cNvSpPr>
          <p:nvPr>
            <p:ph type="sldNum" sz="quarter" idx="12"/>
          </p:nvPr>
        </p:nvSpPr>
        <p:spPr/>
        <p:txBody>
          <a:bodyPr/>
          <a:lstStyle>
            <a:lvl1pPr>
              <a:defRPr/>
            </a:lvl1pPr>
          </a:lstStyle>
          <a:p>
            <a:pPr>
              <a:defRPr/>
            </a:pPr>
            <a:fld id="{A120B9D4-F26E-4E82-9CB2-CA9820131340}"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lvl1pPr>
              <a:defRPr/>
            </a:lvl1pPr>
          </a:lstStyle>
          <a:p>
            <a:pPr>
              <a:defRPr/>
            </a:pPr>
            <a:endParaRPr lang="en-US"/>
          </a:p>
        </p:txBody>
      </p:sp>
      <p:sp>
        <p:nvSpPr>
          <p:cNvPr id="5" name="عنصر نائب للتذييل 4"/>
          <p:cNvSpPr>
            <a:spLocks noGrp="1"/>
          </p:cNvSpPr>
          <p:nvPr>
            <p:ph type="ftr" sz="quarter" idx="11"/>
          </p:nvPr>
        </p:nvSpPr>
        <p:spPr/>
        <p:txBody>
          <a:bodyPr/>
          <a:lstStyle>
            <a:lvl1pPr>
              <a:defRPr/>
            </a:lvl1pPr>
          </a:lstStyle>
          <a:p>
            <a:pPr>
              <a:defRPr/>
            </a:pPr>
            <a:endParaRPr lang="en-US"/>
          </a:p>
        </p:txBody>
      </p:sp>
      <p:sp>
        <p:nvSpPr>
          <p:cNvPr id="6" name="عنصر نائب لرقم الشريحة 5"/>
          <p:cNvSpPr>
            <a:spLocks noGrp="1"/>
          </p:cNvSpPr>
          <p:nvPr>
            <p:ph type="sldNum" sz="quarter" idx="12"/>
          </p:nvPr>
        </p:nvSpPr>
        <p:spPr/>
        <p:txBody>
          <a:bodyPr/>
          <a:lstStyle>
            <a:lvl1pPr>
              <a:defRPr/>
            </a:lvl1pPr>
          </a:lstStyle>
          <a:p>
            <a:pPr>
              <a:defRPr/>
            </a:pPr>
            <a:fld id="{6022D69A-6EC3-44D8-A51A-C0D324EB9027}"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lang="ar-SA" smtClean="0"/>
              <a:t>انقر لتحرير نمط العنوان الرئيسي</a:t>
            </a:r>
            <a:endParaRPr lang="en-US"/>
          </a:p>
        </p:txBody>
      </p:sp>
      <p:sp>
        <p:nvSpPr>
          <p:cNvPr id="27" name="عنصر نائب للمحتوى 26"/>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24"/>
          <p:cNvSpPr>
            <a:spLocks noGrp="1"/>
          </p:cNvSpPr>
          <p:nvPr>
            <p:ph type="dt" sz="half" idx="10"/>
          </p:nvPr>
        </p:nvSpPr>
        <p:spPr/>
        <p:txBody>
          <a:bodyPr/>
          <a:lstStyle>
            <a:lvl1pPr>
              <a:defRPr/>
            </a:lvl1pPr>
          </a:lstStyle>
          <a:p>
            <a:pPr>
              <a:defRPr/>
            </a:pPr>
            <a:endParaRPr lang="en-US"/>
          </a:p>
        </p:txBody>
      </p:sp>
      <p:sp>
        <p:nvSpPr>
          <p:cNvPr id="5" name="عنصر نائب للتذييل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عنصر نائب لرقم الشريحة 15"/>
          <p:cNvSpPr>
            <a:spLocks noGrp="1"/>
          </p:cNvSpPr>
          <p:nvPr>
            <p:ph type="sldNum" sz="quarter" idx="12"/>
          </p:nvPr>
        </p:nvSpPr>
        <p:spPr>
          <a:xfrm>
            <a:off x="8229600" y="6473825"/>
            <a:ext cx="758825" cy="247650"/>
          </a:xfrm>
        </p:spPr>
        <p:txBody>
          <a:bodyPr/>
          <a:lstStyle>
            <a:lvl1pPr>
              <a:defRPr/>
            </a:lvl1pPr>
          </a:lstStyle>
          <a:p>
            <a:pPr>
              <a:defRPr/>
            </a:pPr>
            <a:fld id="{F5DB2EA1-8FE1-4112-AFC2-BF2037E0708A}"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4" name="رابط مستقيم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lang="ar-SA" smtClean="0"/>
              <a:t>انقر لتحرير نمط العنوان الرئيسي</a:t>
            </a:r>
            <a:endParaRPr lang="en-US"/>
          </a:p>
        </p:txBody>
      </p:sp>
      <p:sp>
        <p:nvSpPr>
          <p:cNvPr id="5" name="عنصر نائب للتاريخ 18"/>
          <p:cNvSpPr>
            <a:spLocks noGrp="1"/>
          </p:cNvSpPr>
          <p:nvPr>
            <p:ph type="dt" sz="half" idx="10"/>
          </p:nvPr>
        </p:nvSpPr>
        <p:spPr/>
        <p:txBody>
          <a:bodyPr/>
          <a:lstStyle>
            <a:lvl1pPr>
              <a:defRPr/>
            </a:lvl1pPr>
          </a:lstStyle>
          <a:p>
            <a:pPr>
              <a:defRPr/>
            </a:pPr>
            <a:endParaRPr lang="en-US"/>
          </a:p>
        </p:txBody>
      </p:sp>
      <p:sp>
        <p:nvSpPr>
          <p:cNvPr id="7" name="عنصر نائب للتذييل 10"/>
          <p:cNvSpPr>
            <a:spLocks noGrp="1"/>
          </p:cNvSpPr>
          <p:nvPr>
            <p:ph type="ftr" sz="quarter" idx="11"/>
          </p:nvPr>
        </p:nvSpPr>
        <p:spPr/>
        <p:txBody>
          <a:bodyPr/>
          <a:lstStyle>
            <a:lvl1pPr>
              <a:defRPr/>
            </a:lvl1pPr>
          </a:lstStyle>
          <a:p>
            <a:pPr>
              <a:defRPr/>
            </a:pPr>
            <a:endParaRPr lang="en-US"/>
          </a:p>
        </p:txBody>
      </p:sp>
      <p:sp>
        <p:nvSpPr>
          <p:cNvPr id="9" name="عنصر نائب لرقم الشريحة 15"/>
          <p:cNvSpPr>
            <a:spLocks noGrp="1"/>
          </p:cNvSpPr>
          <p:nvPr>
            <p:ph type="sldNum" sz="quarter" idx="12"/>
          </p:nvPr>
        </p:nvSpPr>
        <p:spPr/>
        <p:txBody>
          <a:bodyPr/>
          <a:lstStyle>
            <a:lvl1pPr>
              <a:defRPr/>
            </a:lvl1pPr>
          </a:lstStyle>
          <a:p>
            <a:pPr>
              <a:defRPr/>
            </a:pPr>
            <a:fld id="{677C54CD-AFC9-4815-8870-9F146268BF99}" type="slidenum">
              <a:rPr lang="ar-SA"/>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0"/>
          <p:cNvSpPr>
            <a:spLocks noGrp="1"/>
          </p:cNvSpPr>
          <p:nvPr>
            <p:ph type="dt" sz="half" idx="10"/>
          </p:nvPr>
        </p:nvSpPr>
        <p:spPr/>
        <p:txBody>
          <a:bodyPr/>
          <a:lstStyle>
            <a:lvl1pPr>
              <a:defRPr/>
            </a:lvl1pPr>
          </a:lstStyle>
          <a:p>
            <a:pPr>
              <a:defRPr/>
            </a:pPr>
            <a:endParaRPr lang="en-US"/>
          </a:p>
        </p:txBody>
      </p:sp>
      <p:sp>
        <p:nvSpPr>
          <p:cNvPr id="6" name="عنصر نائب للتذييل 27"/>
          <p:cNvSpPr>
            <a:spLocks noGrp="1"/>
          </p:cNvSpPr>
          <p:nvPr>
            <p:ph type="ftr" sz="quarter" idx="11"/>
          </p:nvPr>
        </p:nvSpPr>
        <p:spPr/>
        <p:txBody>
          <a:bodyPr/>
          <a:lstStyle>
            <a:lvl1pPr>
              <a:defRPr/>
            </a:lvl1pPr>
          </a:lstStyle>
          <a:p>
            <a:pPr>
              <a:defRPr/>
            </a:pPr>
            <a:endParaRPr lang="en-US"/>
          </a:p>
        </p:txBody>
      </p:sp>
      <p:sp>
        <p:nvSpPr>
          <p:cNvPr id="7" name="عنصر نائب لرقم الشريحة 4"/>
          <p:cNvSpPr>
            <a:spLocks noGrp="1"/>
          </p:cNvSpPr>
          <p:nvPr>
            <p:ph type="sldNum" sz="quarter" idx="12"/>
          </p:nvPr>
        </p:nvSpPr>
        <p:spPr/>
        <p:txBody>
          <a:bodyPr/>
          <a:lstStyle>
            <a:lvl1pPr>
              <a:defRPr/>
            </a:lvl1pPr>
          </a:lstStyle>
          <a:p>
            <a:pPr>
              <a:defRPr/>
            </a:pPr>
            <a:fld id="{1274B7D1-9D43-45E4-B3ED-9AB1AA5D0296}"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
        <p:nvSpPr>
          <p:cNvPr id="29" name="عنوان 28"/>
          <p:cNvSpPr>
            <a:spLocks noGrp="1"/>
          </p:cNvSpPr>
          <p:nvPr>
            <p:ph type="title"/>
          </p:nvPr>
        </p:nvSpPr>
        <p:spPr>
          <a:xfrm>
            <a:off x="304800" y="5410200"/>
            <a:ext cx="8610600" cy="882650"/>
          </a:xfrm>
        </p:spPr>
        <p:txBody>
          <a:bodyPr/>
          <a:lstStyle>
            <a:lvl1pPr>
              <a:defRPr/>
            </a:lvl1pPr>
          </a:lstStyle>
          <a:p>
            <a:r>
              <a:rPr lang="ar-SA" smtClean="0"/>
              <a:t>انقر لتحرير نمط العنوان الرئيسي</a:t>
            </a:r>
            <a:endParaRPr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8" name="عنصر نائب للتاريخ 9"/>
          <p:cNvSpPr>
            <a:spLocks noGrp="1"/>
          </p:cNvSpPr>
          <p:nvPr>
            <p:ph type="dt" sz="half" idx="10"/>
          </p:nvPr>
        </p:nvSpPr>
        <p:spPr/>
        <p:txBody>
          <a:bodyPr/>
          <a:lstStyle>
            <a:lvl1pPr>
              <a:defRPr/>
            </a:lvl1pPr>
          </a:lstStyle>
          <a:p>
            <a:pPr>
              <a:defRPr/>
            </a:pPr>
            <a:endParaRPr lang="en-US"/>
          </a:p>
        </p:txBody>
      </p:sp>
      <p:sp>
        <p:nvSpPr>
          <p:cNvPr id="9" name="عنصر نائب للتذييل 5"/>
          <p:cNvSpPr>
            <a:spLocks noGrp="1"/>
          </p:cNvSpPr>
          <p:nvPr>
            <p:ph type="ftr" sz="quarter" idx="11"/>
          </p:nvPr>
        </p:nvSpPr>
        <p:spPr/>
        <p:txBody>
          <a:bodyPr/>
          <a:lstStyle>
            <a:lvl1pPr>
              <a:defRPr/>
            </a:lvl1pPr>
          </a:lstStyle>
          <a:p>
            <a:pPr>
              <a:defRPr/>
            </a:pPr>
            <a:endParaRPr lang="en-US"/>
          </a:p>
        </p:txBody>
      </p:sp>
      <p:sp>
        <p:nvSpPr>
          <p:cNvPr id="10" name="عنصر نائب لرقم الشريحة 6"/>
          <p:cNvSpPr>
            <a:spLocks noGrp="1"/>
          </p:cNvSpPr>
          <p:nvPr>
            <p:ph type="sldNum" sz="quarter" idx="12"/>
          </p:nvPr>
        </p:nvSpPr>
        <p:spPr>
          <a:xfrm>
            <a:off x="8229600" y="6477000"/>
            <a:ext cx="762000" cy="247650"/>
          </a:xfrm>
        </p:spPr>
        <p:txBody>
          <a:bodyPr/>
          <a:lstStyle>
            <a:lvl1pPr>
              <a:defRPr/>
            </a:lvl1pPr>
          </a:lstStyle>
          <a:p>
            <a:pPr>
              <a:defRPr/>
            </a:pPr>
            <a:fld id="{A272A439-BEDE-4B4B-8300-425D9C76F37C}"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lang="ar-SA" smtClean="0"/>
              <a:t>انقر لتحرير نمط العنوان الرئيسي</a:t>
            </a:r>
            <a:endParaRPr lang="en-US"/>
          </a:p>
        </p:txBody>
      </p:sp>
      <p:sp>
        <p:nvSpPr>
          <p:cNvPr id="3" name="عنصر نائب للتاريخ 10"/>
          <p:cNvSpPr>
            <a:spLocks noGrp="1"/>
          </p:cNvSpPr>
          <p:nvPr>
            <p:ph type="dt" sz="half" idx="10"/>
          </p:nvPr>
        </p:nvSpPr>
        <p:spPr/>
        <p:txBody>
          <a:bodyPr/>
          <a:lstStyle>
            <a:lvl1pPr>
              <a:defRPr/>
            </a:lvl1pPr>
          </a:lstStyle>
          <a:p>
            <a:pPr>
              <a:defRPr/>
            </a:pPr>
            <a:endParaRPr lang="en-US"/>
          </a:p>
        </p:txBody>
      </p:sp>
      <p:sp>
        <p:nvSpPr>
          <p:cNvPr id="4" name="عنصر نائب للتذييل 27"/>
          <p:cNvSpPr>
            <a:spLocks noGrp="1"/>
          </p:cNvSpPr>
          <p:nvPr>
            <p:ph type="ftr" sz="quarter" idx="11"/>
          </p:nvPr>
        </p:nvSpPr>
        <p:spPr/>
        <p:txBody>
          <a:bodyPr/>
          <a:lstStyle>
            <a:lvl1pPr>
              <a:defRPr/>
            </a:lvl1pPr>
          </a:lstStyle>
          <a:p>
            <a:pPr>
              <a:defRPr/>
            </a:pPr>
            <a:endParaRPr lang="en-US"/>
          </a:p>
        </p:txBody>
      </p:sp>
      <p:sp>
        <p:nvSpPr>
          <p:cNvPr id="5" name="عنصر نائب لرقم الشريحة 4"/>
          <p:cNvSpPr>
            <a:spLocks noGrp="1"/>
          </p:cNvSpPr>
          <p:nvPr>
            <p:ph type="sldNum" sz="quarter" idx="12"/>
          </p:nvPr>
        </p:nvSpPr>
        <p:spPr/>
        <p:txBody>
          <a:bodyPr/>
          <a:lstStyle>
            <a:lvl1pPr>
              <a:defRPr/>
            </a:lvl1pPr>
          </a:lstStyle>
          <a:p>
            <a:pPr>
              <a:defRPr/>
            </a:pPr>
            <a:fld id="{9D656DE2-4C75-4A6A-8076-AE48B1DD1051}"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2"/>
          <p:cNvSpPr>
            <a:spLocks noGrp="1"/>
          </p:cNvSpPr>
          <p:nvPr>
            <p:ph type="dt" sz="half" idx="10"/>
          </p:nvPr>
        </p:nvSpPr>
        <p:spPr/>
        <p:txBody>
          <a:bodyPr/>
          <a:lstStyle>
            <a:lvl1pPr>
              <a:defRPr/>
            </a:lvl1pPr>
          </a:lstStyle>
          <a:p>
            <a:pPr>
              <a:defRPr/>
            </a:pPr>
            <a:endParaRPr lang="en-US"/>
          </a:p>
        </p:txBody>
      </p:sp>
      <p:sp>
        <p:nvSpPr>
          <p:cNvPr id="3" name="عنصر نائب للتذييل 23"/>
          <p:cNvSpPr>
            <a:spLocks noGrp="1"/>
          </p:cNvSpPr>
          <p:nvPr>
            <p:ph type="ftr" sz="quarter" idx="11"/>
          </p:nvPr>
        </p:nvSpPr>
        <p:spPr/>
        <p:txBody>
          <a:bodyPr/>
          <a:lstStyle>
            <a:lvl1pPr>
              <a:defRPr/>
            </a:lvl1pPr>
          </a:lstStyle>
          <a:p>
            <a:pPr>
              <a:defRPr/>
            </a:pPr>
            <a:endParaRPr lang="en-US"/>
          </a:p>
        </p:txBody>
      </p:sp>
      <p:sp>
        <p:nvSpPr>
          <p:cNvPr id="4" name="عنصر نائب لرقم الشريحة 6"/>
          <p:cNvSpPr>
            <a:spLocks noGrp="1"/>
          </p:cNvSpPr>
          <p:nvPr>
            <p:ph type="sldNum" sz="quarter" idx="12"/>
          </p:nvPr>
        </p:nvSpPr>
        <p:spPr/>
        <p:txBody>
          <a:bodyPr/>
          <a:lstStyle>
            <a:lvl1pPr>
              <a:defRPr/>
            </a:lvl1pPr>
          </a:lstStyle>
          <a:p>
            <a:pPr>
              <a:defRPr/>
            </a:pPr>
            <a:fld id="{42992769-493F-43EB-A87D-A71B538C5D4D}"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
        <p:nvSpPr>
          <p:cNvPr id="12" name="عنوان 11"/>
          <p:cNvSpPr>
            <a:spLocks noGrp="1"/>
          </p:cNvSpPr>
          <p:nvPr>
            <p:ph type="title"/>
          </p:nvPr>
        </p:nvSpPr>
        <p:spPr>
          <a:xfrm>
            <a:off x="457200" y="5486400"/>
            <a:ext cx="8458200" cy="520700"/>
          </a:xfrm>
        </p:spPr>
        <p:txBody>
          <a:bodyPr/>
          <a:lstStyle>
            <a:lvl1pPr algn="l">
              <a:buNone/>
              <a:defRPr sz="2000" b="1"/>
            </a:lvl1pPr>
          </a:lstStyle>
          <a:p>
            <a:r>
              <a:rPr lang="ar-SA" smtClean="0"/>
              <a:t>انقر لتحرير نمط العنوان الرئيسي</a:t>
            </a:r>
            <a:endParaRPr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اريخ 24"/>
          <p:cNvSpPr>
            <a:spLocks noGrp="1"/>
          </p:cNvSpPr>
          <p:nvPr>
            <p:ph type="dt" sz="half" idx="10"/>
          </p:nvPr>
        </p:nvSpPr>
        <p:spPr/>
        <p:txBody>
          <a:bodyPr/>
          <a:lstStyle>
            <a:lvl1pPr>
              <a:defRPr/>
            </a:lvl1pPr>
          </a:lstStyle>
          <a:p>
            <a:pPr>
              <a:defRPr/>
            </a:pPr>
            <a:endParaRPr lang="en-US"/>
          </a:p>
        </p:txBody>
      </p:sp>
      <p:sp>
        <p:nvSpPr>
          <p:cNvPr id="7" name="عنصر نائب للتذييل 28"/>
          <p:cNvSpPr>
            <a:spLocks noGrp="1"/>
          </p:cNvSpPr>
          <p:nvPr>
            <p:ph type="ftr" sz="quarter" idx="11"/>
          </p:nvPr>
        </p:nvSpPr>
        <p:spPr/>
        <p:txBody>
          <a:bodyPr/>
          <a:lstStyle>
            <a:lvl1pPr>
              <a:defRPr/>
            </a:lvl1pPr>
          </a:lstStyle>
          <a:p>
            <a:pPr>
              <a:defRPr/>
            </a:pPr>
            <a:endParaRPr lang="en-US"/>
          </a:p>
        </p:txBody>
      </p:sp>
      <p:sp>
        <p:nvSpPr>
          <p:cNvPr id="8" name="عنصر نائب لرقم الشريحة 6"/>
          <p:cNvSpPr>
            <a:spLocks noGrp="1"/>
          </p:cNvSpPr>
          <p:nvPr>
            <p:ph type="sldNum" sz="quarter" idx="12"/>
          </p:nvPr>
        </p:nvSpPr>
        <p:spPr/>
        <p:txBody>
          <a:bodyPr/>
          <a:lstStyle>
            <a:lvl1pPr>
              <a:defRPr/>
            </a:lvl1pPr>
          </a:lstStyle>
          <a:p>
            <a:pPr>
              <a:defRPr/>
            </a:pPr>
            <a:fld id="{115D7095-BF16-4E54-8FFE-78574432EAB9}"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17" name="عنوان 16"/>
          <p:cNvSpPr>
            <a:spLocks noGrp="1"/>
          </p:cNvSpPr>
          <p:nvPr>
            <p:ph type="title"/>
          </p:nvPr>
        </p:nvSpPr>
        <p:spPr>
          <a:xfrm>
            <a:off x="381000" y="4993760"/>
            <a:ext cx="5867400" cy="522288"/>
          </a:xfrm>
        </p:spPr>
        <p:txBody>
          <a:bodyPr/>
          <a:lstStyle>
            <a:lvl1pPr algn="l">
              <a:buNone/>
              <a:defRPr sz="2000" b="1"/>
            </a:lvl1pPr>
          </a:lstStyle>
          <a:p>
            <a:r>
              <a:rPr lang="ar-SA" smtClean="0"/>
              <a:t>انقر لتحرير نمط العنوان الرئيسي</a:t>
            </a:r>
            <a:endParaRPr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6"/>
          <p:cNvSpPr>
            <a:spLocks noGrp="1"/>
          </p:cNvSpPr>
          <p:nvPr>
            <p:ph type="dt" sz="half" idx="10"/>
          </p:nvPr>
        </p:nvSpPr>
        <p:spPr/>
        <p:txBody>
          <a:bodyPr/>
          <a:lstStyle>
            <a:lvl1pPr>
              <a:defRPr/>
            </a:lvl1pPr>
          </a:lstStyle>
          <a:p>
            <a:pPr>
              <a:defRPr/>
            </a:pPr>
            <a:endParaRPr lang="en-US"/>
          </a:p>
        </p:txBody>
      </p:sp>
      <p:sp>
        <p:nvSpPr>
          <p:cNvPr id="6" name="عنصر نائب للتذييل 4"/>
          <p:cNvSpPr>
            <a:spLocks noGrp="1"/>
          </p:cNvSpPr>
          <p:nvPr>
            <p:ph type="ftr" sz="quarter" idx="11"/>
          </p:nvPr>
        </p:nvSpPr>
        <p:spPr/>
        <p:txBody>
          <a:bodyPr/>
          <a:lstStyle>
            <a:lvl1pPr>
              <a:defRPr/>
            </a:lvl1pPr>
          </a:lstStyle>
          <a:p>
            <a:pPr>
              <a:defRPr/>
            </a:pPr>
            <a:endParaRPr lang="en-US"/>
          </a:p>
        </p:txBody>
      </p:sp>
      <p:sp>
        <p:nvSpPr>
          <p:cNvPr id="7" name="عنصر نائب لرقم الشريحة 30"/>
          <p:cNvSpPr>
            <a:spLocks noGrp="1"/>
          </p:cNvSpPr>
          <p:nvPr>
            <p:ph type="sldNum" sz="quarter" idx="12"/>
          </p:nvPr>
        </p:nvSpPr>
        <p:spPr/>
        <p:txBody>
          <a:bodyPr/>
          <a:lstStyle>
            <a:lvl1pPr>
              <a:defRPr/>
            </a:lvl1pPr>
          </a:lstStyle>
          <a:p>
            <a:pPr>
              <a:defRPr/>
            </a:pPr>
            <a:fld id="{F40692A0-5661-4274-9D1A-08E6C79995C1}"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
        <p:nvSpPr>
          <p:cNvPr id="1029" name="عنصر نائب للنص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1DA23972-4ED4-4122-87B5-4FF486D62920}" type="slidenum">
              <a:rPr lang="ar-SA"/>
              <a:pPr>
                <a:defRPr/>
              </a:pPr>
              <a:t>‹#›</a:t>
            </a:fld>
            <a:endParaRPr lang="en-US"/>
          </a:p>
        </p:txBody>
      </p:sp>
      <p:sp>
        <p:nvSpPr>
          <p:cNvPr id="10" name="عنصر نائب للعنوان 9"/>
          <p:cNvSpPr>
            <a:spLocks noGrp="1"/>
          </p:cNvSpPr>
          <p:nvPr>
            <p:ph type="title"/>
          </p:nvPr>
        </p:nvSpPr>
        <p:spPr>
          <a:xfrm>
            <a:off x="304800" y="457200"/>
            <a:ext cx="8686800" cy="838200"/>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kumimoji="0" lang="en-US"/>
          </a:p>
        </p:txBody>
      </p:sp>
    </p:spTree>
  </p:cSld>
  <p:clrMap bg1="lt1" tx1="dk1" bg2="lt2" tx2="dk2" accent1="accent1" accent2="accent2" accent3="accent3" accent4="accent4" accent5="accent5" accent6="accent6" hlink="hlink" folHlink="folHlink"/>
  <p:sldLayoutIdLst>
    <p:sldLayoutId id="2147484025" r:id="rId1"/>
    <p:sldLayoutId id="2147484026" r:id="rId2"/>
    <p:sldLayoutId id="2147484027" r:id="rId3"/>
    <p:sldLayoutId id="2147484022" r:id="rId4"/>
    <p:sldLayoutId id="2147484028" r:id="rId5"/>
    <p:sldLayoutId id="2147484023" r:id="rId6"/>
    <p:sldLayoutId id="2147484029" r:id="rId7"/>
    <p:sldLayoutId id="2147484030" r:id="rId8"/>
    <p:sldLayoutId id="2147484031" r:id="rId9"/>
    <p:sldLayoutId id="2147484024" r:id="rId10"/>
    <p:sldLayoutId id="2147484032" r:id="rId11"/>
  </p:sldLayoutIdLst>
  <p:txStyles>
    <p:titleStyle>
      <a:lvl1pPr algn="l" rtl="1"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1" eaLnBrk="0" fontAlgn="base" hangingPunct="0">
        <a:spcBef>
          <a:spcPct val="0"/>
        </a:spcBef>
        <a:spcAft>
          <a:spcPct val="0"/>
        </a:spcAft>
        <a:defRPr sz="3600">
          <a:solidFill>
            <a:schemeClr val="tx2"/>
          </a:solidFill>
          <a:latin typeface="Franklin Gothic Medium" pitchFamily="34" charset="0"/>
          <a:cs typeface="Tahoma" pitchFamily="34" charset="0"/>
        </a:defRPr>
      </a:lvl2pPr>
      <a:lvl3pPr algn="l" rtl="1" eaLnBrk="0" fontAlgn="base" hangingPunct="0">
        <a:spcBef>
          <a:spcPct val="0"/>
        </a:spcBef>
        <a:spcAft>
          <a:spcPct val="0"/>
        </a:spcAft>
        <a:defRPr sz="3600">
          <a:solidFill>
            <a:schemeClr val="tx2"/>
          </a:solidFill>
          <a:latin typeface="Franklin Gothic Medium" pitchFamily="34" charset="0"/>
          <a:cs typeface="Tahoma" pitchFamily="34" charset="0"/>
        </a:defRPr>
      </a:lvl3pPr>
      <a:lvl4pPr algn="l" rtl="1" eaLnBrk="0" fontAlgn="base" hangingPunct="0">
        <a:spcBef>
          <a:spcPct val="0"/>
        </a:spcBef>
        <a:spcAft>
          <a:spcPct val="0"/>
        </a:spcAft>
        <a:defRPr sz="3600">
          <a:solidFill>
            <a:schemeClr val="tx2"/>
          </a:solidFill>
          <a:latin typeface="Franklin Gothic Medium" pitchFamily="34" charset="0"/>
          <a:cs typeface="Tahoma" pitchFamily="34" charset="0"/>
        </a:defRPr>
      </a:lvl4pPr>
      <a:lvl5pPr algn="l" rtl="1" eaLnBrk="0" fontAlgn="base" hangingPunct="0">
        <a:spcBef>
          <a:spcPct val="0"/>
        </a:spcBef>
        <a:spcAft>
          <a:spcPct val="0"/>
        </a:spcAft>
        <a:defRPr sz="3600">
          <a:solidFill>
            <a:schemeClr val="tx2"/>
          </a:solidFill>
          <a:latin typeface="Franklin Gothic Medium" pitchFamily="34" charset="0"/>
          <a:cs typeface="Tahoma" pitchFamily="34" charset="0"/>
        </a:defRPr>
      </a:lvl5pPr>
      <a:lvl6pPr marL="457200" algn="l" rtl="1" fontAlgn="base">
        <a:spcBef>
          <a:spcPct val="0"/>
        </a:spcBef>
        <a:spcAft>
          <a:spcPct val="0"/>
        </a:spcAft>
        <a:defRPr sz="3600">
          <a:solidFill>
            <a:schemeClr val="tx2"/>
          </a:solidFill>
          <a:latin typeface="Franklin Gothic Medium" pitchFamily="34" charset="0"/>
          <a:cs typeface="Tahoma" pitchFamily="34" charset="0"/>
        </a:defRPr>
      </a:lvl6pPr>
      <a:lvl7pPr marL="914400" algn="l" rtl="1" fontAlgn="base">
        <a:spcBef>
          <a:spcPct val="0"/>
        </a:spcBef>
        <a:spcAft>
          <a:spcPct val="0"/>
        </a:spcAft>
        <a:defRPr sz="3600">
          <a:solidFill>
            <a:schemeClr val="tx2"/>
          </a:solidFill>
          <a:latin typeface="Franklin Gothic Medium" pitchFamily="34" charset="0"/>
          <a:cs typeface="Tahoma" pitchFamily="34" charset="0"/>
        </a:defRPr>
      </a:lvl7pPr>
      <a:lvl8pPr marL="1371600" algn="l" rtl="1" fontAlgn="base">
        <a:spcBef>
          <a:spcPct val="0"/>
        </a:spcBef>
        <a:spcAft>
          <a:spcPct val="0"/>
        </a:spcAft>
        <a:defRPr sz="3600">
          <a:solidFill>
            <a:schemeClr val="tx2"/>
          </a:solidFill>
          <a:latin typeface="Franklin Gothic Medium" pitchFamily="34" charset="0"/>
          <a:cs typeface="Tahoma" pitchFamily="34" charset="0"/>
        </a:defRPr>
      </a:lvl8pPr>
      <a:lvl9pPr marL="1828800" algn="l" rtl="1" fontAlgn="base">
        <a:spcBef>
          <a:spcPct val="0"/>
        </a:spcBef>
        <a:spcAft>
          <a:spcPct val="0"/>
        </a:spcAft>
        <a:defRPr sz="3600">
          <a:solidFill>
            <a:schemeClr val="tx2"/>
          </a:solidFill>
          <a:latin typeface="Franklin Gothic Medium" pitchFamily="34" charset="0"/>
          <a:cs typeface="Tahoma" pitchFamily="34" charset="0"/>
        </a:defRPr>
      </a:lvl9pPr>
    </p:titleStyle>
    <p:bodyStyle>
      <a:lvl1pPr marL="342900" indent="-342900" algn="r" rtl="1"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r" rtl="1"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r" rtl="1"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r" rtl="1"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r" rtl="1"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101.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38.png"/></Relationships>
</file>

<file path=ppt/slides/_rels/slide10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29.png"/></Relationships>
</file>

<file path=ppt/slides/_rels/slide103.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89.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4.png"/><Relationship Id="rId4" Type="http://schemas.openxmlformats.org/officeDocument/2006/relationships/image" Target="../media/image80.png"/></Relationships>
</file>

<file path=ppt/slides/_rels/slide10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5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6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9.png"/></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6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7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7.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1.png"/><Relationship Id="rId4" Type="http://schemas.openxmlformats.org/officeDocument/2006/relationships/image" Target="../media/image45.png"/></Relationships>
</file>

<file path=ppt/slides/_rels/slide7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7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9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9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6.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8.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38.png"/></Relationships>
</file>

<file path=ppt/slides/_rels/slide97.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71.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38.png"/></Relationships>
</file>

<file path=ppt/slides/_rels/slide9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29.png"/></Relationships>
</file>

<file path=ppt/slides/_rels/slide99.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75.png"/><Relationship Id="rId4" Type="http://schemas.openxmlformats.org/officeDocument/2006/relationships/image" Target="../media/image7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9252" name="Text Box 4"/>
          <p:cNvSpPr txBox="1">
            <a:spLocks noChangeArrowheads="1"/>
          </p:cNvSpPr>
          <p:nvPr/>
        </p:nvSpPr>
        <p:spPr bwMode="auto">
          <a:xfrm>
            <a:off x="5267325" y="304800"/>
            <a:ext cx="3876675" cy="1569660"/>
          </a:xfrm>
          <a:prstGeom prst="rect">
            <a:avLst/>
          </a:prstGeom>
          <a:noFill/>
          <a:ln w="9525">
            <a:noFill/>
            <a:miter lim="800000"/>
            <a:headEnd/>
            <a:tailEnd/>
          </a:ln>
        </p:spPr>
        <p:txBody>
          <a:bodyPr>
            <a:spAutoFit/>
          </a:bodyPr>
          <a:lstStyle/>
          <a:p>
            <a:pPr algn="ctr"/>
            <a:r>
              <a:rPr lang="ar-IQ" sz="2400" b="1" dirty="0"/>
              <a:t>وزارة التعليم العالي والبحث العلمي </a:t>
            </a:r>
            <a:endParaRPr lang="en-US" sz="2400" b="1" dirty="0"/>
          </a:p>
          <a:p>
            <a:pPr algn="ctr"/>
            <a:r>
              <a:rPr lang="ar-IQ" sz="2400" b="1" dirty="0"/>
              <a:t>هيئة التعليم التقني </a:t>
            </a:r>
            <a:endParaRPr lang="en-US" sz="2400" b="1" dirty="0"/>
          </a:p>
          <a:p>
            <a:pPr algn="ctr"/>
            <a:r>
              <a:rPr lang="ar-IQ" sz="2400" b="1" dirty="0" smtClean="0"/>
              <a:t>المعهد الطبي التقني المنصور  /     </a:t>
            </a:r>
          </a:p>
          <a:p>
            <a:pPr algn="ctr"/>
            <a:r>
              <a:rPr lang="ar-IQ" sz="2400" b="1" dirty="0" smtClean="0"/>
              <a:t>الادارة الصحية </a:t>
            </a:r>
            <a:endParaRPr lang="ar-IQ" sz="2400" b="1" dirty="0"/>
          </a:p>
        </p:txBody>
      </p:sp>
      <p:sp>
        <p:nvSpPr>
          <p:cNvPr id="309254" name="Text Box 6"/>
          <p:cNvSpPr txBox="1">
            <a:spLocks noChangeArrowheads="1"/>
          </p:cNvSpPr>
          <p:nvPr/>
        </p:nvSpPr>
        <p:spPr bwMode="auto">
          <a:xfrm>
            <a:off x="1219200" y="1981200"/>
            <a:ext cx="6019800" cy="882293"/>
          </a:xfrm>
          <a:prstGeom prst="rect">
            <a:avLst/>
          </a:prstGeom>
          <a:noFill/>
          <a:ln w="9525">
            <a:noFill/>
            <a:miter lim="800000"/>
            <a:headEnd/>
            <a:tailEnd/>
          </a:ln>
        </p:spPr>
        <p:txBody>
          <a:bodyPr wrap="square">
            <a:spAutoFit/>
          </a:bodyPr>
          <a:lstStyle/>
          <a:p>
            <a:pPr algn="ctr">
              <a:lnSpc>
                <a:spcPts val="2040"/>
              </a:lnSpc>
              <a:spcBef>
                <a:spcPct val="50000"/>
              </a:spcBef>
            </a:pPr>
            <a:r>
              <a:rPr lang="ar-IQ" sz="3600" b="1" dirty="0" smtClean="0">
                <a:solidFill>
                  <a:srgbClr val="FF0000"/>
                </a:solidFill>
              </a:rPr>
              <a:t>حقيبة تعليمية في الاحصاء الحيوي </a:t>
            </a:r>
            <a:endParaRPr lang="ar-IQ" sz="3600" b="1" dirty="0">
              <a:solidFill>
                <a:srgbClr val="FF0000"/>
              </a:solidFill>
            </a:endParaRPr>
          </a:p>
          <a:p>
            <a:pPr algn="ctr">
              <a:lnSpc>
                <a:spcPts val="2040"/>
              </a:lnSpc>
              <a:spcBef>
                <a:spcPct val="50000"/>
              </a:spcBef>
            </a:pPr>
            <a:r>
              <a:rPr lang="ar-IQ" sz="3600" b="1" dirty="0">
                <a:solidFill>
                  <a:srgbClr val="FF0000"/>
                </a:solidFill>
              </a:rPr>
              <a:t>لطلبة المرحلة </a:t>
            </a:r>
            <a:r>
              <a:rPr lang="ar-IQ" sz="3600" b="1" dirty="0" smtClean="0">
                <a:solidFill>
                  <a:srgbClr val="FF0000"/>
                </a:solidFill>
              </a:rPr>
              <a:t>الأولى </a:t>
            </a:r>
            <a:endParaRPr lang="en-US" sz="3600" b="1" dirty="0">
              <a:solidFill>
                <a:srgbClr val="FF0000"/>
              </a:solidFill>
            </a:endParaRPr>
          </a:p>
        </p:txBody>
      </p:sp>
      <p:sp>
        <p:nvSpPr>
          <p:cNvPr id="309255" name="Text Box 7"/>
          <p:cNvSpPr txBox="1">
            <a:spLocks noChangeArrowheads="1"/>
          </p:cNvSpPr>
          <p:nvPr/>
        </p:nvSpPr>
        <p:spPr bwMode="auto">
          <a:xfrm>
            <a:off x="2582862" y="5211762"/>
            <a:ext cx="2735263" cy="579438"/>
          </a:xfrm>
          <a:prstGeom prst="rect">
            <a:avLst/>
          </a:prstGeom>
          <a:noFill/>
          <a:ln w="9525">
            <a:noFill/>
            <a:miter lim="800000"/>
            <a:headEnd/>
            <a:tailEnd/>
          </a:ln>
        </p:spPr>
        <p:txBody>
          <a:bodyPr>
            <a:spAutoFit/>
          </a:bodyPr>
          <a:lstStyle/>
          <a:p>
            <a:pPr algn="ctr">
              <a:spcBef>
                <a:spcPct val="50000"/>
              </a:spcBef>
            </a:pPr>
            <a:r>
              <a:rPr lang="ar-IQ" sz="3200" b="1" dirty="0">
                <a:solidFill>
                  <a:srgbClr val="000000"/>
                </a:solidFill>
              </a:rPr>
              <a:t>تأليف وتصميم</a:t>
            </a:r>
            <a:endParaRPr lang="en-US" sz="3200" b="1" dirty="0">
              <a:solidFill>
                <a:srgbClr val="000000"/>
              </a:solidFill>
            </a:endParaRPr>
          </a:p>
        </p:txBody>
      </p:sp>
      <p:sp>
        <p:nvSpPr>
          <p:cNvPr id="309260" name="Text Box 12"/>
          <p:cNvSpPr txBox="1">
            <a:spLocks noChangeArrowheads="1"/>
          </p:cNvSpPr>
          <p:nvPr/>
        </p:nvSpPr>
        <p:spPr bwMode="auto">
          <a:xfrm>
            <a:off x="6477000" y="6096000"/>
            <a:ext cx="2346325" cy="461962"/>
          </a:xfrm>
          <a:prstGeom prst="rect">
            <a:avLst/>
          </a:prstGeom>
          <a:noFill/>
          <a:ln w="9525">
            <a:noFill/>
            <a:miter lim="800000"/>
            <a:headEnd/>
            <a:tailEnd/>
          </a:ln>
        </p:spPr>
        <p:txBody>
          <a:bodyPr>
            <a:spAutoFit/>
          </a:bodyPr>
          <a:lstStyle/>
          <a:p>
            <a:pPr algn="ctr">
              <a:spcBef>
                <a:spcPct val="50000"/>
              </a:spcBef>
            </a:pPr>
            <a:r>
              <a:rPr lang="ar-IQ" sz="2400" b="1" dirty="0" smtClean="0">
                <a:solidFill>
                  <a:srgbClr val="FF0000"/>
                </a:solidFill>
              </a:rPr>
              <a:t>أيلول</a:t>
            </a:r>
            <a:r>
              <a:rPr lang="en-US" sz="2400" b="1" dirty="0" smtClean="0">
                <a:solidFill>
                  <a:srgbClr val="FF0000"/>
                </a:solidFill>
              </a:rPr>
              <a:t>2013 - </a:t>
            </a:r>
            <a:endParaRPr lang="en-US" b="1" dirty="0">
              <a:solidFill>
                <a:srgbClr val="FF0000"/>
              </a:solidFill>
            </a:endParaRPr>
          </a:p>
        </p:txBody>
      </p:sp>
      <p:sp>
        <p:nvSpPr>
          <p:cNvPr id="10246" name="Text Box 13"/>
          <p:cNvSpPr txBox="1">
            <a:spLocks noChangeArrowheads="1"/>
          </p:cNvSpPr>
          <p:nvPr/>
        </p:nvSpPr>
        <p:spPr bwMode="auto">
          <a:xfrm>
            <a:off x="3492500" y="5094288"/>
            <a:ext cx="2252663" cy="366712"/>
          </a:xfrm>
          <a:prstGeom prst="rect">
            <a:avLst/>
          </a:prstGeom>
          <a:noFill/>
          <a:ln w="9525">
            <a:noFill/>
            <a:miter lim="800000"/>
            <a:headEnd/>
            <a:tailEnd/>
          </a:ln>
        </p:spPr>
        <p:txBody>
          <a:bodyPr>
            <a:spAutoFit/>
          </a:bodyPr>
          <a:lstStyle/>
          <a:p>
            <a:pPr algn="l"/>
            <a:endParaRPr lang="en-US" dirty="0"/>
          </a:p>
        </p:txBody>
      </p:sp>
      <p:sp>
        <p:nvSpPr>
          <p:cNvPr id="11" name="Text Box 8"/>
          <p:cNvSpPr txBox="1">
            <a:spLocks noChangeArrowheads="1"/>
          </p:cNvSpPr>
          <p:nvPr/>
        </p:nvSpPr>
        <p:spPr bwMode="auto">
          <a:xfrm>
            <a:off x="2354262" y="6105525"/>
            <a:ext cx="3352800" cy="523875"/>
          </a:xfrm>
          <a:prstGeom prst="rect">
            <a:avLst/>
          </a:prstGeom>
          <a:noFill/>
          <a:ln w="9525">
            <a:noFill/>
            <a:miter lim="800000"/>
            <a:headEnd/>
            <a:tailEnd/>
          </a:ln>
        </p:spPr>
        <p:txBody>
          <a:bodyPr>
            <a:spAutoFit/>
          </a:bodyPr>
          <a:lstStyle/>
          <a:p>
            <a:pPr algn="ctr"/>
            <a:r>
              <a:rPr lang="ar-IQ" sz="2800" b="1" dirty="0">
                <a:solidFill>
                  <a:srgbClr val="0070C0"/>
                </a:solidFill>
              </a:rPr>
              <a:t>د . </a:t>
            </a:r>
            <a:r>
              <a:rPr lang="ar-IQ" sz="2800" b="1" dirty="0" smtClean="0">
                <a:solidFill>
                  <a:srgbClr val="0070C0"/>
                </a:solidFill>
              </a:rPr>
              <a:t>عدنان زيدان عبد العزيز </a:t>
            </a:r>
            <a:endParaRPr lang="en-US" sz="2800" b="1" dirty="0">
              <a:solidFill>
                <a:srgbClr val="0070C0"/>
              </a:solidFill>
            </a:endParaRPr>
          </a:p>
        </p:txBody>
      </p:sp>
      <p:sp>
        <p:nvSpPr>
          <p:cNvPr id="8" name="Text Box 7"/>
          <p:cNvSpPr txBox="1">
            <a:spLocks noChangeArrowheads="1"/>
          </p:cNvSpPr>
          <p:nvPr/>
        </p:nvSpPr>
        <p:spPr bwMode="auto">
          <a:xfrm>
            <a:off x="2286000" y="5664200"/>
            <a:ext cx="3344862" cy="584200"/>
          </a:xfrm>
          <a:prstGeom prst="rect">
            <a:avLst/>
          </a:prstGeom>
          <a:noFill/>
          <a:ln w="9525">
            <a:noFill/>
            <a:miter lim="800000"/>
            <a:headEnd/>
            <a:tailEnd/>
          </a:ln>
        </p:spPr>
        <p:txBody>
          <a:bodyPr>
            <a:spAutoFit/>
          </a:bodyPr>
          <a:lstStyle/>
          <a:p>
            <a:pPr algn="ctr">
              <a:spcBef>
                <a:spcPct val="50000"/>
              </a:spcBef>
            </a:pPr>
            <a:r>
              <a:rPr lang="ar-IQ" sz="3200" b="1">
                <a:solidFill>
                  <a:srgbClr val="000000"/>
                </a:solidFill>
              </a:rPr>
              <a:t>الأستاذ المساعد الدكتور </a:t>
            </a:r>
            <a:endParaRPr lang="en-US" sz="3200" b="1" dirty="0">
              <a:solidFill>
                <a:srgbClr val="000000"/>
              </a:solidFill>
            </a:endParaRPr>
          </a:p>
        </p:txBody>
      </p:sp>
      <p:pic>
        <p:nvPicPr>
          <p:cNvPr id="15" name="صورة 14" descr="j0186348"/>
          <p:cNvPicPr/>
          <p:nvPr/>
        </p:nvPicPr>
        <p:blipFill>
          <a:blip r:embed="rId4" cstate="print"/>
          <a:srcRect/>
          <a:stretch>
            <a:fillRect/>
          </a:stretch>
        </p:blipFill>
        <p:spPr bwMode="auto">
          <a:xfrm>
            <a:off x="3124200" y="2971800"/>
            <a:ext cx="2143442" cy="2703576"/>
          </a:xfrm>
          <a:prstGeom prst="rect">
            <a:avLst/>
          </a:prstGeom>
          <a:noFill/>
          <a:ln w="9525">
            <a:noFill/>
            <a:miter lim="800000"/>
            <a:headEnd/>
            <a:tailEnd/>
          </a:ln>
        </p:spPr>
      </p:pic>
    </p:spTree>
  </p:cSld>
  <p:clrMapOvr>
    <a:masterClrMapping/>
  </p:clrMapOvr>
  <p:transition spd="slow" advClick="0" advTm="2000">
    <p:cut thruBlk="1"/>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9252">
                                            <p:txEl>
                                              <p:pRg st="0" end="0"/>
                                            </p:txEl>
                                          </p:spTgt>
                                        </p:tgtEl>
                                        <p:attrNameLst>
                                          <p:attrName>style.visibility</p:attrName>
                                        </p:attrNameLst>
                                      </p:cBhvr>
                                      <p:to>
                                        <p:strVal val="visible"/>
                                      </p:to>
                                    </p:set>
                                    <p:animEffect transition="in" filter="wipe(down)">
                                      <p:cBhvr>
                                        <p:cTn id="7" dur="580">
                                          <p:stCondLst>
                                            <p:cond delay="0"/>
                                          </p:stCondLst>
                                        </p:cTn>
                                        <p:tgtEl>
                                          <p:spTgt spid="309252">
                                            <p:txEl>
                                              <p:pRg st="0" end="0"/>
                                            </p:txEl>
                                          </p:spTgt>
                                        </p:tgtEl>
                                      </p:cBhvr>
                                    </p:animEffect>
                                    <p:anim calcmode="lin" valueType="num">
                                      <p:cBhvr>
                                        <p:cTn id="8" dur="1822" tmFilter="0,0; 0.14,0.36; 0.43,0.73; 0.71,0.91; 1.0,1.0">
                                          <p:stCondLst>
                                            <p:cond delay="0"/>
                                          </p:stCondLst>
                                        </p:cTn>
                                        <p:tgtEl>
                                          <p:spTgt spid="30925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925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925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925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925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09252">
                                            <p:txEl>
                                              <p:pRg st="0" end="0"/>
                                            </p:txEl>
                                          </p:spTgt>
                                        </p:tgtEl>
                                      </p:cBhvr>
                                      <p:to x="100000" y="60000"/>
                                    </p:animScale>
                                    <p:animScale>
                                      <p:cBhvr>
                                        <p:cTn id="14" dur="166" decel="50000">
                                          <p:stCondLst>
                                            <p:cond delay="676"/>
                                          </p:stCondLst>
                                        </p:cTn>
                                        <p:tgtEl>
                                          <p:spTgt spid="309252">
                                            <p:txEl>
                                              <p:pRg st="0" end="0"/>
                                            </p:txEl>
                                          </p:spTgt>
                                        </p:tgtEl>
                                      </p:cBhvr>
                                      <p:to x="100000" y="100000"/>
                                    </p:animScale>
                                    <p:animScale>
                                      <p:cBhvr>
                                        <p:cTn id="15" dur="26">
                                          <p:stCondLst>
                                            <p:cond delay="1312"/>
                                          </p:stCondLst>
                                        </p:cTn>
                                        <p:tgtEl>
                                          <p:spTgt spid="309252">
                                            <p:txEl>
                                              <p:pRg st="0" end="0"/>
                                            </p:txEl>
                                          </p:spTgt>
                                        </p:tgtEl>
                                      </p:cBhvr>
                                      <p:to x="100000" y="80000"/>
                                    </p:animScale>
                                    <p:animScale>
                                      <p:cBhvr>
                                        <p:cTn id="16" dur="166" decel="50000">
                                          <p:stCondLst>
                                            <p:cond delay="1338"/>
                                          </p:stCondLst>
                                        </p:cTn>
                                        <p:tgtEl>
                                          <p:spTgt spid="309252">
                                            <p:txEl>
                                              <p:pRg st="0" end="0"/>
                                            </p:txEl>
                                          </p:spTgt>
                                        </p:tgtEl>
                                      </p:cBhvr>
                                      <p:to x="100000" y="100000"/>
                                    </p:animScale>
                                    <p:animScale>
                                      <p:cBhvr>
                                        <p:cTn id="17" dur="26">
                                          <p:stCondLst>
                                            <p:cond delay="1642"/>
                                          </p:stCondLst>
                                        </p:cTn>
                                        <p:tgtEl>
                                          <p:spTgt spid="309252">
                                            <p:txEl>
                                              <p:pRg st="0" end="0"/>
                                            </p:txEl>
                                          </p:spTgt>
                                        </p:tgtEl>
                                      </p:cBhvr>
                                      <p:to x="100000" y="90000"/>
                                    </p:animScale>
                                    <p:animScale>
                                      <p:cBhvr>
                                        <p:cTn id="18" dur="166" decel="50000">
                                          <p:stCondLst>
                                            <p:cond delay="1668"/>
                                          </p:stCondLst>
                                        </p:cTn>
                                        <p:tgtEl>
                                          <p:spTgt spid="309252">
                                            <p:txEl>
                                              <p:pRg st="0" end="0"/>
                                            </p:txEl>
                                          </p:spTgt>
                                        </p:tgtEl>
                                      </p:cBhvr>
                                      <p:to x="100000" y="100000"/>
                                    </p:animScale>
                                    <p:animScale>
                                      <p:cBhvr>
                                        <p:cTn id="19" dur="26">
                                          <p:stCondLst>
                                            <p:cond delay="1808"/>
                                          </p:stCondLst>
                                        </p:cTn>
                                        <p:tgtEl>
                                          <p:spTgt spid="309252">
                                            <p:txEl>
                                              <p:pRg st="0" end="0"/>
                                            </p:txEl>
                                          </p:spTgt>
                                        </p:tgtEl>
                                      </p:cBhvr>
                                      <p:to x="100000" y="95000"/>
                                    </p:animScale>
                                    <p:animScale>
                                      <p:cBhvr>
                                        <p:cTn id="20" dur="166" decel="50000">
                                          <p:stCondLst>
                                            <p:cond delay="1834"/>
                                          </p:stCondLst>
                                        </p:cTn>
                                        <p:tgtEl>
                                          <p:spTgt spid="30925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09252">
                                            <p:txEl>
                                              <p:pRg st="1" end="1"/>
                                            </p:txEl>
                                          </p:spTgt>
                                        </p:tgtEl>
                                        <p:attrNameLst>
                                          <p:attrName>style.visibility</p:attrName>
                                        </p:attrNameLst>
                                      </p:cBhvr>
                                      <p:to>
                                        <p:strVal val="visible"/>
                                      </p:to>
                                    </p:set>
                                    <p:animEffect transition="in" filter="wipe(down)">
                                      <p:cBhvr>
                                        <p:cTn id="25" dur="580">
                                          <p:stCondLst>
                                            <p:cond delay="0"/>
                                          </p:stCondLst>
                                        </p:cTn>
                                        <p:tgtEl>
                                          <p:spTgt spid="309252">
                                            <p:txEl>
                                              <p:pRg st="1" end="1"/>
                                            </p:txEl>
                                          </p:spTgt>
                                        </p:tgtEl>
                                      </p:cBhvr>
                                    </p:animEffect>
                                    <p:anim calcmode="lin" valueType="num">
                                      <p:cBhvr>
                                        <p:cTn id="26" dur="1822" tmFilter="0,0; 0.14,0.36; 0.43,0.73; 0.71,0.91; 1.0,1.0">
                                          <p:stCondLst>
                                            <p:cond delay="0"/>
                                          </p:stCondLst>
                                        </p:cTn>
                                        <p:tgtEl>
                                          <p:spTgt spid="30925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0925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0925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0925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0925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09252">
                                            <p:txEl>
                                              <p:pRg st="1" end="1"/>
                                            </p:txEl>
                                          </p:spTgt>
                                        </p:tgtEl>
                                      </p:cBhvr>
                                      <p:to x="100000" y="60000"/>
                                    </p:animScale>
                                    <p:animScale>
                                      <p:cBhvr>
                                        <p:cTn id="32" dur="166" decel="50000">
                                          <p:stCondLst>
                                            <p:cond delay="676"/>
                                          </p:stCondLst>
                                        </p:cTn>
                                        <p:tgtEl>
                                          <p:spTgt spid="309252">
                                            <p:txEl>
                                              <p:pRg st="1" end="1"/>
                                            </p:txEl>
                                          </p:spTgt>
                                        </p:tgtEl>
                                      </p:cBhvr>
                                      <p:to x="100000" y="100000"/>
                                    </p:animScale>
                                    <p:animScale>
                                      <p:cBhvr>
                                        <p:cTn id="33" dur="26">
                                          <p:stCondLst>
                                            <p:cond delay="1312"/>
                                          </p:stCondLst>
                                        </p:cTn>
                                        <p:tgtEl>
                                          <p:spTgt spid="309252">
                                            <p:txEl>
                                              <p:pRg st="1" end="1"/>
                                            </p:txEl>
                                          </p:spTgt>
                                        </p:tgtEl>
                                      </p:cBhvr>
                                      <p:to x="100000" y="80000"/>
                                    </p:animScale>
                                    <p:animScale>
                                      <p:cBhvr>
                                        <p:cTn id="34" dur="166" decel="50000">
                                          <p:stCondLst>
                                            <p:cond delay="1338"/>
                                          </p:stCondLst>
                                        </p:cTn>
                                        <p:tgtEl>
                                          <p:spTgt spid="309252">
                                            <p:txEl>
                                              <p:pRg st="1" end="1"/>
                                            </p:txEl>
                                          </p:spTgt>
                                        </p:tgtEl>
                                      </p:cBhvr>
                                      <p:to x="100000" y="100000"/>
                                    </p:animScale>
                                    <p:animScale>
                                      <p:cBhvr>
                                        <p:cTn id="35" dur="26">
                                          <p:stCondLst>
                                            <p:cond delay="1642"/>
                                          </p:stCondLst>
                                        </p:cTn>
                                        <p:tgtEl>
                                          <p:spTgt spid="309252">
                                            <p:txEl>
                                              <p:pRg st="1" end="1"/>
                                            </p:txEl>
                                          </p:spTgt>
                                        </p:tgtEl>
                                      </p:cBhvr>
                                      <p:to x="100000" y="90000"/>
                                    </p:animScale>
                                    <p:animScale>
                                      <p:cBhvr>
                                        <p:cTn id="36" dur="166" decel="50000">
                                          <p:stCondLst>
                                            <p:cond delay="1668"/>
                                          </p:stCondLst>
                                        </p:cTn>
                                        <p:tgtEl>
                                          <p:spTgt spid="309252">
                                            <p:txEl>
                                              <p:pRg st="1" end="1"/>
                                            </p:txEl>
                                          </p:spTgt>
                                        </p:tgtEl>
                                      </p:cBhvr>
                                      <p:to x="100000" y="100000"/>
                                    </p:animScale>
                                    <p:animScale>
                                      <p:cBhvr>
                                        <p:cTn id="37" dur="26">
                                          <p:stCondLst>
                                            <p:cond delay="1808"/>
                                          </p:stCondLst>
                                        </p:cTn>
                                        <p:tgtEl>
                                          <p:spTgt spid="309252">
                                            <p:txEl>
                                              <p:pRg st="1" end="1"/>
                                            </p:txEl>
                                          </p:spTgt>
                                        </p:tgtEl>
                                      </p:cBhvr>
                                      <p:to x="100000" y="95000"/>
                                    </p:animScale>
                                    <p:animScale>
                                      <p:cBhvr>
                                        <p:cTn id="38" dur="166" decel="50000">
                                          <p:stCondLst>
                                            <p:cond delay="1834"/>
                                          </p:stCondLst>
                                        </p:cTn>
                                        <p:tgtEl>
                                          <p:spTgt spid="309252">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09252">
                                            <p:txEl>
                                              <p:pRg st="2" end="2"/>
                                            </p:txEl>
                                          </p:spTgt>
                                        </p:tgtEl>
                                        <p:attrNameLst>
                                          <p:attrName>style.visibility</p:attrName>
                                        </p:attrNameLst>
                                      </p:cBhvr>
                                      <p:to>
                                        <p:strVal val="visible"/>
                                      </p:to>
                                    </p:set>
                                    <p:animEffect transition="in" filter="wipe(down)">
                                      <p:cBhvr>
                                        <p:cTn id="43" dur="580">
                                          <p:stCondLst>
                                            <p:cond delay="0"/>
                                          </p:stCondLst>
                                        </p:cTn>
                                        <p:tgtEl>
                                          <p:spTgt spid="309252">
                                            <p:txEl>
                                              <p:pRg st="2" end="2"/>
                                            </p:txEl>
                                          </p:spTgt>
                                        </p:tgtEl>
                                      </p:cBhvr>
                                    </p:animEffect>
                                    <p:anim calcmode="lin" valueType="num">
                                      <p:cBhvr>
                                        <p:cTn id="44" dur="1822" tmFilter="0,0; 0.14,0.36; 0.43,0.73; 0.71,0.91; 1.0,1.0">
                                          <p:stCondLst>
                                            <p:cond delay="0"/>
                                          </p:stCondLst>
                                        </p:cTn>
                                        <p:tgtEl>
                                          <p:spTgt spid="309252">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09252">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09252">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09252">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09252">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09252">
                                            <p:txEl>
                                              <p:pRg st="2" end="2"/>
                                            </p:txEl>
                                          </p:spTgt>
                                        </p:tgtEl>
                                      </p:cBhvr>
                                      <p:to x="100000" y="60000"/>
                                    </p:animScale>
                                    <p:animScale>
                                      <p:cBhvr>
                                        <p:cTn id="50" dur="166" decel="50000">
                                          <p:stCondLst>
                                            <p:cond delay="676"/>
                                          </p:stCondLst>
                                        </p:cTn>
                                        <p:tgtEl>
                                          <p:spTgt spid="309252">
                                            <p:txEl>
                                              <p:pRg st="2" end="2"/>
                                            </p:txEl>
                                          </p:spTgt>
                                        </p:tgtEl>
                                      </p:cBhvr>
                                      <p:to x="100000" y="100000"/>
                                    </p:animScale>
                                    <p:animScale>
                                      <p:cBhvr>
                                        <p:cTn id="51" dur="26">
                                          <p:stCondLst>
                                            <p:cond delay="1312"/>
                                          </p:stCondLst>
                                        </p:cTn>
                                        <p:tgtEl>
                                          <p:spTgt spid="309252">
                                            <p:txEl>
                                              <p:pRg st="2" end="2"/>
                                            </p:txEl>
                                          </p:spTgt>
                                        </p:tgtEl>
                                      </p:cBhvr>
                                      <p:to x="100000" y="80000"/>
                                    </p:animScale>
                                    <p:animScale>
                                      <p:cBhvr>
                                        <p:cTn id="52" dur="166" decel="50000">
                                          <p:stCondLst>
                                            <p:cond delay="1338"/>
                                          </p:stCondLst>
                                        </p:cTn>
                                        <p:tgtEl>
                                          <p:spTgt spid="309252">
                                            <p:txEl>
                                              <p:pRg st="2" end="2"/>
                                            </p:txEl>
                                          </p:spTgt>
                                        </p:tgtEl>
                                      </p:cBhvr>
                                      <p:to x="100000" y="100000"/>
                                    </p:animScale>
                                    <p:animScale>
                                      <p:cBhvr>
                                        <p:cTn id="53" dur="26">
                                          <p:stCondLst>
                                            <p:cond delay="1642"/>
                                          </p:stCondLst>
                                        </p:cTn>
                                        <p:tgtEl>
                                          <p:spTgt spid="309252">
                                            <p:txEl>
                                              <p:pRg st="2" end="2"/>
                                            </p:txEl>
                                          </p:spTgt>
                                        </p:tgtEl>
                                      </p:cBhvr>
                                      <p:to x="100000" y="90000"/>
                                    </p:animScale>
                                    <p:animScale>
                                      <p:cBhvr>
                                        <p:cTn id="54" dur="166" decel="50000">
                                          <p:stCondLst>
                                            <p:cond delay="1668"/>
                                          </p:stCondLst>
                                        </p:cTn>
                                        <p:tgtEl>
                                          <p:spTgt spid="309252">
                                            <p:txEl>
                                              <p:pRg st="2" end="2"/>
                                            </p:txEl>
                                          </p:spTgt>
                                        </p:tgtEl>
                                      </p:cBhvr>
                                      <p:to x="100000" y="100000"/>
                                    </p:animScale>
                                    <p:animScale>
                                      <p:cBhvr>
                                        <p:cTn id="55" dur="26">
                                          <p:stCondLst>
                                            <p:cond delay="1808"/>
                                          </p:stCondLst>
                                        </p:cTn>
                                        <p:tgtEl>
                                          <p:spTgt spid="309252">
                                            <p:txEl>
                                              <p:pRg st="2" end="2"/>
                                            </p:txEl>
                                          </p:spTgt>
                                        </p:tgtEl>
                                      </p:cBhvr>
                                      <p:to x="100000" y="95000"/>
                                    </p:animScale>
                                    <p:animScale>
                                      <p:cBhvr>
                                        <p:cTn id="56" dur="166" decel="50000">
                                          <p:stCondLst>
                                            <p:cond delay="1834"/>
                                          </p:stCondLst>
                                        </p:cTn>
                                        <p:tgtEl>
                                          <p:spTgt spid="309252">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09252">
                                            <p:txEl>
                                              <p:pRg st="3" end="3"/>
                                            </p:txEl>
                                          </p:spTgt>
                                        </p:tgtEl>
                                        <p:attrNameLst>
                                          <p:attrName>style.visibility</p:attrName>
                                        </p:attrNameLst>
                                      </p:cBhvr>
                                      <p:to>
                                        <p:strVal val="visible"/>
                                      </p:to>
                                    </p:set>
                                    <p:animEffect transition="in" filter="wipe(down)">
                                      <p:cBhvr>
                                        <p:cTn id="61" dur="580">
                                          <p:stCondLst>
                                            <p:cond delay="0"/>
                                          </p:stCondLst>
                                        </p:cTn>
                                        <p:tgtEl>
                                          <p:spTgt spid="309252">
                                            <p:txEl>
                                              <p:pRg st="3" end="3"/>
                                            </p:txEl>
                                          </p:spTgt>
                                        </p:tgtEl>
                                      </p:cBhvr>
                                    </p:animEffect>
                                    <p:anim calcmode="lin" valueType="num">
                                      <p:cBhvr>
                                        <p:cTn id="62" dur="1822" tmFilter="0,0; 0.14,0.36; 0.43,0.73; 0.71,0.91; 1.0,1.0">
                                          <p:stCondLst>
                                            <p:cond delay="0"/>
                                          </p:stCondLst>
                                        </p:cTn>
                                        <p:tgtEl>
                                          <p:spTgt spid="309252">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09252">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09252">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09252">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09252">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09252">
                                            <p:txEl>
                                              <p:pRg st="3" end="3"/>
                                            </p:txEl>
                                          </p:spTgt>
                                        </p:tgtEl>
                                      </p:cBhvr>
                                      <p:to x="100000" y="60000"/>
                                    </p:animScale>
                                    <p:animScale>
                                      <p:cBhvr>
                                        <p:cTn id="68" dur="166" decel="50000">
                                          <p:stCondLst>
                                            <p:cond delay="676"/>
                                          </p:stCondLst>
                                        </p:cTn>
                                        <p:tgtEl>
                                          <p:spTgt spid="309252">
                                            <p:txEl>
                                              <p:pRg st="3" end="3"/>
                                            </p:txEl>
                                          </p:spTgt>
                                        </p:tgtEl>
                                      </p:cBhvr>
                                      <p:to x="100000" y="100000"/>
                                    </p:animScale>
                                    <p:animScale>
                                      <p:cBhvr>
                                        <p:cTn id="69" dur="26">
                                          <p:stCondLst>
                                            <p:cond delay="1312"/>
                                          </p:stCondLst>
                                        </p:cTn>
                                        <p:tgtEl>
                                          <p:spTgt spid="309252">
                                            <p:txEl>
                                              <p:pRg st="3" end="3"/>
                                            </p:txEl>
                                          </p:spTgt>
                                        </p:tgtEl>
                                      </p:cBhvr>
                                      <p:to x="100000" y="80000"/>
                                    </p:animScale>
                                    <p:animScale>
                                      <p:cBhvr>
                                        <p:cTn id="70" dur="166" decel="50000">
                                          <p:stCondLst>
                                            <p:cond delay="1338"/>
                                          </p:stCondLst>
                                        </p:cTn>
                                        <p:tgtEl>
                                          <p:spTgt spid="309252">
                                            <p:txEl>
                                              <p:pRg st="3" end="3"/>
                                            </p:txEl>
                                          </p:spTgt>
                                        </p:tgtEl>
                                      </p:cBhvr>
                                      <p:to x="100000" y="100000"/>
                                    </p:animScale>
                                    <p:animScale>
                                      <p:cBhvr>
                                        <p:cTn id="71" dur="26">
                                          <p:stCondLst>
                                            <p:cond delay="1642"/>
                                          </p:stCondLst>
                                        </p:cTn>
                                        <p:tgtEl>
                                          <p:spTgt spid="309252">
                                            <p:txEl>
                                              <p:pRg st="3" end="3"/>
                                            </p:txEl>
                                          </p:spTgt>
                                        </p:tgtEl>
                                      </p:cBhvr>
                                      <p:to x="100000" y="90000"/>
                                    </p:animScale>
                                    <p:animScale>
                                      <p:cBhvr>
                                        <p:cTn id="72" dur="166" decel="50000">
                                          <p:stCondLst>
                                            <p:cond delay="1668"/>
                                          </p:stCondLst>
                                        </p:cTn>
                                        <p:tgtEl>
                                          <p:spTgt spid="309252">
                                            <p:txEl>
                                              <p:pRg st="3" end="3"/>
                                            </p:txEl>
                                          </p:spTgt>
                                        </p:tgtEl>
                                      </p:cBhvr>
                                      <p:to x="100000" y="100000"/>
                                    </p:animScale>
                                    <p:animScale>
                                      <p:cBhvr>
                                        <p:cTn id="73" dur="26">
                                          <p:stCondLst>
                                            <p:cond delay="1808"/>
                                          </p:stCondLst>
                                        </p:cTn>
                                        <p:tgtEl>
                                          <p:spTgt spid="309252">
                                            <p:txEl>
                                              <p:pRg st="3" end="3"/>
                                            </p:txEl>
                                          </p:spTgt>
                                        </p:tgtEl>
                                      </p:cBhvr>
                                      <p:to x="100000" y="95000"/>
                                    </p:animScale>
                                    <p:animScale>
                                      <p:cBhvr>
                                        <p:cTn id="74" dur="166" decel="50000">
                                          <p:stCondLst>
                                            <p:cond delay="1834"/>
                                          </p:stCondLst>
                                        </p:cTn>
                                        <p:tgtEl>
                                          <p:spTgt spid="309252">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09254">
                                            <p:txEl>
                                              <p:pRg st="0" end="0"/>
                                            </p:txEl>
                                          </p:spTgt>
                                        </p:tgtEl>
                                        <p:attrNameLst>
                                          <p:attrName>style.visibility</p:attrName>
                                        </p:attrNameLst>
                                      </p:cBhvr>
                                      <p:to>
                                        <p:strVal val="visible"/>
                                      </p:to>
                                    </p:set>
                                    <p:animEffect transition="in" filter="wipe(down)">
                                      <p:cBhvr>
                                        <p:cTn id="79" dur="580">
                                          <p:stCondLst>
                                            <p:cond delay="0"/>
                                          </p:stCondLst>
                                        </p:cTn>
                                        <p:tgtEl>
                                          <p:spTgt spid="309254">
                                            <p:txEl>
                                              <p:pRg st="0" end="0"/>
                                            </p:txEl>
                                          </p:spTgt>
                                        </p:tgtEl>
                                      </p:cBhvr>
                                    </p:animEffect>
                                    <p:anim calcmode="lin" valueType="num">
                                      <p:cBhvr>
                                        <p:cTn id="80" dur="1822" tmFilter="0,0; 0.14,0.36; 0.43,0.73; 0.71,0.91; 1.0,1.0">
                                          <p:stCondLst>
                                            <p:cond delay="0"/>
                                          </p:stCondLst>
                                        </p:cTn>
                                        <p:tgtEl>
                                          <p:spTgt spid="309254">
                                            <p:txEl>
                                              <p:pRg st="0" end="0"/>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09254">
                                            <p:txEl>
                                              <p:pRg st="0" end="0"/>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09254">
                                            <p:txEl>
                                              <p:pRg st="0" end="0"/>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09254">
                                            <p:txEl>
                                              <p:pRg st="0" end="0"/>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09254">
                                            <p:txEl>
                                              <p:pRg st="0" end="0"/>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09254">
                                            <p:txEl>
                                              <p:pRg st="0" end="0"/>
                                            </p:txEl>
                                          </p:spTgt>
                                        </p:tgtEl>
                                      </p:cBhvr>
                                      <p:to x="100000" y="60000"/>
                                    </p:animScale>
                                    <p:animScale>
                                      <p:cBhvr>
                                        <p:cTn id="86" dur="166" decel="50000">
                                          <p:stCondLst>
                                            <p:cond delay="676"/>
                                          </p:stCondLst>
                                        </p:cTn>
                                        <p:tgtEl>
                                          <p:spTgt spid="309254">
                                            <p:txEl>
                                              <p:pRg st="0" end="0"/>
                                            </p:txEl>
                                          </p:spTgt>
                                        </p:tgtEl>
                                      </p:cBhvr>
                                      <p:to x="100000" y="100000"/>
                                    </p:animScale>
                                    <p:animScale>
                                      <p:cBhvr>
                                        <p:cTn id="87" dur="26">
                                          <p:stCondLst>
                                            <p:cond delay="1312"/>
                                          </p:stCondLst>
                                        </p:cTn>
                                        <p:tgtEl>
                                          <p:spTgt spid="309254">
                                            <p:txEl>
                                              <p:pRg st="0" end="0"/>
                                            </p:txEl>
                                          </p:spTgt>
                                        </p:tgtEl>
                                      </p:cBhvr>
                                      <p:to x="100000" y="80000"/>
                                    </p:animScale>
                                    <p:animScale>
                                      <p:cBhvr>
                                        <p:cTn id="88" dur="166" decel="50000">
                                          <p:stCondLst>
                                            <p:cond delay="1338"/>
                                          </p:stCondLst>
                                        </p:cTn>
                                        <p:tgtEl>
                                          <p:spTgt spid="309254">
                                            <p:txEl>
                                              <p:pRg st="0" end="0"/>
                                            </p:txEl>
                                          </p:spTgt>
                                        </p:tgtEl>
                                      </p:cBhvr>
                                      <p:to x="100000" y="100000"/>
                                    </p:animScale>
                                    <p:animScale>
                                      <p:cBhvr>
                                        <p:cTn id="89" dur="26">
                                          <p:stCondLst>
                                            <p:cond delay="1642"/>
                                          </p:stCondLst>
                                        </p:cTn>
                                        <p:tgtEl>
                                          <p:spTgt spid="309254">
                                            <p:txEl>
                                              <p:pRg st="0" end="0"/>
                                            </p:txEl>
                                          </p:spTgt>
                                        </p:tgtEl>
                                      </p:cBhvr>
                                      <p:to x="100000" y="90000"/>
                                    </p:animScale>
                                    <p:animScale>
                                      <p:cBhvr>
                                        <p:cTn id="90" dur="166" decel="50000">
                                          <p:stCondLst>
                                            <p:cond delay="1668"/>
                                          </p:stCondLst>
                                        </p:cTn>
                                        <p:tgtEl>
                                          <p:spTgt spid="309254">
                                            <p:txEl>
                                              <p:pRg st="0" end="0"/>
                                            </p:txEl>
                                          </p:spTgt>
                                        </p:tgtEl>
                                      </p:cBhvr>
                                      <p:to x="100000" y="100000"/>
                                    </p:animScale>
                                    <p:animScale>
                                      <p:cBhvr>
                                        <p:cTn id="91" dur="26">
                                          <p:stCondLst>
                                            <p:cond delay="1808"/>
                                          </p:stCondLst>
                                        </p:cTn>
                                        <p:tgtEl>
                                          <p:spTgt spid="309254">
                                            <p:txEl>
                                              <p:pRg st="0" end="0"/>
                                            </p:txEl>
                                          </p:spTgt>
                                        </p:tgtEl>
                                      </p:cBhvr>
                                      <p:to x="100000" y="95000"/>
                                    </p:animScale>
                                    <p:animScale>
                                      <p:cBhvr>
                                        <p:cTn id="92" dur="166" decel="50000">
                                          <p:stCondLst>
                                            <p:cond delay="1834"/>
                                          </p:stCondLst>
                                        </p:cTn>
                                        <p:tgtEl>
                                          <p:spTgt spid="309254">
                                            <p:txEl>
                                              <p:pRg st="0" end="0"/>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09254">
                                            <p:txEl>
                                              <p:pRg st="1" end="1"/>
                                            </p:txEl>
                                          </p:spTgt>
                                        </p:tgtEl>
                                        <p:attrNameLst>
                                          <p:attrName>style.visibility</p:attrName>
                                        </p:attrNameLst>
                                      </p:cBhvr>
                                      <p:to>
                                        <p:strVal val="visible"/>
                                      </p:to>
                                    </p:set>
                                    <p:animEffect transition="in" filter="wipe(down)">
                                      <p:cBhvr>
                                        <p:cTn id="97" dur="580">
                                          <p:stCondLst>
                                            <p:cond delay="0"/>
                                          </p:stCondLst>
                                        </p:cTn>
                                        <p:tgtEl>
                                          <p:spTgt spid="309254">
                                            <p:txEl>
                                              <p:pRg st="1" end="1"/>
                                            </p:txEl>
                                          </p:spTgt>
                                        </p:tgtEl>
                                      </p:cBhvr>
                                    </p:animEffect>
                                    <p:anim calcmode="lin" valueType="num">
                                      <p:cBhvr>
                                        <p:cTn id="98" dur="1822" tmFilter="0,0; 0.14,0.36; 0.43,0.73; 0.71,0.91; 1.0,1.0">
                                          <p:stCondLst>
                                            <p:cond delay="0"/>
                                          </p:stCondLst>
                                        </p:cTn>
                                        <p:tgtEl>
                                          <p:spTgt spid="309254">
                                            <p:txEl>
                                              <p:pRg st="1" end="1"/>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09254">
                                            <p:txEl>
                                              <p:pRg st="1" end="1"/>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09254">
                                            <p:txEl>
                                              <p:pRg st="1" end="1"/>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09254">
                                            <p:txEl>
                                              <p:pRg st="1" end="1"/>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09254">
                                            <p:txEl>
                                              <p:pRg st="1" end="1"/>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09254">
                                            <p:txEl>
                                              <p:pRg st="1" end="1"/>
                                            </p:txEl>
                                          </p:spTgt>
                                        </p:tgtEl>
                                      </p:cBhvr>
                                      <p:to x="100000" y="60000"/>
                                    </p:animScale>
                                    <p:animScale>
                                      <p:cBhvr>
                                        <p:cTn id="104" dur="166" decel="50000">
                                          <p:stCondLst>
                                            <p:cond delay="676"/>
                                          </p:stCondLst>
                                        </p:cTn>
                                        <p:tgtEl>
                                          <p:spTgt spid="309254">
                                            <p:txEl>
                                              <p:pRg st="1" end="1"/>
                                            </p:txEl>
                                          </p:spTgt>
                                        </p:tgtEl>
                                      </p:cBhvr>
                                      <p:to x="100000" y="100000"/>
                                    </p:animScale>
                                    <p:animScale>
                                      <p:cBhvr>
                                        <p:cTn id="105" dur="26">
                                          <p:stCondLst>
                                            <p:cond delay="1312"/>
                                          </p:stCondLst>
                                        </p:cTn>
                                        <p:tgtEl>
                                          <p:spTgt spid="309254">
                                            <p:txEl>
                                              <p:pRg st="1" end="1"/>
                                            </p:txEl>
                                          </p:spTgt>
                                        </p:tgtEl>
                                      </p:cBhvr>
                                      <p:to x="100000" y="80000"/>
                                    </p:animScale>
                                    <p:animScale>
                                      <p:cBhvr>
                                        <p:cTn id="106" dur="166" decel="50000">
                                          <p:stCondLst>
                                            <p:cond delay="1338"/>
                                          </p:stCondLst>
                                        </p:cTn>
                                        <p:tgtEl>
                                          <p:spTgt spid="309254">
                                            <p:txEl>
                                              <p:pRg st="1" end="1"/>
                                            </p:txEl>
                                          </p:spTgt>
                                        </p:tgtEl>
                                      </p:cBhvr>
                                      <p:to x="100000" y="100000"/>
                                    </p:animScale>
                                    <p:animScale>
                                      <p:cBhvr>
                                        <p:cTn id="107" dur="26">
                                          <p:stCondLst>
                                            <p:cond delay="1642"/>
                                          </p:stCondLst>
                                        </p:cTn>
                                        <p:tgtEl>
                                          <p:spTgt spid="309254">
                                            <p:txEl>
                                              <p:pRg st="1" end="1"/>
                                            </p:txEl>
                                          </p:spTgt>
                                        </p:tgtEl>
                                      </p:cBhvr>
                                      <p:to x="100000" y="90000"/>
                                    </p:animScale>
                                    <p:animScale>
                                      <p:cBhvr>
                                        <p:cTn id="108" dur="166" decel="50000">
                                          <p:stCondLst>
                                            <p:cond delay="1668"/>
                                          </p:stCondLst>
                                        </p:cTn>
                                        <p:tgtEl>
                                          <p:spTgt spid="309254">
                                            <p:txEl>
                                              <p:pRg st="1" end="1"/>
                                            </p:txEl>
                                          </p:spTgt>
                                        </p:tgtEl>
                                      </p:cBhvr>
                                      <p:to x="100000" y="100000"/>
                                    </p:animScale>
                                    <p:animScale>
                                      <p:cBhvr>
                                        <p:cTn id="109" dur="26">
                                          <p:stCondLst>
                                            <p:cond delay="1808"/>
                                          </p:stCondLst>
                                        </p:cTn>
                                        <p:tgtEl>
                                          <p:spTgt spid="309254">
                                            <p:txEl>
                                              <p:pRg st="1" end="1"/>
                                            </p:txEl>
                                          </p:spTgt>
                                        </p:tgtEl>
                                      </p:cBhvr>
                                      <p:to x="100000" y="95000"/>
                                    </p:animScale>
                                    <p:animScale>
                                      <p:cBhvr>
                                        <p:cTn id="110" dur="166" decel="50000">
                                          <p:stCondLst>
                                            <p:cond delay="1834"/>
                                          </p:stCondLst>
                                        </p:cTn>
                                        <p:tgtEl>
                                          <p:spTgt spid="309254">
                                            <p:txEl>
                                              <p:pRg st="1" end="1"/>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nodeType="clickEffect">
                                  <p:stCondLst>
                                    <p:cond delay="0"/>
                                  </p:stCondLst>
                                  <p:childTnLst>
                                    <p:set>
                                      <p:cBhvr>
                                        <p:cTn id="114" dur="1" fill="hold">
                                          <p:stCondLst>
                                            <p:cond delay="0"/>
                                          </p:stCondLst>
                                        </p:cTn>
                                        <p:tgtEl>
                                          <p:spTgt spid="309255">
                                            <p:txEl>
                                              <p:pRg st="0" end="0"/>
                                            </p:txEl>
                                          </p:spTgt>
                                        </p:tgtEl>
                                        <p:attrNameLst>
                                          <p:attrName>style.visibility</p:attrName>
                                        </p:attrNameLst>
                                      </p:cBhvr>
                                      <p:to>
                                        <p:strVal val="visible"/>
                                      </p:to>
                                    </p:set>
                                    <p:animEffect transition="in" filter="wipe(down)">
                                      <p:cBhvr>
                                        <p:cTn id="115" dur="580">
                                          <p:stCondLst>
                                            <p:cond delay="0"/>
                                          </p:stCondLst>
                                        </p:cTn>
                                        <p:tgtEl>
                                          <p:spTgt spid="309255">
                                            <p:txEl>
                                              <p:pRg st="0" end="0"/>
                                            </p:txEl>
                                          </p:spTgt>
                                        </p:tgtEl>
                                      </p:cBhvr>
                                    </p:animEffect>
                                    <p:anim calcmode="lin" valueType="num">
                                      <p:cBhvr>
                                        <p:cTn id="116" dur="1822" tmFilter="0,0; 0.14,0.36; 0.43,0.73; 0.71,0.91; 1.0,1.0">
                                          <p:stCondLst>
                                            <p:cond delay="0"/>
                                          </p:stCondLst>
                                        </p:cTn>
                                        <p:tgtEl>
                                          <p:spTgt spid="309255">
                                            <p:txEl>
                                              <p:pRg st="0" end="0"/>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09255">
                                            <p:txEl>
                                              <p:pRg st="0" end="0"/>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09255">
                                            <p:txEl>
                                              <p:pRg st="0" end="0"/>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09255">
                                            <p:txEl>
                                              <p:pRg st="0" end="0"/>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09255">
                                            <p:txEl>
                                              <p:pRg st="0" end="0"/>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09255">
                                            <p:txEl>
                                              <p:pRg st="0" end="0"/>
                                            </p:txEl>
                                          </p:spTgt>
                                        </p:tgtEl>
                                      </p:cBhvr>
                                      <p:to x="100000" y="60000"/>
                                    </p:animScale>
                                    <p:animScale>
                                      <p:cBhvr>
                                        <p:cTn id="122" dur="166" decel="50000">
                                          <p:stCondLst>
                                            <p:cond delay="676"/>
                                          </p:stCondLst>
                                        </p:cTn>
                                        <p:tgtEl>
                                          <p:spTgt spid="309255">
                                            <p:txEl>
                                              <p:pRg st="0" end="0"/>
                                            </p:txEl>
                                          </p:spTgt>
                                        </p:tgtEl>
                                      </p:cBhvr>
                                      <p:to x="100000" y="100000"/>
                                    </p:animScale>
                                    <p:animScale>
                                      <p:cBhvr>
                                        <p:cTn id="123" dur="26">
                                          <p:stCondLst>
                                            <p:cond delay="1312"/>
                                          </p:stCondLst>
                                        </p:cTn>
                                        <p:tgtEl>
                                          <p:spTgt spid="309255">
                                            <p:txEl>
                                              <p:pRg st="0" end="0"/>
                                            </p:txEl>
                                          </p:spTgt>
                                        </p:tgtEl>
                                      </p:cBhvr>
                                      <p:to x="100000" y="80000"/>
                                    </p:animScale>
                                    <p:animScale>
                                      <p:cBhvr>
                                        <p:cTn id="124" dur="166" decel="50000">
                                          <p:stCondLst>
                                            <p:cond delay="1338"/>
                                          </p:stCondLst>
                                        </p:cTn>
                                        <p:tgtEl>
                                          <p:spTgt spid="309255">
                                            <p:txEl>
                                              <p:pRg st="0" end="0"/>
                                            </p:txEl>
                                          </p:spTgt>
                                        </p:tgtEl>
                                      </p:cBhvr>
                                      <p:to x="100000" y="100000"/>
                                    </p:animScale>
                                    <p:animScale>
                                      <p:cBhvr>
                                        <p:cTn id="125" dur="26">
                                          <p:stCondLst>
                                            <p:cond delay="1642"/>
                                          </p:stCondLst>
                                        </p:cTn>
                                        <p:tgtEl>
                                          <p:spTgt spid="309255">
                                            <p:txEl>
                                              <p:pRg st="0" end="0"/>
                                            </p:txEl>
                                          </p:spTgt>
                                        </p:tgtEl>
                                      </p:cBhvr>
                                      <p:to x="100000" y="90000"/>
                                    </p:animScale>
                                    <p:animScale>
                                      <p:cBhvr>
                                        <p:cTn id="126" dur="166" decel="50000">
                                          <p:stCondLst>
                                            <p:cond delay="1668"/>
                                          </p:stCondLst>
                                        </p:cTn>
                                        <p:tgtEl>
                                          <p:spTgt spid="309255">
                                            <p:txEl>
                                              <p:pRg st="0" end="0"/>
                                            </p:txEl>
                                          </p:spTgt>
                                        </p:tgtEl>
                                      </p:cBhvr>
                                      <p:to x="100000" y="100000"/>
                                    </p:animScale>
                                    <p:animScale>
                                      <p:cBhvr>
                                        <p:cTn id="127" dur="26">
                                          <p:stCondLst>
                                            <p:cond delay="1808"/>
                                          </p:stCondLst>
                                        </p:cTn>
                                        <p:tgtEl>
                                          <p:spTgt spid="309255">
                                            <p:txEl>
                                              <p:pRg st="0" end="0"/>
                                            </p:txEl>
                                          </p:spTgt>
                                        </p:tgtEl>
                                      </p:cBhvr>
                                      <p:to x="100000" y="95000"/>
                                    </p:animScale>
                                    <p:animScale>
                                      <p:cBhvr>
                                        <p:cTn id="128" dur="166" decel="50000">
                                          <p:stCondLst>
                                            <p:cond delay="1834"/>
                                          </p:stCondLst>
                                        </p:cTn>
                                        <p:tgtEl>
                                          <p:spTgt spid="309255">
                                            <p:txEl>
                                              <p:pRg st="0" end="0"/>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11"/>
                                        </p:tgtEl>
                                        <p:attrNameLst>
                                          <p:attrName>style.visibility</p:attrName>
                                        </p:attrNameLst>
                                      </p:cBhvr>
                                      <p:to>
                                        <p:strVal val="visible"/>
                                      </p:to>
                                    </p:set>
                                    <p:animEffect transition="in" filter="wipe(down)">
                                      <p:cBhvr>
                                        <p:cTn id="133" dur="580">
                                          <p:stCondLst>
                                            <p:cond delay="0"/>
                                          </p:stCondLst>
                                        </p:cTn>
                                        <p:tgtEl>
                                          <p:spTgt spid="11"/>
                                        </p:tgtEl>
                                      </p:cBhvr>
                                    </p:animEffect>
                                    <p:anim calcmode="lin" valueType="num">
                                      <p:cBhvr>
                                        <p:cTn id="13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9" dur="26">
                                          <p:stCondLst>
                                            <p:cond delay="650"/>
                                          </p:stCondLst>
                                        </p:cTn>
                                        <p:tgtEl>
                                          <p:spTgt spid="11"/>
                                        </p:tgtEl>
                                      </p:cBhvr>
                                      <p:to x="100000" y="60000"/>
                                    </p:animScale>
                                    <p:animScale>
                                      <p:cBhvr>
                                        <p:cTn id="140" dur="166" decel="50000">
                                          <p:stCondLst>
                                            <p:cond delay="676"/>
                                          </p:stCondLst>
                                        </p:cTn>
                                        <p:tgtEl>
                                          <p:spTgt spid="11"/>
                                        </p:tgtEl>
                                      </p:cBhvr>
                                      <p:to x="100000" y="100000"/>
                                    </p:animScale>
                                    <p:animScale>
                                      <p:cBhvr>
                                        <p:cTn id="141" dur="26">
                                          <p:stCondLst>
                                            <p:cond delay="1312"/>
                                          </p:stCondLst>
                                        </p:cTn>
                                        <p:tgtEl>
                                          <p:spTgt spid="11"/>
                                        </p:tgtEl>
                                      </p:cBhvr>
                                      <p:to x="100000" y="80000"/>
                                    </p:animScale>
                                    <p:animScale>
                                      <p:cBhvr>
                                        <p:cTn id="142" dur="166" decel="50000">
                                          <p:stCondLst>
                                            <p:cond delay="1338"/>
                                          </p:stCondLst>
                                        </p:cTn>
                                        <p:tgtEl>
                                          <p:spTgt spid="11"/>
                                        </p:tgtEl>
                                      </p:cBhvr>
                                      <p:to x="100000" y="100000"/>
                                    </p:animScale>
                                    <p:animScale>
                                      <p:cBhvr>
                                        <p:cTn id="143" dur="26">
                                          <p:stCondLst>
                                            <p:cond delay="1642"/>
                                          </p:stCondLst>
                                        </p:cTn>
                                        <p:tgtEl>
                                          <p:spTgt spid="11"/>
                                        </p:tgtEl>
                                      </p:cBhvr>
                                      <p:to x="100000" y="90000"/>
                                    </p:animScale>
                                    <p:animScale>
                                      <p:cBhvr>
                                        <p:cTn id="144" dur="166" decel="50000">
                                          <p:stCondLst>
                                            <p:cond delay="1668"/>
                                          </p:stCondLst>
                                        </p:cTn>
                                        <p:tgtEl>
                                          <p:spTgt spid="11"/>
                                        </p:tgtEl>
                                      </p:cBhvr>
                                      <p:to x="100000" y="100000"/>
                                    </p:animScale>
                                    <p:animScale>
                                      <p:cBhvr>
                                        <p:cTn id="145" dur="26">
                                          <p:stCondLst>
                                            <p:cond delay="1808"/>
                                          </p:stCondLst>
                                        </p:cTn>
                                        <p:tgtEl>
                                          <p:spTgt spid="11"/>
                                        </p:tgtEl>
                                      </p:cBhvr>
                                      <p:to x="100000" y="95000"/>
                                    </p:animScale>
                                    <p:animScale>
                                      <p:cBhvr>
                                        <p:cTn id="146" dur="166" decel="50000">
                                          <p:stCondLst>
                                            <p:cond delay="1834"/>
                                          </p:stCondLst>
                                        </p:cTn>
                                        <p:tgtEl>
                                          <p:spTgt spid="11"/>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309260"/>
                                        </p:tgtEl>
                                        <p:attrNameLst>
                                          <p:attrName>style.visibility</p:attrName>
                                        </p:attrNameLst>
                                      </p:cBhvr>
                                      <p:to>
                                        <p:strVal val="visible"/>
                                      </p:to>
                                    </p:set>
                                    <p:animEffect transition="in" filter="wipe(down)">
                                      <p:cBhvr>
                                        <p:cTn id="151" dur="580">
                                          <p:stCondLst>
                                            <p:cond delay="0"/>
                                          </p:stCondLst>
                                        </p:cTn>
                                        <p:tgtEl>
                                          <p:spTgt spid="309260"/>
                                        </p:tgtEl>
                                      </p:cBhvr>
                                    </p:animEffect>
                                    <p:anim calcmode="lin" valueType="num">
                                      <p:cBhvr>
                                        <p:cTn id="152" dur="1822" tmFilter="0,0; 0.14,0.36; 0.43,0.73; 0.71,0.91; 1.0,1.0">
                                          <p:stCondLst>
                                            <p:cond delay="0"/>
                                          </p:stCondLst>
                                        </p:cTn>
                                        <p:tgtEl>
                                          <p:spTgt spid="309260"/>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309260"/>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309260"/>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309260"/>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309260"/>
                                        </p:tgtEl>
                                        <p:attrNameLst>
                                          <p:attrName>ppt_y</p:attrName>
                                        </p:attrNameLst>
                                      </p:cBhvr>
                                      <p:tavLst>
                                        <p:tav tm="0" fmla="#ppt_y-sin(pi*$)/81">
                                          <p:val>
                                            <p:fltVal val="0"/>
                                          </p:val>
                                        </p:tav>
                                        <p:tav tm="100000">
                                          <p:val>
                                            <p:fltVal val="1"/>
                                          </p:val>
                                        </p:tav>
                                      </p:tavLst>
                                    </p:anim>
                                    <p:animScale>
                                      <p:cBhvr>
                                        <p:cTn id="157" dur="26">
                                          <p:stCondLst>
                                            <p:cond delay="650"/>
                                          </p:stCondLst>
                                        </p:cTn>
                                        <p:tgtEl>
                                          <p:spTgt spid="309260"/>
                                        </p:tgtEl>
                                      </p:cBhvr>
                                      <p:to x="100000" y="60000"/>
                                    </p:animScale>
                                    <p:animScale>
                                      <p:cBhvr>
                                        <p:cTn id="158" dur="166" decel="50000">
                                          <p:stCondLst>
                                            <p:cond delay="676"/>
                                          </p:stCondLst>
                                        </p:cTn>
                                        <p:tgtEl>
                                          <p:spTgt spid="309260"/>
                                        </p:tgtEl>
                                      </p:cBhvr>
                                      <p:to x="100000" y="100000"/>
                                    </p:animScale>
                                    <p:animScale>
                                      <p:cBhvr>
                                        <p:cTn id="159" dur="26">
                                          <p:stCondLst>
                                            <p:cond delay="1312"/>
                                          </p:stCondLst>
                                        </p:cTn>
                                        <p:tgtEl>
                                          <p:spTgt spid="309260"/>
                                        </p:tgtEl>
                                      </p:cBhvr>
                                      <p:to x="100000" y="80000"/>
                                    </p:animScale>
                                    <p:animScale>
                                      <p:cBhvr>
                                        <p:cTn id="160" dur="166" decel="50000">
                                          <p:stCondLst>
                                            <p:cond delay="1338"/>
                                          </p:stCondLst>
                                        </p:cTn>
                                        <p:tgtEl>
                                          <p:spTgt spid="309260"/>
                                        </p:tgtEl>
                                      </p:cBhvr>
                                      <p:to x="100000" y="100000"/>
                                    </p:animScale>
                                    <p:animScale>
                                      <p:cBhvr>
                                        <p:cTn id="161" dur="26">
                                          <p:stCondLst>
                                            <p:cond delay="1642"/>
                                          </p:stCondLst>
                                        </p:cTn>
                                        <p:tgtEl>
                                          <p:spTgt spid="309260"/>
                                        </p:tgtEl>
                                      </p:cBhvr>
                                      <p:to x="100000" y="90000"/>
                                    </p:animScale>
                                    <p:animScale>
                                      <p:cBhvr>
                                        <p:cTn id="162" dur="166" decel="50000">
                                          <p:stCondLst>
                                            <p:cond delay="1668"/>
                                          </p:stCondLst>
                                        </p:cTn>
                                        <p:tgtEl>
                                          <p:spTgt spid="309260"/>
                                        </p:tgtEl>
                                      </p:cBhvr>
                                      <p:to x="100000" y="100000"/>
                                    </p:animScale>
                                    <p:animScale>
                                      <p:cBhvr>
                                        <p:cTn id="163" dur="26">
                                          <p:stCondLst>
                                            <p:cond delay="1808"/>
                                          </p:stCondLst>
                                        </p:cTn>
                                        <p:tgtEl>
                                          <p:spTgt spid="309260"/>
                                        </p:tgtEl>
                                      </p:cBhvr>
                                      <p:to x="100000" y="95000"/>
                                    </p:animScale>
                                    <p:animScale>
                                      <p:cBhvr>
                                        <p:cTn id="164" dur="166" decel="50000">
                                          <p:stCondLst>
                                            <p:cond delay="1834"/>
                                          </p:stCondLst>
                                        </p:cTn>
                                        <p:tgtEl>
                                          <p:spTgt spid="309260"/>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nodeType="clickEffect">
                                  <p:stCondLst>
                                    <p:cond delay="0"/>
                                  </p:stCondLst>
                                  <p:childTnLst>
                                    <p:set>
                                      <p:cBhvr>
                                        <p:cTn id="168" dur="1" fill="hold">
                                          <p:stCondLst>
                                            <p:cond delay="0"/>
                                          </p:stCondLst>
                                        </p:cTn>
                                        <p:tgtEl>
                                          <p:spTgt spid="8">
                                            <p:txEl>
                                              <p:pRg st="0" end="0"/>
                                            </p:txEl>
                                          </p:spTgt>
                                        </p:tgtEl>
                                        <p:attrNameLst>
                                          <p:attrName>style.visibility</p:attrName>
                                        </p:attrNameLst>
                                      </p:cBhvr>
                                      <p:to>
                                        <p:strVal val="visible"/>
                                      </p:to>
                                    </p:set>
                                    <p:animEffect transition="in" filter="wipe(down)">
                                      <p:cBhvr>
                                        <p:cTn id="169" dur="580">
                                          <p:stCondLst>
                                            <p:cond delay="0"/>
                                          </p:stCondLst>
                                        </p:cTn>
                                        <p:tgtEl>
                                          <p:spTgt spid="8">
                                            <p:txEl>
                                              <p:pRg st="0" end="0"/>
                                            </p:txEl>
                                          </p:spTgt>
                                        </p:tgtEl>
                                      </p:cBhvr>
                                    </p:animEffect>
                                    <p:anim calcmode="lin" valueType="num">
                                      <p:cBhvr>
                                        <p:cTn id="170"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175" dur="26">
                                          <p:stCondLst>
                                            <p:cond delay="650"/>
                                          </p:stCondLst>
                                        </p:cTn>
                                        <p:tgtEl>
                                          <p:spTgt spid="8">
                                            <p:txEl>
                                              <p:pRg st="0" end="0"/>
                                            </p:txEl>
                                          </p:spTgt>
                                        </p:tgtEl>
                                      </p:cBhvr>
                                      <p:to x="100000" y="60000"/>
                                    </p:animScale>
                                    <p:animScale>
                                      <p:cBhvr>
                                        <p:cTn id="176" dur="166" decel="50000">
                                          <p:stCondLst>
                                            <p:cond delay="676"/>
                                          </p:stCondLst>
                                        </p:cTn>
                                        <p:tgtEl>
                                          <p:spTgt spid="8">
                                            <p:txEl>
                                              <p:pRg st="0" end="0"/>
                                            </p:txEl>
                                          </p:spTgt>
                                        </p:tgtEl>
                                      </p:cBhvr>
                                      <p:to x="100000" y="100000"/>
                                    </p:animScale>
                                    <p:animScale>
                                      <p:cBhvr>
                                        <p:cTn id="177" dur="26">
                                          <p:stCondLst>
                                            <p:cond delay="1312"/>
                                          </p:stCondLst>
                                        </p:cTn>
                                        <p:tgtEl>
                                          <p:spTgt spid="8">
                                            <p:txEl>
                                              <p:pRg st="0" end="0"/>
                                            </p:txEl>
                                          </p:spTgt>
                                        </p:tgtEl>
                                      </p:cBhvr>
                                      <p:to x="100000" y="80000"/>
                                    </p:animScale>
                                    <p:animScale>
                                      <p:cBhvr>
                                        <p:cTn id="178" dur="166" decel="50000">
                                          <p:stCondLst>
                                            <p:cond delay="1338"/>
                                          </p:stCondLst>
                                        </p:cTn>
                                        <p:tgtEl>
                                          <p:spTgt spid="8">
                                            <p:txEl>
                                              <p:pRg st="0" end="0"/>
                                            </p:txEl>
                                          </p:spTgt>
                                        </p:tgtEl>
                                      </p:cBhvr>
                                      <p:to x="100000" y="100000"/>
                                    </p:animScale>
                                    <p:animScale>
                                      <p:cBhvr>
                                        <p:cTn id="179" dur="26">
                                          <p:stCondLst>
                                            <p:cond delay="1642"/>
                                          </p:stCondLst>
                                        </p:cTn>
                                        <p:tgtEl>
                                          <p:spTgt spid="8">
                                            <p:txEl>
                                              <p:pRg st="0" end="0"/>
                                            </p:txEl>
                                          </p:spTgt>
                                        </p:tgtEl>
                                      </p:cBhvr>
                                      <p:to x="100000" y="90000"/>
                                    </p:animScale>
                                    <p:animScale>
                                      <p:cBhvr>
                                        <p:cTn id="180" dur="166" decel="50000">
                                          <p:stCondLst>
                                            <p:cond delay="1668"/>
                                          </p:stCondLst>
                                        </p:cTn>
                                        <p:tgtEl>
                                          <p:spTgt spid="8">
                                            <p:txEl>
                                              <p:pRg st="0" end="0"/>
                                            </p:txEl>
                                          </p:spTgt>
                                        </p:tgtEl>
                                      </p:cBhvr>
                                      <p:to x="100000" y="100000"/>
                                    </p:animScale>
                                    <p:animScale>
                                      <p:cBhvr>
                                        <p:cTn id="181" dur="26">
                                          <p:stCondLst>
                                            <p:cond delay="1808"/>
                                          </p:stCondLst>
                                        </p:cTn>
                                        <p:tgtEl>
                                          <p:spTgt spid="8">
                                            <p:txEl>
                                              <p:pRg st="0" end="0"/>
                                            </p:txEl>
                                          </p:spTgt>
                                        </p:tgtEl>
                                      </p:cBhvr>
                                      <p:to x="100000" y="95000"/>
                                    </p:animScale>
                                    <p:animScale>
                                      <p:cBhvr>
                                        <p:cTn id="182" dur="166" decel="50000">
                                          <p:stCondLst>
                                            <p:cond delay="1834"/>
                                          </p:stCondLst>
                                        </p:cTn>
                                        <p:tgtEl>
                                          <p:spTgt spid="8">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6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609600" y="1219200"/>
            <a:ext cx="8305800" cy="2133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en-US" sz="2400" dirty="0">
                <a:solidFill>
                  <a:schemeClr val="tx1"/>
                </a:solidFill>
                <a:cs typeface="Simplified Arabic" pitchFamily="2" charset="-78"/>
              </a:rPr>
              <a:t>5</a:t>
            </a:r>
            <a:r>
              <a:rPr lang="ar-IQ" sz="2400" dirty="0">
                <a:solidFill>
                  <a:schemeClr val="tx1"/>
                </a:solidFill>
                <a:cs typeface="Simplified Arabic" pitchFamily="2" charset="-78"/>
              </a:rPr>
              <a:t> . الجدول التكراري المغلق هو الجدول الذي يكون:-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الحد الأعلى للفئة العليا فيه معلوم.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الحد الأدنى للفئة الدنيا فيه معلوم.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الحد الأعلى للفئة العليا والحد الأدنى للفئة الدنيا فيه معلومين. </a:t>
            </a:r>
            <a:endParaRPr lang="ar-IQ" sz="2400" dirty="0" smtClean="0">
              <a:solidFill>
                <a:schemeClr val="tx1"/>
              </a:solidFill>
              <a:cs typeface="Simplified Arabic" pitchFamily="2" charset="-78"/>
            </a:endParaRPr>
          </a:p>
        </p:txBody>
      </p:sp>
      <p:sp>
        <p:nvSpPr>
          <p:cNvPr id="5" name="مستطيل مستدير الزوايا 4"/>
          <p:cNvSpPr/>
          <p:nvPr/>
        </p:nvSpPr>
        <p:spPr>
          <a:xfrm>
            <a:off x="1066800" y="3657600"/>
            <a:ext cx="7315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901700" indent="-901700" algn="just">
              <a:defRPr/>
            </a:pPr>
            <a:r>
              <a:rPr lang="ar-IQ" sz="2400" b="1" u="sng" dirty="0">
                <a:solidFill>
                  <a:schemeClr val="tx1"/>
                </a:solidFill>
                <a:latin typeface="Calibri" pitchFamily="34" charset="0"/>
                <a:ea typeface="Arial" pitchFamily="34" charset="0"/>
                <a:cs typeface="Simplified Arabic" pitchFamily="2" charset="-78"/>
              </a:rPr>
              <a:t>ملاحظة</a:t>
            </a:r>
            <a:r>
              <a:rPr lang="ar-IQ" sz="2400" b="1" dirty="0">
                <a:solidFill>
                  <a:schemeClr val="tx1"/>
                </a:solidFill>
                <a:latin typeface="Calibri" pitchFamily="34" charset="0"/>
                <a:ea typeface="Arial" pitchFamily="34" charset="0"/>
                <a:cs typeface="Simplified Arabic" pitchFamily="2" charset="-78"/>
              </a:rPr>
              <a:t>:</a:t>
            </a:r>
            <a:r>
              <a:rPr lang="ar-IQ" sz="2400" dirty="0">
                <a:solidFill>
                  <a:schemeClr val="tx1"/>
                </a:solidFill>
                <a:latin typeface="Calibri" pitchFamily="34" charset="0"/>
                <a:ea typeface="Arial" pitchFamily="34" charset="0"/>
                <a:cs typeface="Simplified Arabic" pitchFamily="2" charset="-78"/>
              </a:rPr>
              <a:t> تأكد من الإجابة قبل اختيار الإجابة الصحيحة، درجة الاختبار (</a:t>
            </a:r>
            <a:r>
              <a:rPr lang="en-US" sz="2400" dirty="0">
                <a:solidFill>
                  <a:schemeClr val="tx1"/>
                </a:solidFill>
                <a:latin typeface="Calibri" pitchFamily="34" charset="0"/>
                <a:ea typeface="Arial" pitchFamily="34" charset="0"/>
                <a:cs typeface="Simplified Arabic" pitchFamily="2" charset="-78"/>
              </a:rPr>
              <a:t>10</a:t>
            </a:r>
            <a:r>
              <a:rPr lang="ar-IQ" sz="2400" dirty="0">
                <a:solidFill>
                  <a:schemeClr val="tx1"/>
                </a:solidFill>
                <a:latin typeface="Calibri" pitchFamily="34" charset="0"/>
                <a:ea typeface="Arial" pitchFamily="34" charset="0"/>
                <a:cs typeface="Simplified Arabic" pitchFamily="2" charset="-78"/>
              </a:rPr>
              <a:t> درجة)، وتوزع الدرجة بالتساوي، تحقق من الإجابة في صفحة مفاتيح الإجابات. </a:t>
            </a:r>
            <a:endParaRPr lang="ar-SA" sz="2400" dirty="0">
              <a:solidFill>
                <a:schemeClr val="tx1"/>
              </a:solidFill>
              <a:latin typeface="Times New Roman" pitchFamily="18" charset="0"/>
              <a:cs typeface="Arial" pitchFamily="34" charset="0"/>
            </a:endParaRPr>
          </a:p>
        </p:txBody>
      </p:sp>
    </p:spTree>
  </p:cSld>
  <p:clrMapOvr>
    <a:masterClrMapping/>
  </p:clrMapOvr>
  <p:transition spd="slow">
    <p:zoom/>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b="1" dirty="0" smtClean="0">
                <a:solidFill>
                  <a:schemeClr val="tx1"/>
                </a:solidFill>
                <a:cs typeface="Simplified Arabic" pitchFamily="2" charset="-78"/>
              </a:rPr>
              <a:t>اختبار ذاتي (</a:t>
            </a:r>
            <a:r>
              <a:rPr lang="en-US" b="1" dirty="0" smtClean="0">
                <a:solidFill>
                  <a:schemeClr val="tx1"/>
                </a:solidFill>
                <a:cs typeface="Simplified Arabic" pitchFamily="2" charset="-78"/>
              </a:rPr>
              <a:t>6</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للجدول التكراري التالي أوجد قيمة الانحراف المعياري:- </a:t>
            </a: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en-US" b="1" u="sng" dirty="0" smtClean="0">
              <a:solidFill>
                <a:schemeClr val="tx1"/>
              </a:solidFill>
              <a:cs typeface="Simplified Arabic" pitchFamily="2" charset="-78"/>
            </a:endParaRPr>
          </a:p>
          <a:p>
            <a:pPr algn="just"/>
            <a:r>
              <a:rPr lang="ar-IQ" b="1" u="sng" dirty="0" smtClean="0">
                <a:solidFill>
                  <a:schemeClr val="tx1"/>
                </a:solidFill>
                <a:cs typeface="Simplified Arabic" pitchFamily="2" charset="-78"/>
              </a:rPr>
              <a:t>خواص الانحراف المعياري</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marL="361950" indent="-361950" algn="just"/>
            <a:r>
              <a:rPr lang="en-US" dirty="0" smtClean="0">
                <a:solidFill>
                  <a:schemeClr val="tx1"/>
                </a:solidFill>
                <a:cs typeface="Simplified Arabic" pitchFamily="2" charset="-78"/>
              </a:rPr>
              <a:t>1</a:t>
            </a:r>
            <a:r>
              <a:rPr lang="ar-IQ" dirty="0" smtClean="0">
                <a:solidFill>
                  <a:schemeClr val="tx1"/>
                </a:solidFill>
                <a:cs typeface="Simplified Arabic" pitchFamily="2" charset="-78"/>
              </a:rPr>
              <a:t> . انه مقياس دقيق وسهل الحساب. </a:t>
            </a:r>
            <a:endParaRPr lang="en-US" dirty="0" smtClean="0">
              <a:solidFill>
                <a:schemeClr val="tx1"/>
              </a:solidFill>
              <a:cs typeface="Simplified Arabic" pitchFamily="2" charset="-78"/>
            </a:endParaRPr>
          </a:p>
          <a:p>
            <a:pPr marL="361950" indent="-361950" algn="just"/>
            <a:r>
              <a:rPr lang="en-US" dirty="0" smtClean="0">
                <a:solidFill>
                  <a:schemeClr val="tx1"/>
                </a:solidFill>
                <a:cs typeface="Simplified Arabic" pitchFamily="2" charset="-78"/>
              </a:rPr>
              <a:t>2</a:t>
            </a:r>
            <a:r>
              <a:rPr lang="ar-IQ" dirty="0" smtClean="0">
                <a:solidFill>
                  <a:schemeClr val="tx1"/>
                </a:solidFill>
                <a:cs typeface="Simplified Arabic" pitchFamily="2" charset="-78"/>
              </a:rPr>
              <a:t> . يتأثر بالقيم الشاذة (لأن الوسط الحسابي فيه يتأثر بالقيمة الشاذة). </a:t>
            </a:r>
            <a:endParaRPr lang="en-US" dirty="0" smtClean="0">
              <a:solidFill>
                <a:schemeClr val="tx1"/>
              </a:solidFill>
              <a:cs typeface="Simplified Arabic" pitchFamily="2" charset="-78"/>
            </a:endParaRPr>
          </a:p>
          <a:p>
            <a:pPr marL="361950" indent="-361950" algn="just"/>
            <a:r>
              <a:rPr lang="en-US" dirty="0" smtClean="0">
                <a:solidFill>
                  <a:schemeClr val="tx1"/>
                </a:solidFill>
                <a:cs typeface="Simplified Arabic" pitchFamily="2" charset="-78"/>
              </a:rPr>
              <a:t>3</a:t>
            </a:r>
            <a:r>
              <a:rPr lang="ar-IQ" dirty="0" smtClean="0">
                <a:solidFill>
                  <a:schemeClr val="tx1"/>
                </a:solidFill>
                <a:cs typeface="Simplified Arabic" pitchFamily="2" charset="-78"/>
              </a:rPr>
              <a:t> . </a:t>
            </a:r>
            <a:r>
              <a:rPr lang="ar-IQ" dirty="0" err="1" smtClean="0">
                <a:solidFill>
                  <a:schemeClr val="tx1"/>
                </a:solidFill>
                <a:cs typeface="Simplified Arabic" pitchFamily="2" charset="-78"/>
              </a:rPr>
              <a:t>لايمكن</a:t>
            </a:r>
            <a:r>
              <a:rPr lang="ar-IQ" dirty="0" smtClean="0">
                <a:solidFill>
                  <a:schemeClr val="tx1"/>
                </a:solidFill>
                <a:cs typeface="Simplified Arabic" pitchFamily="2" charset="-78"/>
              </a:rPr>
              <a:t> إيجاده في حالة الجداول التكرارية المفتوحة. </a:t>
            </a:r>
            <a:endParaRPr lang="en-US" dirty="0" smtClean="0">
              <a:solidFill>
                <a:schemeClr val="tx1"/>
              </a:solidFill>
              <a:cs typeface="Simplified Arabic" pitchFamily="2" charset="-78"/>
            </a:endParaRPr>
          </a:p>
          <a:p>
            <a:pPr marL="361950" indent="-361950" algn="just"/>
            <a:r>
              <a:rPr lang="en-US" dirty="0" smtClean="0">
                <a:solidFill>
                  <a:schemeClr val="tx1"/>
                </a:solidFill>
                <a:cs typeface="Simplified Arabic" pitchFamily="2" charset="-78"/>
              </a:rPr>
              <a:t>4</a:t>
            </a:r>
            <a:r>
              <a:rPr lang="ar-IQ" dirty="0" smtClean="0">
                <a:solidFill>
                  <a:schemeClr val="tx1"/>
                </a:solidFill>
                <a:cs typeface="Simplified Arabic" pitchFamily="2" charset="-78"/>
              </a:rPr>
              <a:t> . عند إضافة أو طرح عدد ثابت إلى كل قيمة من قيم المشاهدات الأصلية فأن قيمة الانحراف المعياري </a:t>
            </a:r>
            <a:r>
              <a:rPr lang="ar-IQ" dirty="0" err="1" smtClean="0">
                <a:solidFill>
                  <a:schemeClr val="tx1"/>
                </a:solidFill>
                <a:cs typeface="Simplified Arabic" pitchFamily="2" charset="-78"/>
              </a:rPr>
              <a:t>لاتتغير</a:t>
            </a:r>
            <a:r>
              <a:rPr lang="ar-IQ" dirty="0" smtClean="0">
                <a:solidFill>
                  <a:schemeClr val="tx1"/>
                </a:solidFill>
                <a:cs typeface="Simplified Arabic" pitchFamily="2" charset="-78"/>
              </a:rPr>
              <a:t>. </a:t>
            </a:r>
            <a:endParaRPr lang="en-US" dirty="0" smtClean="0">
              <a:solidFill>
                <a:schemeClr val="tx1"/>
              </a:solidFill>
              <a:cs typeface="Simplified Arabic" pitchFamily="2" charset="-78"/>
            </a:endParaRPr>
          </a:p>
          <a:p>
            <a:pPr marL="361950" indent="-361950" algn="just"/>
            <a:r>
              <a:rPr lang="en-US" dirty="0" smtClean="0">
                <a:solidFill>
                  <a:schemeClr val="tx1"/>
                </a:solidFill>
                <a:cs typeface="Simplified Arabic" pitchFamily="2" charset="-78"/>
              </a:rPr>
              <a:t>5</a:t>
            </a:r>
            <a:r>
              <a:rPr lang="ar-IQ" dirty="0" smtClean="0">
                <a:solidFill>
                  <a:schemeClr val="tx1"/>
                </a:solidFill>
                <a:cs typeface="Simplified Arabic" pitchFamily="2" charset="-78"/>
              </a:rPr>
              <a:t> . يتأثر الانحراف المعياري بالضرب أو القسمة ويعني ذلك إذا ضربنا القيم الأصلية بعدد ثابت أو قسمناها على عدد ثابت فأن الانحراف المعياري للقيم الجديدة = الانحراف المعياري للقيم الأصلية مضروباً </a:t>
            </a:r>
            <a:r>
              <a:rPr lang="ar-IQ" dirty="0" err="1" smtClean="0">
                <a:solidFill>
                  <a:schemeClr val="tx1"/>
                </a:solidFill>
                <a:cs typeface="Simplified Arabic" pitchFamily="2" charset="-78"/>
              </a:rPr>
              <a:t>بـ</a:t>
            </a:r>
            <a:r>
              <a:rPr lang="ar-IQ" dirty="0" smtClean="0">
                <a:solidFill>
                  <a:schemeClr val="tx1"/>
                </a:solidFill>
                <a:cs typeface="Simplified Arabic" pitchFamily="2" charset="-78"/>
              </a:rPr>
              <a:t> أو مقسوماً على العدد الثابت.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a:t>
            </a:r>
            <a:r>
              <a:rPr lang="ar-IQ" b="1" u="sng" dirty="0" smtClean="0">
                <a:solidFill>
                  <a:schemeClr val="tx1"/>
                </a:solidFill>
                <a:cs typeface="Simplified Arabic" pitchFamily="2" charset="-78"/>
              </a:rPr>
              <a:t>الانحراف المتوسط </a:t>
            </a:r>
            <a:r>
              <a:rPr lang="en-US" b="1" u="sng" dirty="0" smtClean="0">
                <a:solidFill>
                  <a:schemeClr val="tx1"/>
                </a:solidFill>
                <a:cs typeface="Simplified Arabic" pitchFamily="2" charset="-78"/>
              </a:rPr>
              <a:t>Mean Deviation</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يعرف الانحراف المتوسط بأنه مجموع الانحرافات المطلقة لقيم المتغير العشوائي (قيم الظاهرة) عن الوسط الحسابي مقسوماً على عدد هذه القيم.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أ . </a:t>
            </a:r>
            <a:r>
              <a:rPr lang="ar-IQ" b="1" u="sng" dirty="0" smtClean="0">
                <a:solidFill>
                  <a:schemeClr val="tx1"/>
                </a:solidFill>
                <a:cs typeface="Simplified Arabic" pitchFamily="2" charset="-78"/>
              </a:rPr>
              <a:t>حساب الانحراف المتوسط للبيانات غير المبوبة</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لتكن </a:t>
            </a:r>
            <a:r>
              <a:rPr lang="en-US" b="1" dirty="0" smtClean="0">
                <a:solidFill>
                  <a:schemeClr val="tx1"/>
                </a:solidFill>
                <a:cs typeface="Simplified Arabic" pitchFamily="2" charset="-78"/>
              </a:rPr>
              <a:t>X</a:t>
            </a:r>
            <a:r>
              <a:rPr lang="en-US" b="1" baseline="-25000" dirty="0" smtClean="0">
                <a:solidFill>
                  <a:schemeClr val="tx1"/>
                </a:solidFill>
                <a:cs typeface="Simplified Arabic" pitchFamily="2" charset="-78"/>
              </a:rPr>
              <a:t>1</a:t>
            </a:r>
            <a:r>
              <a:rPr lang="en-US" b="1" dirty="0" smtClean="0">
                <a:solidFill>
                  <a:schemeClr val="tx1"/>
                </a:solidFill>
                <a:cs typeface="Simplified Arabic" pitchFamily="2" charset="-78"/>
              </a:rPr>
              <a:t>, X</a:t>
            </a:r>
            <a:r>
              <a:rPr lang="en-US" b="1" baseline="-25000" dirty="0" smtClean="0">
                <a:solidFill>
                  <a:schemeClr val="tx1"/>
                </a:solidFill>
                <a:cs typeface="Simplified Arabic" pitchFamily="2" charset="-78"/>
              </a:rPr>
              <a:t>2</a:t>
            </a:r>
            <a:r>
              <a:rPr lang="en-US" b="1" dirty="0" smtClean="0">
                <a:solidFill>
                  <a:schemeClr val="tx1"/>
                </a:solidFill>
                <a:cs typeface="Simplified Arabic" pitchFamily="2" charset="-78"/>
              </a:rPr>
              <a:t>, X</a:t>
            </a:r>
            <a:r>
              <a:rPr lang="en-US" b="1" baseline="-25000" dirty="0" smtClean="0">
                <a:solidFill>
                  <a:schemeClr val="tx1"/>
                </a:solidFill>
                <a:cs typeface="Simplified Arabic" pitchFamily="2" charset="-78"/>
              </a:rPr>
              <a:t>3</a:t>
            </a:r>
            <a:r>
              <a:rPr lang="en-US" b="1" dirty="0" smtClean="0">
                <a:solidFill>
                  <a:schemeClr val="tx1"/>
                </a:solidFill>
                <a:cs typeface="Simplified Arabic" pitchFamily="2" charset="-78"/>
              </a:rPr>
              <a:t>, ….. </a:t>
            </a:r>
            <a:r>
              <a:rPr lang="en-US" b="1" dirty="0" err="1" smtClean="0">
                <a:solidFill>
                  <a:schemeClr val="tx1"/>
                </a:solidFill>
                <a:cs typeface="Simplified Arabic" pitchFamily="2" charset="-78"/>
              </a:rPr>
              <a:t>X</a:t>
            </a:r>
            <a:r>
              <a:rPr lang="en-US" b="1" baseline="-25000" dirty="0" err="1" smtClean="0">
                <a:solidFill>
                  <a:schemeClr val="tx1"/>
                </a:solidFill>
                <a:cs typeface="Simplified Arabic" pitchFamily="2" charset="-78"/>
              </a:rPr>
              <a:t>n</a:t>
            </a:r>
            <a:r>
              <a:rPr lang="ar-IQ" dirty="0" smtClean="0">
                <a:solidFill>
                  <a:schemeClr val="tx1"/>
                </a:solidFill>
                <a:cs typeface="Simplified Arabic" pitchFamily="2" charset="-78"/>
              </a:rPr>
              <a:t> مجموعة من القيم لظاهرة أو متغير قوامها </a:t>
            </a:r>
            <a:r>
              <a:rPr lang="en-US" b="1" dirty="0" smtClean="0">
                <a:solidFill>
                  <a:schemeClr val="tx1"/>
                </a:solidFill>
                <a:cs typeface="Simplified Arabic" pitchFamily="2" charset="-78"/>
              </a:rPr>
              <a:t>n</a:t>
            </a:r>
            <a:r>
              <a:rPr lang="ar-IQ" dirty="0" smtClean="0">
                <a:solidFill>
                  <a:schemeClr val="tx1"/>
                </a:solidFill>
                <a:cs typeface="Simplified Arabic" pitchFamily="2" charset="-78"/>
              </a:rPr>
              <a:t> من المفردات، وليكن   هو الوسط الحسابي لهذه القيم فأن الانحراف المتوسط </a:t>
            </a:r>
            <a:r>
              <a:rPr lang="en-US" b="1" dirty="0" smtClean="0">
                <a:solidFill>
                  <a:schemeClr val="tx1"/>
                </a:solidFill>
                <a:cs typeface="Simplified Arabic" pitchFamily="2" charset="-78"/>
              </a:rPr>
              <a:t>(M.D)</a:t>
            </a:r>
            <a:r>
              <a:rPr lang="ar-IQ" dirty="0" smtClean="0">
                <a:solidFill>
                  <a:schemeClr val="tx1"/>
                </a:solidFill>
                <a:cs typeface="Simplified Arabic" pitchFamily="2" charset="-78"/>
              </a:rPr>
              <a:t> لهذه القيم يحسب وفق الصيغة التالية:- </a:t>
            </a:r>
          </a:p>
          <a:p>
            <a:pPr algn="just"/>
            <a:r>
              <a:rPr lang="ar-IQ" dirty="0" smtClean="0">
                <a:solidFill>
                  <a:schemeClr val="tx1"/>
                </a:solidFill>
                <a:cs typeface="Simplified Arabic" pitchFamily="2" charset="-78"/>
              </a:rPr>
              <a:t>حيث إن:-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هو مجموع الانحرافات المطلقة (بدون إشارة) لتلك القيم عن وسطها الحسابي. </a:t>
            </a:r>
            <a:endParaRPr lang="en-US" dirty="0">
              <a:solidFill>
                <a:schemeClr val="tx1"/>
              </a:solidFill>
              <a:cs typeface="Simplified Arabic" pitchFamily="2" charset="-78"/>
            </a:endParaRPr>
          </a:p>
        </p:txBody>
      </p:sp>
      <p:sp>
        <p:nvSpPr>
          <p:cNvPr id="139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67" name="Rectangle 3"/>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5" name="Rectangle 11"/>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2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3" name="Rectangle 3"/>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3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70" name="Rectangle 10"/>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3" name="جدول 22"/>
          <p:cNvGraphicFramePr>
            <a:graphicFrameLocks noGrp="1"/>
          </p:cNvGraphicFramePr>
          <p:nvPr/>
        </p:nvGraphicFramePr>
        <p:xfrm>
          <a:off x="1524000" y="990600"/>
          <a:ext cx="6096000" cy="741680"/>
        </p:xfrm>
        <a:graphic>
          <a:graphicData uri="http://schemas.openxmlformats.org/drawingml/2006/table">
            <a:tbl>
              <a:tblPr rtl="1" firstRow="1" bandRow="1">
                <a:tableStyleId>{5C22544A-7EE6-4342-B048-85BDC9FD1C3A}</a:tableStyleId>
              </a:tblPr>
              <a:tblGrid>
                <a:gridCol w="1016000"/>
                <a:gridCol w="1016000"/>
                <a:gridCol w="1016000"/>
                <a:gridCol w="1016000"/>
                <a:gridCol w="1016000"/>
                <a:gridCol w="1016000"/>
              </a:tblGrid>
              <a:tr h="370840">
                <a:tc>
                  <a:txBody>
                    <a:bodyPr/>
                    <a:lstStyle/>
                    <a:p>
                      <a:pPr algn="ctr" rtl="1">
                        <a:lnSpc>
                          <a:spcPct val="115000"/>
                        </a:lnSpc>
                        <a:spcAft>
                          <a:spcPts val="0"/>
                        </a:spcAft>
                      </a:pPr>
                      <a:r>
                        <a:rPr lang="en-US" sz="1400" b="1" dirty="0">
                          <a:solidFill>
                            <a:schemeClr val="tx1"/>
                          </a:solidFill>
                          <a:latin typeface="Arial"/>
                          <a:ea typeface="Calibri"/>
                          <a:cs typeface="Arial"/>
                        </a:rPr>
                        <a:t>60 – 70</a:t>
                      </a:r>
                      <a:endParaRPr lang="en-US" sz="1100" b="1"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solidFill>
                            <a:schemeClr val="tx1"/>
                          </a:solidFill>
                          <a:latin typeface="Arial"/>
                          <a:ea typeface="Calibri"/>
                          <a:cs typeface="Arial"/>
                        </a:rPr>
                        <a:t>50 -</a:t>
                      </a:r>
                      <a:endParaRPr lang="en-US" sz="1100" b="1" dirty="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solidFill>
                            <a:schemeClr val="tx1"/>
                          </a:solidFill>
                          <a:latin typeface="Arial"/>
                          <a:ea typeface="Calibri"/>
                          <a:cs typeface="Arial"/>
                        </a:rPr>
                        <a:t>40 -</a:t>
                      </a:r>
                      <a:endParaRPr lang="en-US" sz="11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solidFill>
                            <a:schemeClr val="tx1"/>
                          </a:solidFill>
                          <a:latin typeface="Arial"/>
                          <a:ea typeface="Calibri"/>
                          <a:cs typeface="Arial"/>
                        </a:rPr>
                        <a:t>30 -</a:t>
                      </a:r>
                      <a:endParaRPr lang="en-US" sz="1100" b="1">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solidFill>
                            <a:schemeClr val="tx1"/>
                          </a:solidFill>
                          <a:latin typeface="Arial"/>
                          <a:ea typeface="Calibri"/>
                          <a:cs typeface="Arial"/>
                        </a:rPr>
                        <a:t>20 -</a:t>
                      </a:r>
                      <a:endParaRPr lang="en-US" sz="11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a:solidFill>
                            <a:schemeClr val="tx1"/>
                          </a:solidFill>
                          <a:latin typeface="Calibri"/>
                          <a:ea typeface="Calibri"/>
                          <a:cs typeface="Arial"/>
                        </a:rPr>
                        <a:t>الفئات </a:t>
                      </a:r>
                      <a:endParaRPr lang="en-US" sz="1100" b="1">
                        <a:solidFill>
                          <a:schemeClr val="tx1"/>
                        </a:solidFill>
                        <a:latin typeface="Calibri"/>
                        <a:ea typeface="Calibri"/>
                        <a:cs typeface="Arial"/>
                      </a:endParaRPr>
                    </a:p>
                  </a:txBody>
                  <a:tcPr marL="68580" marR="68580" marT="0" marB="0" anchor="ctr"/>
                </a:tc>
              </a:tr>
              <a:tr h="370840">
                <a:tc>
                  <a:txBody>
                    <a:bodyPr/>
                    <a:lstStyle/>
                    <a:p>
                      <a:pPr algn="ctr" rtl="0">
                        <a:lnSpc>
                          <a:spcPct val="115000"/>
                        </a:lnSpc>
                        <a:spcAft>
                          <a:spcPts val="0"/>
                        </a:spcAft>
                      </a:pPr>
                      <a:r>
                        <a:rPr lang="en-US" sz="1400" b="1" dirty="0">
                          <a:solidFill>
                            <a:schemeClr val="tx1"/>
                          </a:solidFill>
                          <a:latin typeface="Arial"/>
                          <a:ea typeface="Calibri"/>
                          <a:cs typeface="Arial"/>
                        </a:rPr>
                        <a:t>5</a:t>
                      </a:r>
                      <a:endParaRPr lang="en-US" sz="1100" b="1"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solidFill>
                            <a:schemeClr val="tx1"/>
                          </a:solidFill>
                          <a:latin typeface="Arial"/>
                          <a:ea typeface="Calibri"/>
                          <a:cs typeface="Arial"/>
                        </a:rPr>
                        <a:t>10</a:t>
                      </a:r>
                      <a:endParaRPr lang="en-US" sz="1100" b="1">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dirty="0">
                          <a:solidFill>
                            <a:schemeClr val="tx1"/>
                          </a:solidFill>
                          <a:latin typeface="Arial"/>
                          <a:ea typeface="Calibri"/>
                          <a:cs typeface="Arial"/>
                        </a:rPr>
                        <a:t>5</a:t>
                      </a:r>
                      <a:endParaRPr lang="en-US" sz="1100" b="1" dirty="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solidFill>
                            <a:schemeClr val="tx1"/>
                          </a:solidFill>
                          <a:latin typeface="Arial"/>
                          <a:ea typeface="Calibri"/>
                          <a:cs typeface="Arial"/>
                        </a:rPr>
                        <a:t>3</a:t>
                      </a:r>
                      <a:endParaRPr lang="en-US" sz="1100" b="1">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solidFill>
                            <a:schemeClr val="tx1"/>
                          </a:solidFill>
                          <a:latin typeface="Arial"/>
                          <a:ea typeface="Calibri"/>
                          <a:cs typeface="Arial"/>
                        </a:rPr>
                        <a:t>2</a:t>
                      </a:r>
                      <a:endParaRPr lang="en-US" sz="11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err="1">
                          <a:solidFill>
                            <a:schemeClr val="tx1"/>
                          </a:solidFill>
                          <a:latin typeface="Arial"/>
                          <a:ea typeface="Calibri"/>
                          <a:cs typeface="Arial"/>
                        </a:rPr>
                        <a:t>fi</a:t>
                      </a:r>
                      <a:endParaRPr lang="en-US" sz="1100" b="1" dirty="0">
                        <a:solidFill>
                          <a:schemeClr val="tx1"/>
                        </a:solidFill>
                        <a:latin typeface="Calibri"/>
                        <a:ea typeface="Calibri"/>
                        <a:cs typeface="Arial"/>
                      </a:endParaRPr>
                    </a:p>
                  </a:txBody>
                  <a:tcPr marL="68580" marR="68580" marT="0" marB="0" anchor="ctr"/>
                </a:tc>
              </a:tr>
            </a:tbl>
          </a:graphicData>
        </a:graphic>
      </p:graphicFrame>
      <p:sp>
        <p:nvSpPr>
          <p:cNvPr id="145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540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47725" y="5381625"/>
            <a:ext cx="136635" cy="304800"/>
          </a:xfrm>
          <a:prstGeom prst="rect">
            <a:avLst/>
          </a:prstGeom>
          <a:noFill/>
        </p:spPr>
      </p:pic>
      <p:sp>
        <p:nvSpPr>
          <p:cNvPr id="145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541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95650" y="5876925"/>
            <a:ext cx="2733675" cy="390525"/>
          </a:xfrm>
          <a:prstGeom prst="rect">
            <a:avLst/>
          </a:prstGeom>
          <a:noFill/>
        </p:spPr>
      </p:pic>
      <p:sp>
        <p:nvSpPr>
          <p:cNvPr id="145413" name="Rectangle 5"/>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54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5414"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48575" y="6143625"/>
            <a:ext cx="1057275" cy="381000"/>
          </a:xfrm>
          <a:prstGeom prst="rect">
            <a:avLst/>
          </a:prstGeom>
          <a:noFill/>
        </p:spPr>
      </p:pic>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مثال (</a:t>
            </a:r>
            <a:r>
              <a:rPr lang="en-US" sz="2000" b="1" dirty="0" smtClean="0">
                <a:solidFill>
                  <a:schemeClr val="tx1"/>
                </a:solidFill>
                <a:cs typeface="Simplified Arabic" pitchFamily="2" charset="-78"/>
              </a:rPr>
              <a:t>1</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التالية جد الانحراف المتوسط. </a:t>
            </a:r>
            <a:endParaRPr lang="en-US" sz="2000" dirty="0" smtClean="0">
              <a:solidFill>
                <a:schemeClr val="tx1"/>
              </a:solidFill>
              <a:cs typeface="Simplified Arabic" pitchFamily="2" charset="-78"/>
            </a:endParaRPr>
          </a:p>
          <a:p>
            <a:pPr algn="just" rtl="0"/>
            <a:r>
              <a:rPr lang="en-US" sz="2000" b="1" dirty="0" smtClean="0">
                <a:solidFill>
                  <a:schemeClr val="tx1"/>
                </a:solidFill>
                <a:cs typeface="Simplified Arabic" pitchFamily="2" charset="-78"/>
              </a:rPr>
              <a:t>Xi = 2, 3, 4, 5, 5, 6, 7, 10, 13, 14, 19.</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الحل:- </a:t>
            </a: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2819400" y="1701804"/>
          <a:ext cx="4343400" cy="3251196"/>
        </p:xfrm>
        <a:graphic>
          <a:graphicData uri="http://schemas.openxmlformats.org/drawingml/2006/table">
            <a:tbl>
              <a:tblPr rtl="1" firstRow="1" bandRow="1">
                <a:tableStyleId>{5C22544A-7EE6-4342-B048-85BDC9FD1C3A}</a:tableStyleId>
              </a:tblPr>
              <a:tblGrid>
                <a:gridCol w="1447800"/>
                <a:gridCol w="1447800"/>
                <a:gridCol w="1447800"/>
              </a:tblGrid>
              <a:tr h="250092">
                <a:tc>
                  <a:txBody>
                    <a:bodyPr/>
                    <a:lstStyle/>
                    <a:p>
                      <a:pPr algn="ctr" rtl="0">
                        <a:lnSpc>
                          <a:spcPct val="115000"/>
                        </a:lnSpc>
                        <a:spcAft>
                          <a:spcPts val="0"/>
                        </a:spcAft>
                      </a:pPr>
                      <a:endParaRPr lang="en-US" sz="1200" b="1" dirty="0">
                        <a:solidFill>
                          <a:schemeClr val="tx1"/>
                        </a:solidFill>
                        <a:latin typeface="Arial"/>
                        <a:ea typeface="Calibri"/>
                        <a:cs typeface="Arial"/>
                      </a:endParaRPr>
                    </a:p>
                  </a:txBody>
                  <a:tcPr marL="68580" marR="68580" marT="0" marB="0" anchor="ctr"/>
                </a:tc>
                <a:tc>
                  <a:txBody>
                    <a:bodyPr/>
                    <a:lstStyle/>
                    <a:p>
                      <a:pPr algn="ctr" rtl="0">
                        <a:lnSpc>
                          <a:spcPct val="115000"/>
                        </a:lnSpc>
                        <a:spcAft>
                          <a:spcPts val="0"/>
                        </a:spcAft>
                      </a:pPr>
                      <a:endParaRPr lang="en-US" sz="1200" b="1">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r>
                        <a:rPr lang="en-US" sz="1200" b="1">
                          <a:solidFill>
                            <a:schemeClr val="tx1"/>
                          </a:solidFill>
                          <a:latin typeface="Arial"/>
                          <a:ea typeface="Calibri"/>
                          <a:cs typeface="Arial"/>
                        </a:rPr>
                        <a:t>Xi</a:t>
                      </a:r>
                      <a:endParaRPr lang="en-US" sz="1200" b="1">
                        <a:solidFill>
                          <a:schemeClr val="tx1"/>
                        </a:solidFill>
                        <a:latin typeface="Calibri"/>
                        <a:ea typeface="Calibri"/>
                        <a:cs typeface="Arial"/>
                      </a:endParaRPr>
                    </a:p>
                  </a:txBody>
                  <a:tcPr marL="68580" marR="68580" marT="0" marB="0" anchor="ctr"/>
                </a:tc>
              </a:tr>
              <a:tr h="250092">
                <a:tc>
                  <a:txBody>
                    <a:bodyPr/>
                    <a:lstStyle/>
                    <a:p>
                      <a:pPr algn="ctr" rtl="1">
                        <a:lnSpc>
                          <a:spcPct val="115000"/>
                        </a:lnSpc>
                        <a:spcAft>
                          <a:spcPts val="0"/>
                        </a:spcAft>
                      </a:pPr>
                      <a:r>
                        <a:rPr lang="en-US" sz="1200" b="1" dirty="0">
                          <a:solidFill>
                            <a:schemeClr val="tx1"/>
                          </a:solidFill>
                          <a:latin typeface="Arial"/>
                          <a:ea typeface="Calibri"/>
                          <a:cs typeface="Arial"/>
                        </a:rPr>
                        <a:t>6</a:t>
                      </a:r>
                      <a:endParaRPr lang="en-US" sz="1200" b="1" dirty="0">
                        <a:solidFill>
                          <a:schemeClr val="tx1"/>
                        </a:solidFill>
                        <a:latin typeface="Calibri"/>
                        <a:ea typeface="Calibri"/>
                        <a:cs typeface="Arial"/>
                      </a:endParaRPr>
                    </a:p>
                  </a:txBody>
                  <a:tcPr marL="68580" marR="68580" marT="0" marB="0"/>
                </a:tc>
                <a:tc>
                  <a:txBody>
                    <a:bodyPr/>
                    <a:lstStyle/>
                    <a:p>
                      <a:pPr algn="ctr" rtl="0">
                        <a:lnSpc>
                          <a:spcPct val="115000"/>
                        </a:lnSpc>
                        <a:spcAft>
                          <a:spcPts val="0"/>
                        </a:spcAft>
                      </a:pPr>
                      <a:r>
                        <a:rPr lang="en-US" sz="1200" b="1">
                          <a:solidFill>
                            <a:schemeClr val="tx1"/>
                          </a:solidFill>
                          <a:latin typeface="Arial"/>
                          <a:ea typeface="Calibri"/>
                          <a:cs typeface="Arial"/>
                        </a:rPr>
                        <a:t>- 6</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2</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dirty="0">
                          <a:solidFill>
                            <a:schemeClr val="tx1"/>
                          </a:solidFill>
                          <a:latin typeface="Arial"/>
                          <a:ea typeface="Calibri"/>
                          <a:cs typeface="Arial"/>
                        </a:rPr>
                        <a:t>5</a:t>
                      </a:r>
                      <a:endParaRPr lang="en-US" sz="1200" b="1" dirty="0">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- 5</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3</a:t>
                      </a:r>
                      <a:endParaRPr lang="en-US" sz="1200" b="1">
                        <a:solidFill>
                          <a:schemeClr val="tx1"/>
                        </a:solidFill>
                        <a:latin typeface="Calibri"/>
                        <a:ea typeface="Calibri"/>
                        <a:cs typeface="Arial"/>
                      </a:endParaRPr>
                    </a:p>
                  </a:txBody>
                  <a:tcPr marL="68580" marR="68580" marT="0" marB="0"/>
                </a:tc>
              </a:tr>
              <a:tr h="250092">
                <a:tc>
                  <a:txBody>
                    <a:bodyPr/>
                    <a:lstStyle/>
                    <a:p>
                      <a:pPr algn="ctr" rtl="1">
                        <a:lnSpc>
                          <a:spcPct val="115000"/>
                        </a:lnSpc>
                        <a:spcAft>
                          <a:spcPts val="0"/>
                        </a:spcAft>
                      </a:pPr>
                      <a:r>
                        <a:rPr lang="en-US" sz="1200" b="1">
                          <a:solidFill>
                            <a:schemeClr val="tx1"/>
                          </a:solidFill>
                          <a:latin typeface="Arial"/>
                          <a:ea typeface="Calibri"/>
                          <a:cs typeface="Arial"/>
                        </a:rPr>
                        <a:t>4</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- 4</a:t>
                      </a:r>
                      <a:endParaRPr lang="en-US" sz="1200" b="1">
                        <a:solidFill>
                          <a:schemeClr val="tx1"/>
                        </a:solidFill>
                        <a:latin typeface="Calibri"/>
                        <a:ea typeface="Calibri"/>
                        <a:cs typeface="Arial"/>
                      </a:endParaRPr>
                    </a:p>
                  </a:txBody>
                  <a:tcPr marL="68580" marR="68580" marT="0" marB="0"/>
                </a:tc>
                <a:tc>
                  <a:txBody>
                    <a:bodyPr/>
                    <a:lstStyle/>
                    <a:p>
                      <a:pPr algn="ctr" rtl="0">
                        <a:lnSpc>
                          <a:spcPct val="115000"/>
                        </a:lnSpc>
                        <a:spcAft>
                          <a:spcPts val="0"/>
                        </a:spcAft>
                      </a:pPr>
                      <a:r>
                        <a:rPr lang="en-US" sz="1200" b="1">
                          <a:solidFill>
                            <a:schemeClr val="tx1"/>
                          </a:solidFill>
                          <a:latin typeface="Arial"/>
                          <a:ea typeface="Calibri"/>
                          <a:cs typeface="Arial"/>
                        </a:rPr>
                        <a:t>4</a:t>
                      </a:r>
                      <a:endParaRPr lang="en-US" sz="1200" b="1">
                        <a:solidFill>
                          <a:schemeClr val="tx1"/>
                        </a:solidFill>
                        <a:latin typeface="Calibri"/>
                        <a:ea typeface="Calibri"/>
                        <a:cs typeface="Arial"/>
                      </a:endParaRPr>
                    </a:p>
                  </a:txBody>
                  <a:tcPr marL="68580" marR="68580" marT="0" marB="0"/>
                </a:tc>
              </a:tr>
              <a:tr h="250092">
                <a:tc>
                  <a:txBody>
                    <a:bodyPr/>
                    <a:lstStyle/>
                    <a:p>
                      <a:pPr algn="ctr" rtl="1">
                        <a:lnSpc>
                          <a:spcPct val="115000"/>
                        </a:lnSpc>
                        <a:spcAft>
                          <a:spcPts val="0"/>
                        </a:spcAft>
                      </a:pPr>
                      <a:r>
                        <a:rPr lang="en-US" sz="1200" b="1">
                          <a:solidFill>
                            <a:schemeClr val="tx1"/>
                          </a:solidFill>
                          <a:latin typeface="Arial"/>
                          <a:ea typeface="Calibri"/>
                          <a:cs typeface="Arial"/>
                        </a:rPr>
                        <a:t>3</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- 3</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5</a:t>
                      </a:r>
                      <a:endParaRPr lang="en-US" sz="1200" b="1">
                        <a:solidFill>
                          <a:schemeClr val="tx1"/>
                        </a:solidFill>
                        <a:latin typeface="Calibri"/>
                        <a:ea typeface="Calibri"/>
                        <a:cs typeface="Arial"/>
                      </a:endParaRPr>
                    </a:p>
                  </a:txBody>
                  <a:tcPr marL="68580" marR="68580" marT="0" marB="0"/>
                </a:tc>
              </a:tr>
              <a:tr h="250092">
                <a:tc>
                  <a:txBody>
                    <a:bodyPr/>
                    <a:lstStyle/>
                    <a:p>
                      <a:pPr algn="ctr" rtl="1">
                        <a:lnSpc>
                          <a:spcPct val="115000"/>
                        </a:lnSpc>
                        <a:spcAft>
                          <a:spcPts val="0"/>
                        </a:spcAft>
                      </a:pPr>
                      <a:r>
                        <a:rPr lang="en-US" sz="1200" b="1" dirty="0" smtClean="0">
                          <a:solidFill>
                            <a:schemeClr val="tx1"/>
                          </a:solidFill>
                          <a:latin typeface="Calibri"/>
                          <a:ea typeface="Calibri"/>
                          <a:cs typeface="Arial"/>
                        </a:rPr>
                        <a:t>3</a:t>
                      </a:r>
                      <a:endParaRPr lang="en-US" sz="1200" b="1" dirty="0">
                        <a:solidFill>
                          <a:schemeClr val="tx1"/>
                        </a:solidFill>
                        <a:latin typeface="Calibri"/>
                        <a:ea typeface="Calibri"/>
                        <a:cs typeface="Arial"/>
                      </a:endParaRPr>
                    </a:p>
                  </a:txBody>
                  <a:tcPr marL="68580" marR="68580" marT="0" marB="0"/>
                </a:tc>
                <a:tc>
                  <a:txBody>
                    <a:bodyPr/>
                    <a:lstStyle/>
                    <a:p>
                      <a:pPr algn="ctr" rtl="0">
                        <a:lnSpc>
                          <a:spcPct val="115000"/>
                        </a:lnSpc>
                        <a:spcAft>
                          <a:spcPts val="0"/>
                        </a:spcAft>
                      </a:pPr>
                      <a:r>
                        <a:rPr lang="en-US" sz="1200" b="1" dirty="0">
                          <a:solidFill>
                            <a:schemeClr val="tx1"/>
                          </a:solidFill>
                          <a:latin typeface="Arial"/>
                          <a:ea typeface="Calibri"/>
                          <a:cs typeface="Arial"/>
                        </a:rPr>
                        <a:t>- 3</a:t>
                      </a:r>
                      <a:endParaRPr lang="en-US" sz="1200" b="1" dirty="0">
                        <a:solidFill>
                          <a:schemeClr val="tx1"/>
                        </a:solidFill>
                        <a:latin typeface="Calibri"/>
                        <a:ea typeface="Calibri"/>
                        <a:cs typeface="Arial"/>
                      </a:endParaRPr>
                    </a:p>
                  </a:txBody>
                  <a:tcPr marL="68580" marR="68580" marT="0" marB="0"/>
                </a:tc>
                <a:tc>
                  <a:txBody>
                    <a:bodyPr/>
                    <a:lstStyle/>
                    <a:p>
                      <a:pPr algn="ctr" rtl="0">
                        <a:lnSpc>
                          <a:spcPct val="115000"/>
                        </a:lnSpc>
                        <a:spcAft>
                          <a:spcPts val="0"/>
                        </a:spcAft>
                      </a:pPr>
                      <a:r>
                        <a:rPr lang="en-US" sz="1200" b="1" dirty="0">
                          <a:solidFill>
                            <a:schemeClr val="tx1"/>
                          </a:solidFill>
                          <a:latin typeface="Arial"/>
                          <a:ea typeface="Calibri"/>
                          <a:cs typeface="Arial"/>
                        </a:rPr>
                        <a:t>5</a:t>
                      </a:r>
                      <a:endParaRPr lang="en-US" sz="1200" b="1" dirty="0">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dirty="0">
                          <a:solidFill>
                            <a:schemeClr val="tx1"/>
                          </a:solidFill>
                          <a:latin typeface="Arial"/>
                          <a:ea typeface="Calibri"/>
                          <a:cs typeface="Arial"/>
                        </a:rPr>
                        <a:t>2</a:t>
                      </a:r>
                      <a:endParaRPr lang="en-US" sz="1200" b="1" dirty="0">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- 2</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6</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a:solidFill>
                            <a:schemeClr val="tx1"/>
                          </a:solidFill>
                          <a:latin typeface="Arial"/>
                          <a:ea typeface="Calibri"/>
                          <a:cs typeface="Arial"/>
                        </a:rPr>
                        <a:t>1</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- 1</a:t>
                      </a:r>
                      <a:endParaRPr lang="en-US" sz="1200" b="1">
                        <a:solidFill>
                          <a:schemeClr val="tx1"/>
                        </a:solidFill>
                        <a:latin typeface="Calibri"/>
                        <a:ea typeface="Calibri"/>
                        <a:cs typeface="Arial"/>
                      </a:endParaRPr>
                    </a:p>
                  </a:txBody>
                  <a:tcPr marL="68580" marR="68580" marT="0" marB="0"/>
                </a:tc>
                <a:tc>
                  <a:txBody>
                    <a:bodyPr/>
                    <a:lstStyle/>
                    <a:p>
                      <a:pPr algn="ctr" rtl="0">
                        <a:lnSpc>
                          <a:spcPct val="115000"/>
                        </a:lnSpc>
                        <a:spcAft>
                          <a:spcPts val="0"/>
                        </a:spcAft>
                      </a:pPr>
                      <a:r>
                        <a:rPr lang="en-US" sz="1200" b="1">
                          <a:solidFill>
                            <a:schemeClr val="tx1"/>
                          </a:solidFill>
                          <a:latin typeface="Arial"/>
                          <a:ea typeface="Calibri"/>
                          <a:cs typeface="Arial"/>
                        </a:rPr>
                        <a:t>7</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a:solidFill>
                            <a:schemeClr val="tx1"/>
                          </a:solidFill>
                          <a:latin typeface="Arial"/>
                          <a:ea typeface="Calibri"/>
                          <a:cs typeface="Arial"/>
                        </a:rPr>
                        <a:t>2</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2</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10</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a:solidFill>
                            <a:schemeClr val="tx1"/>
                          </a:solidFill>
                          <a:latin typeface="Arial"/>
                          <a:ea typeface="Calibri"/>
                          <a:cs typeface="Arial"/>
                        </a:rPr>
                        <a:t>5</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5</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13</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a:solidFill>
                            <a:schemeClr val="tx1"/>
                          </a:solidFill>
                          <a:latin typeface="Arial"/>
                          <a:ea typeface="Calibri"/>
                          <a:cs typeface="Arial"/>
                        </a:rPr>
                        <a:t>6</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6</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14</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a:solidFill>
                            <a:schemeClr val="tx1"/>
                          </a:solidFill>
                          <a:latin typeface="Arial"/>
                          <a:ea typeface="Calibri"/>
                          <a:cs typeface="Arial"/>
                        </a:rPr>
                        <a:t>11</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11</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r>
                        <a:rPr lang="en-US" sz="1200" b="1">
                          <a:solidFill>
                            <a:schemeClr val="tx1"/>
                          </a:solidFill>
                          <a:latin typeface="Arial"/>
                          <a:ea typeface="Calibri"/>
                          <a:cs typeface="Arial"/>
                        </a:rPr>
                        <a:t>19</a:t>
                      </a:r>
                      <a:endParaRPr lang="en-US" sz="1200" b="1">
                        <a:solidFill>
                          <a:schemeClr val="tx1"/>
                        </a:solidFill>
                        <a:latin typeface="Calibri"/>
                        <a:ea typeface="Calibri"/>
                        <a:cs typeface="Arial"/>
                      </a:endParaRPr>
                    </a:p>
                  </a:txBody>
                  <a:tcPr marL="68580" marR="68580" marT="0" marB="0"/>
                </a:tc>
              </a:tr>
              <a:tr h="250092">
                <a:tc>
                  <a:txBody>
                    <a:bodyPr/>
                    <a:lstStyle/>
                    <a:p>
                      <a:pPr algn="ctr" rtl="0">
                        <a:lnSpc>
                          <a:spcPct val="115000"/>
                        </a:lnSpc>
                        <a:spcAft>
                          <a:spcPts val="0"/>
                        </a:spcAft>
                      </a:pPr>
                      <a:r>
                        <a:rPr lang="en-US" sz="1200" b="1">
                          <a:solidFill>
                            <a:schemeClr val="tx1"/>
                          </a:solidFill>
                          <a:latin typeface="Arial"/>
                          <a:ea typeface="Calibri"/>
                          <a:cs typeface="Arial"/>
                        </a:rPr>
                        <a:t>48</a:t>
                      </a:r>
                      <a:endParaRPr lang="en-US" sz="1200" b="1">
                        <a:solidFill>
                          <a:schemeClr val="tx1"/>
                        </a:solidFill>
                        <a:latin typeface="Calibri"/>
                        <a:ea typeface="Calibri"/>
                        <a:cs typeface="Arial"/>
                      </a:endParaRPr>
                    </a:p>
                  </a:txBody>
                  <a:tcPr marL="68580" marR="68580" marT="0" marB="0"/>
                </a:tc>
                <a:tc>
                  <a:txBody>
                    <a:bodyPr/>
                    <a:lstStyle/>
                    <a:p>
                      <a:pPr algn="ctr" rtl="1">
                        <a:lnSpc>
                          <a:spcPct val="115000"/>
                        </a:lnSpc>
                        <a:spcAft>
                          <a:spcPts val="0"/>
                        </a:spcAft>
                      </a:pPr>
                      <a:endParaRPr lang="ar-IQ" sz="1200" b="1">
                        <a:solidFill>
                          <a:schemeClr val="tx1"/>
                        </a:solidFill>
                        <a:latin typeface="Calibri"/>
                        <a:ea typeface="Calibri"/>
                        <a:cs typeface="Arial"/>
                      </a:endParaRPr>
                    </a:p>
                  </a:txBody>
                  <a:tcPr marL="68580" marR="68580" marT="0" marB="0"/>
                </a:tc>
                <a:tc>
                  <a:txBody>
                    <a:bodyPr/>
                    <a:lstStyle/>
                    <a:p>
                      <a:pPr algn="ctr" rtl="0">
                        <a:lnSpc>
                          <a:spcPct val="115000"/>
                        </a:lnSpc>
                        <a:spcAft>
                          <a:spcPts val="0"/>
                        </a:spcAft>
                      </a:pPr>
                      <a:r>
                        <a:rPr lang="en-US" sz="1200" b="1" dirty="0">
                          <a:solidFill>
                            <a:schemeClr val="tx1"/>
                          </a:solidFill>
                          <a:latin typeface="Arial"/>
                          <a:ea typeface="Calibri"/>
                          <a:cs typeface="Arial"/>
                        </a:rPr>
                        <a:t>88 </a:t>
                      </a:r>
                      <a:r>
                        <a:rPr lang="ar-IQ" sz="1200" b="1" dirty="0">
                          <a:solidFill>
                            <a:schemeClr val="tx1"/>
                          </a:solidFill>
                          <a:latin typeface="Calibri"/>
                          <a:ea typeface="Calibri"/>
                          <a:cs typeface="Arial"/>
                        </a:rPr>
                        <a:t>Σ</a:t>
                      </a:r>
                      <a:endParaRPr lang="en-US" sz="1200" b="1" dirty="0">
                        <a:solidFill>
                          <a:schemeClr val="tx1"/>
                        </a:solidFill>
                        <a:latin typeface="Calibri"/>
                        <a:ea typeface="Calibri"/>
                        <a:cs typeface="Arial"/>
                      </a:endParaRPr>
                    </a:p>
                  </a:txBody>
                  <a:tcPr marL="68580" marR="68580" marT="0" marB="0"/>
                </a:tc>
              </a:tr>
            </a:tbl>
          </a:graphicData>
        </a:graphic>
      </p:graphicFrame>
      <p:sp>
        <p:nvSpPr>
          <p:cNvPr id="146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643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019801" y="1728851"/>
            <a:ext cx="609599" cy="223777"/>
          </a:xfrm>
          <a:prstGeom prst="rect">
            <a:avLst/>
          </a:prstGeom>
          <a:noFill/>
        </p:spPr>
      </p:pic>
      <p:sp>
        <p:nvSpPr>
          <p:cNvPr id="146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643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648201" y="1728851"/>
            <a:ext cx="625032" cy="223777"/>
          </a:xfrm>
          <a:prstGeom prst="rect">
            <a:avLst/>
          </a:prstGeom>
          <a:noFill/>
        </p:spPr>
      </p:pic>
      <p:pic>
        <p:nvPicPr>
          <p:cNvPr id="146439"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381500" y="5038724"/>
            <a:ext cx="1874520" cy="457200"/>
          </a:xfrm>
          <a:prstGeom prst="rect">
            <a:avLst/>
          </a:prstGeom>
          <a:noFill/>
        </p:spPr>
      </p:pic>
      <p:pic>
        <p:nvPicPr>
          <p:cNvPr id="146438"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895600" y="5568314"/>
            <a:ext cx="3337560" cy="480060"/>
          </a:xfrm>
          <a:prstGeom prst="rect">
            <a:avLst/>
          </a:prstGeom>
          <a:noFill/>
        </p:spPr>
      </p:pic>
      <p:pic>
        <p:nvPicPr>
          <p:cNvPr id="146437" name="Picture 5"/>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762500" y="6031230"/>
            <a:ext cx="1371600" cy="445770"/>
          </a:xfrm>
          <a:prstGeom prst="rect">
            <a:avLst/>
          </a:prstGeom>
          <a:noFill/>
        </p:spPr>
      </p:pic>
      <p:sp>
        <p:nvSpPr>
          <p:cNvPr id="1464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6441"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6442" name="Rectangle 10"/>
          <p:cNvSpPr>
            <a:spLocks noChangeArrowheads="1"/>
          </p:cNvSpPr>
          <p:nvPr/>
        </p:nvSpPr>
        <p:spPr bwMode="auto">
          <a:xfrm>
            <a:off x="0" y="16954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6443" name="Rectangle 11"/>
          <p:cNvSpPr>
            <a:spLocks noChangeArrowheads="1"/>
          </p:cNvSpPr>
          <p:nvPr/>
        </p:nvSpPr>
        <p:spPr bwMode="auto">
          <a:xfrm>
            <a:off x="0" y="2524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b="1" dirty="0" smtClean="0">
                <a:solidFill>
                  <a:schemeClr val="tx1"/>
                </a:solidFill>
                <a:cs typeface="Simplified Arabic" pitchFamily="2" charset="-78"/>
              </a:rPr>
              <a:t>ب . </a:t>
            </a:r>
            <a:r>
              <a:rPr lang="ar-IQ" b="1" u="sng" dirty="0" smtClean="0">
                <a:solidFill>
                  <a:schemeClr val="tx1"/>
                </a:solidFill>
                <a:cs typeface="Simplified Arabic" pitchFamily="2" charset="-78"/>
              </a:rPr>
              <a:t>حساب الانحراف المتوسط للبيانات المبوبة</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يحسب الانحراف المتوسط للبيانات المبوبة وفق الصيغة التالية:- </a:t>
            </a:r>
            <a:endParaRPr lang="en-US" dirty="0" smtClean="0">
              <a:solidFill>
                <a:schemeClr val="tx1"/>
              </a:solidFill>
              <a:cs typeface="Simplified Arabic" pitchFamily="2" charset="-78"/>
            </a:endParaRPr>
          </a:p>
          <a:p>
            <a:pPr algn="just" rtl="0"/>
            <a:r>
              <a:rPr lang="en-US"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حيث إن:- </a:t>
            </a:r>
            <a:endParaRPr lang="en-US" dirty="0" smtClean="0">
              <a:solidFill>
                <a:schemeClr val="tx1"/>
              </a:solidFill>
              <a:cs typeface="Simplified Arabic" pitchFamily="2" charset="-78"/>
            </a:endParaRPr>
          </a:p>
          <a:p>
            <a:pPr algn="just"/>
            <a:r>
              <a:rPr lang="en-US" b="1" dirty="0" smtClean="0">
                <a:solidFill>
                  <a:schemeClr val="tx1"/>
                </a:solidFill>
                <a:cs typeface="Simplified Arabic" pitchFamily="2" charset="-78"/>
              </a:rPr>
              <a:t>Xi</a:t>
            </a:r>
            <a:r>
              <a:rPr lang="ar-IQ" dirty="0" smtClean="0">
                <a:solidFill>
                  <a:schemeClr val="tx1"/>
                </a:solidFill>
                <a:cs typeface="Simplified Arabic" pitchFamily="2" charset="-78"/>
              </a:rPr>
              <a:t> هي مراكز الفئات.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الوسط الحسابي للبيانات المبوبة (حيث إن            ). </a:t>
            </a:r>
            <a:endParaRPr lang="en-US" dirty="0" smtClean="0">
              <a:solidFill>
                <a:schemeClr val="tx1"/>
              </a:solidFill>
              <a:cs typeface="Simplified Arabic" pitchFamily="2" charset="-78"/>
            </a:endParaRPr>
          </a:p>
          <a:p>
            <a:pPr algn="just"/>
            <a:r>
              <a:rPr lang="en-US" b="1" dirty="0" err="1" smtClean="0">
                <a:solidFill>
                  <a:schemeClr val="tx1"/>
                </a:solidFill>
                <a:cs typeface="Simplified Arabic" pitchFamily="2" charset="-78"/>
              </a:rPr>
              <a:t>fi</a:t>
            </a:r>
            <a:r>
              <a:rPr lang="ar-IQ" dirty="0" smtClean="0">
                <a:solidFill>
                  <a:schemeClr val="tx1"/>
                </a:solidFill>
                <a:cs typeface="Simplified Arabic" pitchFamily="2" charset="-78"/>
              </a:rPr>
              <a:t> هي التكرارات.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هي المجموع الكلي لحاصل ضرب الانحرافات المطلقة لمراكز الفئات عن وسطها الحسابي في التكرارات المقابلة لها. </a:t>
            </a:r>
          </a:p>
          <a:p>
            <a:pPr algn="just"/>
            <a:r>
              <a:rPr lang="ar-IQ" b="1" dirty="0" smtClean="0">
                <a:solidFill>
                  <a:schemeClr val="tx1"/>
                </a:solidFill>
                <a:cs typeface="Simplified Arabic" pitchFamily="2" charset="-78"/>
              </a:rPr>
              <a:t>مثال (</a:t>
            </a:r>
            <a:r>
              <a:rPr lang="en-US" b="1" dirty="0" smtClean="0">
                <a:solidFill>
                  <a:schemeClr val="tx1"/>
                </a:solidFill>
                <a:cs typeface="Simplified Arabic" pitchFamily="2" charset="-78"/>
              </a:rPr>
              <a:t>1</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الأتي التوزيع التكراري لدرجات مجموعة من طلبة المرحلة الأولى- قسم المحاسبة في مادة الإحصاء يطلب حساب الانحراف المتوسط لهذه الدرجات. </a:t>
            </a:r>
            <a:endParaRPr lang="en-US"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الحل:- </a:t>
            </a: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en-US" dirty="0">
              <a:solidFill>
                <a:schemeClr val="tx1"/>
              </a:solidFill>
              <a:cs typeface="Simplified Arabic" pitchFamily="2" charset="-78"/>
            </a:endParaRPr>
          </a:p>
        </p:txBody>
      </p:sp>
      <p:sp>
        <p:nvSpPr>
          <p:cNvPr id="139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67" name="Rectangle 3"/>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5" name="Rectangle 11"/>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2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3" name="Rectangle 3"/>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3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70" name="Rectangle 10"/>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5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5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5413" name="Rectangle 5"/>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54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745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91000" y="982382"/>
            <a:ext cx="2971800" cy="427318"/>
          </a:xfrm>
          <a:prstGeom prst="rect">
            <a:avLst/>
          </a:prstGeom>
          <a:noFill/>
        </p:spPr>
      </p:pic>
      <p:sp>
        <p:nvSpPr>
          <p:cNvPr id="147459" name="Rectangle 3"/>
          <p:cNvSpPr>
            <a:spLocks noChangeArrowheads="1"/>
          </p:cNvSpPr>
          <p:nvPr/>
        </p:nvSpPr>
        <p:spPr bwMode="auto">
          <a:xfrm>
            <a:off x="0" y="876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746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7462"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582025" y="1746006"/>
            <a:ext cx="152400" cy="339969"/>
          </a:xfrm>
          <a:prstGeom prst="rect">
            <a:avLst/>
          </a:prstGeom>
          <a:noFill/>
        </p:spPr>
      </p:pic>
      <p:sp>
        <p:nvSpPr>
          <p:cNvPr id="1474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7464"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695825" y="1752600"/>
            <a:ext cx="800100" cy="409575"/>
          </a:xfrm>
          <a:prstGeom prst="rect">
            <a:avLst/>
          </a:prstGeom>
          <a:noFill/>
        </p:spPr>
      </p:pic>
      <p:sp>
        <p:nvSpPr>
          <p:cNvPr id="14746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6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39" name="Picture 1"/>
          <p:cNvPicPr>
            <a:picLocks noChangeAspect="1" noChangeArrowheads="1"/>
          </p:cNvPicPr>
          <p:nvPr/>
        </p:nvPicPr>
        <p:blipFill>
          <a:blip r:embed="rId3" cstate="print">
            <a:clrChange>
              <a:clrFrom>
                <a:srgbClr val="FFFFFF"/>
              </a:clrFrom>
              <a:clrTo>
                <a:srgbClr val="FFFFFF">
                  <a:alpha val="0"/>
                </a:srgbClr>
              </a:clrTo>
            </a:clrChange>
          </a:blip>
          <a:srcRect l="69231" b="50000"/>
          <a:stretch>
            <a:fillRect/>
          </a:stretch>
        </p:blipFill>
        <p:spPr bwMode="auto">
          <a:xfrm>
            <a:off x="7924800" y="2305050"/>
            <a:ext cx="838200" cy="304800"/>
          </a:xfrm>
          <a:prstGeom prst="rect">
            <a:avLst/>
          </a:prstGeom>
          <a:noFill/>
        </p:spPr>
      </p:pic>
      <p:graphicFrame>
        <p:nvGraphicFramePr>
          <p:cNvPr id="40" name="جدول 39"/>
          <p:cNvGraphicFramePr>
            <a:graphicFrameLocks noGrp="1"/>
          </p:cNvGraphicFramePr>
          <p:nvPr/>
        </p:nvGraphicFramePr>
        <p:xfrm>
          <a:off x="838200" y="3810000"/>
          <a:ext cx="7848600" cy="519083"/>
        </p:xfrm>
        <a:graphic>
          <a:graphicData uri="http://schemas.openxmlformats.org/drawingml/2006/table">
            <a:tbl>
              <a:tblPr rtl="1" firstRow="1" bandRow="1">
                <a:tableStyleId>{5C22544A-7EE6-4342-B048-85BDC9FD1C3A}</a:tableStyleId>
              </a:tblPr>
              <a:tblGrid>
                <a:gridCol w="713509"/>
                <a:gridCol w="713509"/>
                <a:gridCol w="713509"/>
                <a:gridCol w="713509"/>
                <a:gridCol w="713509"/>
                <a:gridCol w="713509"/>
                <a:gridCol w="713509"/>
                <a:gridCol w="713509"/>
                <a:gridCol w="713509"/>
                <a:gridCol w="511349"/>
                <a:gridCol w="915670"/>
              </a:tblGrid>
              <a:tr h="273719">
                <a:tc>
                  <a:txBody>
                    <a:bodyPr/>
                    <a:lstStyle/>
                    <a:p>
                      <a:pPr algn="ctr" rtl="1">
                        <a:lnSpc>
                          <a:spcPct val="115000"/>
                        </a:lnSpc>
                        <a:spcAft>
                          <a:spcPts val="0"/>
                        </a:spcAft>
                      </a:pPr>
                      <a:r>
                        <a:rPr lang="en-US" sz="1400" dirty="0">
                          <a:latin typeface="Arial"/>
                          <a:ea typeface="Calibri"/>
                          <a:cs typeface="Arial"/>
                        </a:rPr>
                        <a:t>90-100</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80 -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70 -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60 -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50 -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40 -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30 -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20 -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10 -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0 -</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ar-IQ" sz="1400">
                          <a:latin typeface="Calibri"/>
                          <a:ea typeface="Calibri"/>
                          <a:cs typeface="Arial"/>
                        </a:rPr>
                        <a:t>فئات الدرجات</a:t>
                      </a:r>
                      <a:endParaRPr lang="en-US" sz="1100">
                        <a:latin typeface="Calibri"/>
                        <a:ea typeface="Calibri"/>
                        <a:cs typeface="Arial"/>
                      </a:endParaRPr>
                    </a:p>
                  </a:txBody>
                  <a:tcPr marL="68580" marR="68580" marT="0" marB="0" anchor="ctr"/>
                </a:tc>
              </a:tr>
              <a:tr h="206849">
                <a:tc>
                  <a:txBody>
                    <a:bodyPr/>
                    <a:lstStyle/>
                    <a:p>
                      <a:pPr algn="ctr" rtl="0">
                        <a:lnSpc>
                          <a:spcPct val="115000"/>
                        </a:lnSpc>
                        <a:spcAft>
                          <a:spcPts val="0"/>
                        </a:spcAft>
                      </a:pPr>
                      <a:r>
                        <a:rPr lang="en-US" sz="1400" dirty="0">
                          <a:latin typeface="Arial"/>
                          <a:ea typeface="Calibri"/>
                          <a:cs typeface="Arial"/>
                        </a:rPr>
                        <a:t>10</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18</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35</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42</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60</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25</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16</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8</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4</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2</a:t>
                      </a:r>
                      <a:endParaRPr lang="en-US" sz="1100"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dirty="0" err="1">
                          <a:latin typeface="Arial"/>
                          <a:ea typeface="Calibri"/>
                          <a:cs typeface="Arial"/>
                        </a:rPr>
                        <a:t>fi</a:t>
                      </a:r>
                      <a:r>
                        <a:rPr lang="en-US" sz="1400" dirty="0">
                          <a:latin typeface="Arial"/>
                          <a:ea typeface="Calibri"/>
                          <a:cs typeface="Arial"/>
                        </a:rPr>
                        <a:t> </a:t>
                      </a:r>
                      <a:endParaRPr lang="en-US" sz="1100" dirty="0">
                        <a:latin typeface="Calibri"/>
                        <a:ea typeface="Calibri"/>
                        <a:cs typeface="Arial"/>
                      </a:endParaRPr>
                    </a:p>
                  </a:txBody>
                  <a:tcPr marL="68580" marR="68580" marT="0" marB="0" anchor="ctr"/>
                </a:tc>
              </a:tr>
            </a:tbl>
          </a:graphicData>
        </a:graphic>
      </p:graphicFrame>
      <p:sp>
        <p:nvSpPr>
          <p:cNvPr id="14747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7470" name="Picture 1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048000" y="4876800"/>
            <a:ext cx="3709555" cy="533400"/>
          </a:xfrm>
          <a:prstGeom prst="rect">
            <a:avLst/>
          </a:prstGeom>
          <a:noFill/>
        </p:spPr>
      </p:pic>
      <p:sp>
        <p:nvSpPr>
          <p:cNvPr id="147472" name="Rectangle 16"/>
          <p:cNvSpPr>
            <a:spLocks noChangeArrowheads="1"/>
          </p:cNvSpPr>
          <p:nvPr/>
        </p:nvSpPr>
        <p:spPr bwMode="auto">
          <a:xfrm>
            <a:off x="0" y="876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مثال (</a:t>
            </a:r>
            <a:r>
              <a:rPr lang="en-US" sz="2000" b="1" dirty="0" smtClean="0">
                <a:solidFill>
                  <a:schemeClr val="tx1"/>
                </a:solidFill>
                <a:cs typeface="Simplified Arabic" pitchFamily="2" charset="-78"/>
              </a:rPr>
              <a:t>1</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التالية جد الانحراف المتوسط.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Xi = 2, 3, 4, 5, 5, 6, 7, 10, 13, 14, 19.</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الحل:- </a:t>
            </a: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sp>
        <p:nvSpPr>
          <p:cNvPr id="146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6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644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6441"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6442" name="Rectangle 10"/>
          <p:cNvSpPr>
            <a:spLocks noChangeArrowheads="1"/>
          </p:cNvSpPr>
          <p:nvPr/>
        </p:nvSpPr>
        <p:spPr bwMode="auto">
          <a:xfrm>
            <a:off x="0" y="16954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6443" name="Rectangle 11"/>
          <p:cNvSpPr>
            <a:spLocks noChangeArrowheads="1"/>
          </p:cNvSpPr>
          <p:nvPr/>
        </p:nvSpPr>
        <p:spPr bwMode="auto">
          <a:xfrm>
            <a:off x="0" y="2524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5" name="جدول 14"/>
          <p:cNvGraphicFramePr>
            <a:graphicFrameLocks noGrp="1"/>
          </p:cNvGraphicFramePr>
          <p:nvPr/>
        </p:nvGraphicFramePr>
        <p:xfrm>
          <a:off x="1524001" y="1600200"/>
          <a:ext cx="6095999" cy="3513186"/>
        </p:xfrm>
        <a:graphic>
          <a:graphicData uri="http://schemas.openxmlformats.org/drawingml/2006/table">
            <a:tbl>
              <a:tblPr rtl="1" firstRow="1" bandRow="1">
                <a:tableStyleId>{5C22544A-7EE6-4342-B048-85BDC9FD1C3A}</a:tableStyleId>
              </a:tblPr>
              <a:tblGrid>
                <a:gridCol w="870857"/>
                <a:gridCol w="870857"/>
                <a:gridCol w="870857"/>
                <a:gridCol w="870857"/>
                <a:gridCol w="870857"/>
                <a:gridCol w="870857"/>
                <a:gridCol w="870857"/>
              </a:tblGrid>
              <a:tr h="387242">
                <a:tc>
                  <a:txBody>
                    <a:bodyPr/>
                    <a:lstStyle/>
                    <a:p>
                      <a:pPr algn="ctr" rtl="0">
                        <a:lnSpc>
                          <a:spcPct val="115000"/>
                        </a:lnSpc>
                        <a:spcAft>
                          <a:spcPts val="0"/>
                        </a:spcAft>
                      </a:pPr>
                      <a:endParaRPr lang="en-US" sz="1200" b="1" dirty="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endParaRPr lang="en-US" sz="1200" b="1">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endParaRPr lang="en-US" sz="12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200" b="1">
                          <a:solidFill>
                            <a:schemeClr val="tx1"/>
                          </a:solidFill>
                          <a:latin typeface="Arial"/>
                          <a:ea typeface="Calibri"/>
                          <a:cs typeface="Arial"/>
                        </a:rPr>
                        <a:t>Xi fi</a:t>
                      </a:r>
                      <a:endParaRPr lang="en-US" sz="12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ar-IQ" sz="1200" b="1" dirty="0">
                          <a:solidFill>
                            <a:schemeClr val="tx1"/>
                          </a:solidFill>
                          <a:latin typeface="Calibri"/>
                          <a:ea typeface="Calibri"/>
                          <a:cs typeface="Arial"/>
                        </a:rPr>
                        <a:t>مراكز الفئات</a:t>
                      </a:r>
                      <a:endParaRPr lang="en-US" sz="1200" b="1" dirty="0">
                        <a:solidFill>
                          <a:schemeClr val="tx1"/>
                        </a:solidFill>
                        <a:latin typeface="Calibri"/>
                        <a:ea typeface="Calibri"/>
                        <a:cs typeface="Arial"/>
                      </a:endParaRPr>
                    </a:p>
                    <a:p>
                      <a:pPr algn="ctr" rtl="0">
                        <a:lnSpc>
                          <a:spcPct val="115000"/>
                        </a:lnSpc>
                        <a:spcAft>
                          <a:spcPts val="0"/>
                        </a:spcAft>
                      </a:pPr>
                      <a:r>
                        <a:rPr lang="en-US" sz="1200" b="1" dirty="0">
                          <a:solidFill>
                            <a:schemeClr val="tx1"/>
                          </a:solidFill>
                          <a:latin typeface="Arial"/>
                          <a:ea typeface="Calibri"/>
                          <a:cs typeface="Arial"/>
                        </a:rPr>
                        <a:t>Xi</a:t>
                      </a:r>
                      <a:endParaRPr lang="en-US" sz="1200" b="1"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200" b="1">
                          <a:solidFill>
                            <a:schemeClr val="tx1"/>
                          </a:solidFill>
                          <a:latin typeface="Arial"/>
                          <a:ea typeface="Calibri"/>
                          <a:cs typeface="Arial"/>
                        </a:rPr>
                        <a:t>fi</a:t>
                      </a:r>
                      <a:endParaRPr lang="en-US" sz="12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ar-IQ" sz="1200" b="1">
                          <a:solidFill>
                            <a:schemeClr val="tx1"/>
                          </a:solidFill>
                          <a:latin typeface="Calibri"/>
                          <a:ea typeface="Calibri"/>
                          <a:cs typeface="Arial"/>
                        </a:rPr>
                        <a:t>فئات الدرجات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dirty="0">
                          <a:solidFill>
                            <a:schemeClr val="tx1"/>
                          </a:solidFill>
                          <a:latin typeface="Arial"/>
                          <a:ea typeface="Calibri"/>
                          <a:cs typeface="Arial"/>
                        </a:rPr>
                        <a:t>109</a:t>
                      </a:r>
                      <a:endParaRPr lang="en-US" sz="1200" b="1" dirty="0">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dirty="0">
                          <a:solidFill>
                            <a:schemeClr val="tx1"/>
                          </a:solidFill>
                          <a:latin typeface="Arial"/>
                          <a:ea typeface="Calibri"/>
                          <a:cs typeface="Arial"/>
                        </a:rPr>
                        <a:t>54.5</a:t>
                      </a:r>
                      <a:endParaRPr lang="en-US" sz="1200" b="1" dirty="0">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dirty="0">
                          <a:solidFill>
                            <a:schemeClr val="tx1"/>
                          </a:solidFill>
                          <a:latin typeface="Arial"/>
                          <a:ea typeface="Calibri"/>
                          <a:cs typeface="Arial"/>
                        </a:rPr>
                        <a:t>- 54.5</a:t>
                      </a:r>
                      <a:endParaRPr lang="en-US" sz="1200" b="1" dirty="0">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10</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2</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178</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44.5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- 44.5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60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4</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276</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34.5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- 34.5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200</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25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8</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20 -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392</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24.5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- 24.5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560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35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16</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30 -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362.5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14.5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- 14.5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1125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45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25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40 -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270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4.5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- 4.5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3300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55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60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50 -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231</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5.5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5.5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2730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65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42</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60 -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542.5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15.5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15.5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2625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75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35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70 -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459</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25.5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25.5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1530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85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18</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80 -</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355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3.5</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200" b="1">
                          <a:solidFill>
                            <a:schemeClr val="tx1"/>
                          </a:solidFill>
                          <a:latin typeface="Arial"/>
                          <a:ea typeface="Calibri"/>
                          <a:cs typeface="Arial"/>
                        </a:rPr>
                        <a:t>35.5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950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95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10</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90 – 100</a:t>
                      </a:r>
                      <a:endParaRPr lang="en-US" sz="1200" b="1">
                        <a:solidFill>
                          <a:schemeClr val="tx1"/>
                        </a:solidFill>
                        <a:latin typeface="Calibri"/>
                        <a:ea typeface="Calibri"/>
                        <a:cs typeface="Arial"/>
                      </a:endParaRPr>
                    </a:p>
                  </a:txBody>
                  <a:tcPr marL="68580" marR="68580" marT="0" marB="0" anchor="ctr"/>
                </a:tc>
              </a:tr>
              <a:tr h="281142">
                <a:tc>
                  <a:txBody>
                    <a:bodyPr/>
                    <a:lstStyle/>
                    <a:p>
                      <a:pPr algn="ctr" rtl="1">
                        <a:lnSpc>
                          <a:spcPts val="1400"/>
                        </a:lnSpc>
                        <a:spcAft>
                          <a:spcPts val="0"/>
                        </a:spcAft>
                      </a:pPr>
                      <a:r>
                        <a:rPr lang="en-US" sz="1200" b="1">
                          <a:solidFill>
                            <a:schemeClr val="tx1"/>
                          </a:solidFill>
                          <a:latin typeface="Arial"/>
                          <a:ea typeface="Calibri"/>
                          <a:cs typeface="Arial"/>
                        </a:rPr>
                        <a:t>3175</a:t>
                      </a:r>
                      <a:endParaRPr lang="en-US"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endParaRPr lang="en-US" sz="1200" b="1">
                        <a:solidFill>
                          <a:schemeClr val="tx1"/>
                        </a:solidFill>
                        <a:latin typeface="Arial"/>
                        <a:ea typeface="Calibri"/>
                        <a:cs typeface="Arial"/>
                      </a:endParaRPr>
                    </a:p>
                  </a:txBody>
                  <a:tcPr marL="68580" marR="68580" marT="0" marB="0" anchor="ctr"/>
                </a:tc>
                <a:tc>
                  <a:txBody>
                    <a:bodyPr/>
                    <a:lstStyle/>
                    <a:p>
                      <a:pPr algn="ctr" rtl="1">
                        <a:lnSpc>
                          <a:spcPts val="1400"/>
                        </a:lnSpc>
                        <a:spcAft>
                          <a:spcPts val="0"/>
                        </a:spcAft>
                      </a:pPr>
                      <a:endParaRPr lang="ar-IQ"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13090</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endParaRPr lang="ar-IQ" sz="12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200" b="1">
                          <a:solidFill>
                            <a:schemeClr val="tx1"/>
                          </a:solidFill>
                          <a:latin typeface="Arial"/>
                          <a:ea typeface="Calibri"/>
                          <a:cs typeface="Arial"/>
                        </a:rPr>
                        <a:t>220</a:t>
                      </a:r>
                      <a:endParaRPr lang="en-US" sz="12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ar-IQ" sz="1200" b="1" dirty="0">
                          <a:solidFill>
                            <a:schemeClr val="tx1"/>
                          </a:solidFill>
                          <a:latin typeface="Calibri"/>
                          <a:ea typeface="Calibri"/>
                          <a:cs typeface="Arial"/>
                        </a:rPr>
                        <a:t>Σ</a:t>
                      </a:r>
                      <a:endParaRPr lang="en-US" sz="1200" b="1" dirty="0">
                        <a:solidFill>
                          <a:schemeClr val="tx1"/>
                        </a:solidFill>
                        <a:latin typeface="Calibri"/>
                        <a:ea typeface="Calibri"/>
                        <a:cs typeface="Arial"/>
                      </a:endParaRPr>
                    </a:p>
                  </a:txBody>
                  <a:tcPr marL="68580" marR="68580" marT="0" marB="0" anchor="ctr"/>
                </a:tc>
              </a:tr>
            </a:tbl>
          </a:graphicData>
        </a:graphic>
      </p:graphicFrame>
      <p:sp>
        <p:nvSpPr>
          <p:cNvPr id="148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848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181600" y="1670861"/>
            <a:ext cx="561975" cy="276225"/>
          </a:xfrm>
          <a:prstGeom prst="rect">
            <a:avLst/>
          </a:prstGeom>
          <a:noFill/>
        </p:spPr>
      </p:pic>
      <p:sp>
        <p:nvSpPr>
          <p:cNvPr id="1484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84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2"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19800" y="1670861"/>
            <a:ext cx="609599" cy="304800"/>
          </a:xfrm>
          <a:prstGeom prst="rect">
            <a:avLst/>
          </a:prstGeom>
          <a:noFill/>
        </p:spPr>
      </p:pic>
      <p:pic>
        <p:nvPicPr>
          <p:cNvPr id="23" name="Picture 1"/>
          <p:cNvPicPr>
            <a:picLocks noChangeAspect="1" noChangeArrowheads="1"/>
          </p:cNvPicPr>
          <p:nvPr/>
        </p:nvPicPr>
        <p:blipFill>
          <a:blip r:embed="rId5" cstate="print">
            <a:clrChange>
              <a:clrFrom>
                <a:srgbClr val="FFFFFF"/>
              </a:clrFrom>
              <a:clrTo>
                <a:srgbClr val="FFFFFF">
                  <a:alpha val="0"/>
                </a:srgbClr>
              </a:clrTo>
            </a:clrChange>
          </a:blip>
          <a:srcRect l="75385" b="50000"/>
          <a:stretch>
            <a:fillRect/>
          </a:stretch>
        </p:blipFill>
        <p:spPr bwMode="auto">
          <a:xfrm>
            <a:off x="6825613" y="1670862"/>
            <a:ext cx="670561" cy="304800"/>
          </a:xfrm>
          <a:prstGeom prst="rect">
            <a:avLst/>
          </a:prstGeom>
          <a:noFill/>
        </p:spPr>
      </p:pic>
      <p:pic>
        <p:nvPicPr>
          <p:cNvPr id="148488"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429000" y="5181601"/>
            <a:ext cx="2541181" cy="457200"/>
          </a:xfrm>
          <a:prstGeom prst="rect">
            <a:avLst/>
          </a:prstGeom>
          <a:noFill/>
        </p:spPr>
      </p:pic>
      <p:pic>
        <p:nvPicPr>
          <p:cNvPr id="148487"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209800" y="5670698"/>
            <a:ext cx="3987206" cy="425302"/>
          </a:xfrm>
          <a:prstGeom prst="rect">
            <a:avLst/>
          </a:prstGeom>
          <a:noFill/>
        </p:spPr>
      </p:pic>
      <p:sp>
        <p:nvSpPr>
          <p:cNvPr id="14848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8490" name="Rectangle 10"/>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8491" name="Rectangle 11"/>
          <p:cNvSpPr>
            <a:spLocks noChangeArrowheads="1"/>
          </p:cNvSpPr>
          <p:nvPr/>
        </p:nvSpPr>
        <p:spPr bwMode="auto">
          <a:xfrm>
            <a:off x="0" y="17049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b="1" dirty="0" smtClean="0">
                <a:solidFill>
                  <a:schemeClr val="tx1"/>
                </a:solidFill>
                <a:cs typeface="Simplified Arabic" pitchFamily="2" charset="-78"/>
              </a:rPr>
              <a:t>اختبار ذاتي (</a:t>
            </a:r>
            <a:r>
              <a:rPr lang="en-US" b="1" dirty="0" smtClean="0">
                <a:solidFill>
                  <a:schemeClr val="tx1"/>
                </a:solidFill>
                <a:cs typeface="Simplified Arabic" pitchFamily="2" charset="-78"/>
              </a:rPr>
              <a:t>7</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اوجد الانحراف المتوسط لمجموعة القيم التالية:-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 </a:t>
            </a:r>
            <a:r>
              <a:rPr lang="en-US" b="1" dirty="0" smtClean="0">
                <a:solidFill>
                  <a:schemeClr val="tx1"/>
                </a:solidFill>
                <a:cs typeface="Simplified Arabic" pitchFamily="2" charset="-78"/>
              </a:rPr>
              <a:t>2, 3, 6, 8, 11.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اختبار ذاتي (</a:t>
            </a:r>
            <a:r>
              <a:rPr lang="en-US" b="1" dirty="0" smtClean="0">
                <a:solidFill>
                  <a:schemeClr val="tx1"/>
                </a:solidFill>
                <a:cs typeface="Simplified Arabic" pitchFamily="2" charset="-78"/>
              </a:rPr>
              <a:t>8</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الجدول التالي يبين التوزيع التكراري لأعمار مجموعة من الإفراد. اوجد الانحراف المتوسط لهذه الأعمار:- </a:t>
            </a: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b="1" u="sng" dirty="0" smtClean="0">
              <a:solidFill>
                <a:schemeClr val="tx1"/>
              </a:solidFill>
              <a:cs typeface="Simplified Arabic" pitchFamily="2" charset="-78"/>
            </a:endParaRPr>
          </a:p>
          <a:p>
            <a:pPr algn="just"/>
            <a:r>
              <a:rPr lang="ar-IQ" b="1" u="sng" dirty="0" smtClean="0">
                <a:solidFill>
                  <a:schemeClr val="tx1"/>
                </a:solidFill>
                <a:cs typeface="Simplified Arabic" pitchFamily="2" charset="-78"/>
              </a:rPr>
              <a:t>خصائص وعيوب الانحراف المتوسط</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en-US" dirty="0" smtClean="0">
                <a:solidFill>
                  <a:schemeClr val="tx1"/>
                </a:solidFill>
                <a:cs typeface="Simplified Arabic" pitchFamily="2" charset="-78"/>
              </a:rPr>
              <a:t>1</a:t>
            </a:r>
            <a:r>
              <a:rPr lang="ar-IQ" dirty="0" smtClean="0">
                <a:solidFill>
                  <a:schemeClr val="tx1"/>
                </a:solidFill>
                <a:cs typeface="Simplified Arabic" pitchFamily="2" charset="-78"/>
              </a:rPr>
              <a:t> . انه مقياس سهل الفهم والحساب. </a:t>
            </a:r>
            <a:endParaRPr lang="en-US" dirty="0" smtClean="0">
              <a:solidFill>
                <a:schemeClr val="tx1"/>
              </a:solidFill>
              <a:cs typeface="Simplified Arabic" pitchFamily="2" charset="-78"/>
            </a:endParaRPr>
          </a:p>
          <a:p>
            <a:pPr algn="just"/>
            <a:r>
              <a:rPr lang="en-US" dirty="0" smtClean="0">
                <a:solidFill>
                  <a:schemeClr val="tx1"/>
                </a:solidFill>
                <a:cs typeface="Simplified Arabic" pitchFamily="2" charset="-78"/>
              </a:rPr>
              <a:t>2</a:t>
            </a:r>
            <a:r>
              <a:rPr lang="ar-IQ" dirty="0" smtClean="0">
                <a:solidFill>
                  <a:schemeClr val="tx1"/>
                </a:solidFill>
                <a:cs typeface="Simplified Arabic" pitchFamily="2" charset="-78"/>
              </a:rPr>
              <a:t> . خضوعه للعمليات الجبرية. </a:t>
            </a:r>
            <a:endParaRPr lang="en-US" dirty="0" smtClean="0">
              <a:solidFill>
                <a:schemeClr val="tx1"/>
              </a:solidFill>
              <a:cs typeface="Simplified Arabic" pitchFamily="2" charset="-78"/>
            </a:endParaRPr>
          </a:p>
          <a:p>
            <a:pPr algn="just"/>
            <a:r>
              <a:rPr lang="en-US" dirty="0" smtClean="0">
                <a:solidFill>
                  <a:schemeClr val="tx1"/>
                </a:solidFill>
                <a:cs typeface="Simplified Arabic" pitchFamily="2" charset="-78"/>
              </a:rPr>
              <a:t>3</a:t>
            </a:r>
            <a:r>
              <a:rPr lang="ar-IQ" dirty="0" smtClean="0">
                <a:solidFill>
                  <a:schemeClr val="tx1"/>
                </a:solidFill>
                <a:cs typeface="Simplified Arabic" pitchFamily="2" charset="-78"/>
              </a:rPr>
              <a:t> . إهماله للإشارات السالبة للفروق عند عملية حسابهِ. </a:t>
            </a:r>
            <a:endParaRPr lang="en-US" dirty="0" smtClean="0">
              <a:solidFill>
                <a:schemeClr val="tx1"/>
              </a:solidFill>
              <a:cs typeface="Simplified Arabic" pitchFamily="2" charset="-78"/>
            </a:endParaRPr>
          </a:p>
          <a:p>
            <a:pPr algn="just"/>
            <a:r>
              <a:rPr lang="en-US" dirty="0" smtClean="0">
                <a:solidFill>
                  <a:schemeClr val="tx1"/>
                </a:solidFill>
                <a:cs typeface="Simplified Arabic" pitchFamily="2" charset="-78"/>
              </a:rPr>
              <a:t>4</a:t>
            </a:r>
            <a:r>
              <a:rPr lang="ar-IQ" dirty="0" smtClean="0">
                <a:solidFill>
                  <a:schemeClr val="tx1"/>
                </a:solidFill>
                <a:cs typeface="Simplified Arabic" pitchFamily="2" charset="-78"/>
              </a:rPr>
              <a:t> . </a:t>
            </a:r>
            <a:r>
              <a:rPr lang="ar-IQ" dirty="0" err="1" smtClean="0">
                <a:solidFill>
                  <a:schemeClr val="tx1"/>
                </a:solidFill>
                <a:cs typeface="Simplified Arabic" pitchFamily="2" charset="-78"/>
              </a:rPr>
              <a:t>لايمكن</a:t>
            </a:r>
            <a:r>
              <a:rPr lang="ar-IQ" dirty="0" smtClean="0">
                <a:solidFill>
                  <a:schemeClr val="tx1"/>
                </a:solidFill>
                <a:cs typeface="Simplified Arabic" pitchFamily="2" charset="-78"/>
              </a:rPr>
              <a:t> حسابه في حالة التوزيعات التكرارية المفتوحة. </a:t>
            </a:r>
            <a:endParaRPr lang="en-US" dirty="0" smtClean="0">
              <a:solidFill>
                <a:schemeClr val="tx1"/>
              </a:solidFill>
              <a:cs typeface="Simplified Arabic" pitchFamily="2" charset="-78"/>
            </a:endParaRPr>
          </a:p>
          <a:p>
            <a:pPr algn="just"/>
            <a:r>
              <a:rPr lang="en-US" dirty="0" smtClean="0">
                <a:solidFill>
                  <a:schemeClr val="tx1"/>
                </a:solidFill>
                <a:cs typeface="Simplified Arabic" pitchFamily="2" charset="-78"/>
              </a:rPr>
              <a:t>5</a:t>
            </a:r>
            <a:r>
              <a:rPr lang="ar-IQ" dirty="0" smtClean="0">
                <a:solidFill>
                  <a:schemeClr val="tx1"/>
                </a:solidFill>
                <a:cs typeface="Simplified Arabic" pitchFamily="2" charset="-78"/>
              </a:rPr>
              <a:t> . تتأثر قيمته بالقيم </a:t>
            </a:r>
            <a:r>
              <a:rPr lang="ar-IQ" dirty="0" err="1" smtClean="0">
                <a:solidFill>
                  <a:schemeClr val="tx1"/>
                </a:solidFill>
                <a:cs typeface="Simplified Arabic" pitchFamily="2" charset="-78"/>
              </a:rPr>
              <a:t>الشاذه</a:t>
            </a:r>
            <a:r>
              <a:rPr lang="ar-IQ" dirty="0" smtClean="0">
                <a:solidFill>
                  <a:schemeClr val="tx1"/>
                </a:solidFill>
                <a:cs typeface="Simplified Arabic" pitchFamily="2" charset="-78"/>
              </a:rPr>
              <a:t> في حالة وجود قيم </a:t>
            </a:r>
            <a:r>
              <a:rPr lang="ar-IQ" dirty="0" err="1" smtClean="0">
                <a:solidFill>
                  <a:schemeClr val="tx1"/>
                </a:solidFill>
                <a:cs typeface="Simplified Arabic" pitchFamily="2" charset="-78"/>
              </a:rPr>
              <a:t>شاذه</a:t>
            </a:r>
            <a:r>
              <a:rPr lang="ar-IQ"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en-US"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ar-IQ" dirty="0" smtClean="0">
              <a:solidFill>
                <a:schemeClr val="tx1"/>
              </a:solidFill>
              <a:cs typeface="Simplified Arabic" pitchFamily="2" charset="-78"/>
            </a:endParaRPr>
          </a:p>
          <a:p>
            <a:pPr algn="just"/>
            <a:endParaRPr lang="en-US" dirty="0" smtClean="0">
              <a:solidFill>
                <a:schemeClr val="tx1"/>
              </a:solidFill>
              <a:cs typeface="Simplified Arabic" pitchFamily="2" charset="-78"/>
            </a:endParaRPr>
          </a:p>
          <a:p>
            <a:pPr algn="just"/>
            <a:endParaRPr lang="en-US" dirty="0" smtClean="0">
              <a:solidFill>
                <a:schemeClr val="tx1"/>
              </a:solidFill>
              <a:cs typeface="Simplified Arabic" pitchFamily="2" charset="-78"/>
            </a:endParaRPr>
          </a:p>
          <a:p>
            <a:pPr algn="just"/>
            <a:endParaRPr lang="en-US" dirty="0">
              <a:solidFill>
                <a:schemeClr val="tx1"/>
              </a:solidFill>
              <a:cs typeface="Simplified Arabic" pitchFamily="2" charset="-78"/>
            </a:endParaRPr>
          </a:p>
        </p:txBody>
      </p:sp>
      <p:sp>
        <p:nvSpPr>
          <p:cNvPr id="139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67" name="Rectangle 3"/>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5" name="Rectangle 11"/>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2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3" name="Rectangle 3"/>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3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6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3370" name="Rectangle 10"/>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5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5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5413" name="Rectangle 5"/>
          <p:cNvSpPr>
            <a:spLocks noChangeArrowheads="1"/>
          </p:cNvSpPr>
          <p:nvPr/>
        </p:nvSpPr>
        <p:spPr bwMode="auto">
          <a:xfrm>
            <a:off x="0" y="847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541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59" name="Rectangle 3"/>
          <p:cNvSpPr>
            <a:spLocks noChangeArrowheads="1"/>
          </p:cNvSpPr>
          <p:nvPr/>
        </p:nvSpPr>
        <p:spPr bwMode="auto">
          <a:xfrm>
            <a:off x="0" y="876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746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6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6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69"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7471"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6" name="جدول 35"/>
          <p:cNvGraphicFramePr>
            <a:graphicFrameLocks noGrp="1"/>
          </p:cNvGraphicFramePr>
          <p:nvPr/>
        </p:nvGraphicFramePr>
        <p:xfrm>
          <a:off x="1295404" y="1919316"/>
          <a:ext cx="7238997" cy="747684"/>
        </p:xfrm>
        <a:graphic>
          <a:graphicData uri="http://schemas.openxmlformats.org/drawingml/2006/table">
            <a:tbl>
              <a:tblPr rtl="1" firstRow="1" bandRow="1">
                <a:tableStyleId>{5C22544A-7EE6-4342-B048-85BDC9FD1C3A}</a:tableStyleId>
              </a:tblPr>
              <a:tblGrid>
                <a:gridCol w="804333"/>
                <a:gridCol w="804333"/>
                <a:gridCol w="804333"/>
                <a:gridCol w="804333"/>
                <a:gridCol w="804333"/>
                <a:gridCol w="804333"/>
                <a:gridCol w="804333"/>
                <a:gridCol w="675220"/>
                <a:gridCol w="933446"/>
              </a:tblGrid>
              <a:tr h="406649">
                <a:tc>
                  <a:txBody>
                    <a:bodyPr/>
                    <a:lstStyle/>
                    <a:p>
                      <a:pPr algn="ctr" rtl="1">
                        <a:lnSpc>
                          <a:spcPct val="115000"/>
                        </a:lnSpc>
                        <a:spcAft>
                          <a:spcPts val="0"/>
                        </a:spcAft>
                      </a:pPr>
                      <a:r>
                        <a:rPr lang="ar-IQ" sz="1400" b="1" dirty="0">
                          <a:latin typeface="Calibri"/>
                          <a:ea typeface="Calibri"/>
                          <a:cs typeface="Arial"/>
                        </a:rPr>
                        <a:t>المجموع</a:t>
                      </a:r>
                      <a:endParaRPr lang="en-US" sz="1100" b="1"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80 – 90</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70 -</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60 -</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50 -</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40 -</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30 -</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20 -</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a:latin typeface="Calibri"/>
                          <a:ea typeface="Calibri"/>
                          <a:cs typeface="Arial"/>
                        </a:rPr>
                        <a:t>فئات الأعمار </a:t>
                      </a:r>
                      <a:endParaRPr lang="en-US" sz="1100" b="1">
                        <a:latin typeface="Calibri"/>
                        <a:ea typeface="Calibri"/>
                        <a:cs typeface="Arial"/>
                      </a:endParaRPr>
                    </a:p>
                  </a:txBody>
                  <a:tcPr marL="68580" marR="68580" marT="0" marB="0" anchor="ctr"/>
                </a:tc>
              </a:tr>
              <a:tr h="341035">
                <a:tc>
                  <a:txBody>
                    <a:bodyPr/>
                    <a:lstStyle/>
                    <a:p>
                      <a:pPr algn="ctr" rtl="0">
                        <a:lnSpc>
                          <a:spcPct val="115000"/>
                        </a:lnSpc>
                        <a:spcAft>
                          <a:spcPts val="0"/>
                        </a:spcAft>
                      </a:pPr>
                      <a:r>
                        <a:rPr lang="en-US" sz="1400" b="1" dirty="0">
                          <a:latin typeface="Arial"/>
                          <a:ea typeface="Calibri"/>
                          <a:cs typeface="Arial"/>
                        </a:rPr>
                        <a:t>542</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51</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140</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153</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132</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61</a:t>
                      </a:r>
                      <a:endParaRPr lang="en-US" sz="11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3</a:t>
                      </a:r>
                      <a:endParaRPr lang="en-US" sz="11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err="1">
                          <a:latin typeface="Arial"/>
                          <a:ea typeface="Calibri"/>
                          <a:cs typeface="Arial"/>
                        </a:rPr>
                        <a:t>fi</a:t>
                      </a:r>
                      <a:r>
                        <a:rPr lang="en-US" sz="1400" b="1" dirty="0">
                          <a:latin typeface="Arial"/>
                          <a:ea typeface="Calibri"/>
                          <a:cs typeface="Arial"/>
                        </a:rPr>
                        <a:t> </a:t>
                      </a:r>
                      <a:endParaRPr lang="en-US" sz="1100" b="1"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000" b="1" dirty="0" smtClean="0">
                <a:solidFill>
                  <a:schemeClr val="tx1"/>
                </a:solidFill>
                <a:cs typeface="Simplified Arabic" pitchFamily="2" charset="-78"/>
              </a:rPr>
              <a:t>خامساً</a:t>
            </a:r>
            <a:r>
              <a:rPr lang="ar-IQ" sz="2000" b="1" dirty="0">
                <a:solidFill>
                  <a:schemeClr val="tx1"/>
                </a:solidFill>
                <a:cs typeface="Simplified Arabic" pitchFamily="2" charset="-78"/>
              </a:rPr>
              <a:t>: </a:t>
            </a:r>
            <a:r>
              <a:rPr lang="ar-IQ" sz="2000" b="1" u="sng" dirty="0">
                <a:solidFill>
                  <a:schemeClr val="tx1"/>
                </a:solidFill>
                <a:cs typeface="Simplified Arabic" pitchFamily="2" charset="-78"/>
              </a:rPr>
              <a:t>الاختبار </a:t>
            </a:r>
            <a:r>
              <a:rPr lang="ar-IQ" sz="2000" b="1" u="sng" dirty="0" err="1">
                <a:solidFill>
                  <a:schemeClr val="tx1"/>
                </a:solidFill>
                <a:cs typeface="Simplified Arabic" pitchFamily="2" charset="-78"/>
              </a:rPr>
              <a:t>البعدي</a:t>
            </a:r>
            <a:r>
              <a:rPr lang="ar-IQ" sz="2000" b="1" dirty="0">
                <a:solidFill>
                  <a:schemeClr val="tx1"/>
                </a:solidFill>
                <a:cs typeface="Simplified Arabic" pitchFamily="2" charset="-78"/>
              </a:rPr>
              <a:t>: </a:t>
            </a:r>
            <a:endParaRPr lang="en-US" sz="2000" dirty="0">
              <a:solidFill>
                <a:schemeClr val="tx1"/>
              </a:solidFill>
              <a:cs typeface="Simplified Arabic" pitchFamily="2" charset="-78"/>
            </a:endParaRPr>
          </a:p>
          <a:p>
            <a:pPr algn="just">
              <a:defRPr/>
            </a:pPr>
            <a:r>
              <a:rPr lang="ar-IQ" sz="2000" dirty="0">
                <a:solidFill>
                  <a:schemeClr val="tx1"/>
                </a:solidFill>
                <a:cs typeface="Simplified Arabic" pitchFamily="2" charset="-78"/>
              </a:rPr>
              <a:t>اختر الحرف الذي يمثل الإجابة الصحيحة من بين الأجوبة التالية:- </a:t>
            </a:r>
            <a:endParaRPr lang="en-US" sz="2000" dirty="0">
              <a:solidFill>
                <a:schemeClr val="tx1"/>
              </a:solidFill>
              <a:cs typeface="Simplified Arabic" pitchFamily="2" charset="-78"/>
            </a:endParaRPr>
          </a:p>
          <a:p>
            <a:pPr algn="just">
              <a:defRPr/>
            </a:pPr>
            <a:r>
              <a:rPr lang="en-US" sz="2000" dirty="0">
                <a:solidFill>
                  <a:schemeClr val="tx1"/>
                </a:solidFill>
                <a:cs typeface="Simplified Arabic" pitchFamily="2" charset="-78"/>
              </a:rPr>
              <a:t>1</a:t>
            </a:r>
            <a:r>
              <a:rPr lang="ar-IQ" sz="2000" dirty="0">
                <a:solidFill>
                  <a:schemeClr val="tx1"/>
                </a:solidFill>
                <a:cs typeface="Simplified Arabic" pitchFamily="2" charset="-78"/>
              </a:rPr>
              <a:t> . </a:t>
            </a:r>
            <a:r>
              <a:rPr lang="ar-IQ" sz="2000" dirty="0" err="1">
                <a:solidFill>
                  <a:schemeClr val="tx1"/>
                </a:solidFill>
                <a:cs typeface="Simplified Arabic" pitchFamily="2" charset="-78"/>
              </a:rPr>
              <a:t>لايمكن</a:t>
            </a:r>
            <a:r>
              <a:rPr lang="ar-IQ" sz="2000" dirty="0">
                <a:solidFill>
                  <a:schemeClr val="tx1"/>
                </a:solidFill>
                <a:cs typeface="Simplified Arabic" pitchFamily="2" charset="-78"/>
              </a:rPr>
              <a:t> إيجاد الانحراف المعياري من الجداول المفتوحة لأنه:- </a:t>
            </a:r>
            <a:endParaRPr lang="en-US" sz="2000" dirty="0">
              <a:solidFill>
                <a:schemeClr val="tx1"/>
              </a:solidFill>
              <a:cs typeface="Simplified Arabic" pitchFamily="2" charset="-78"/>
            </a:endParaRPr>
          </a:p>
          <a:p>
            <a:pPr indent="450850" algn="just">
              <a:defRPr/>
            </a:pPr>
            <a:r>
              <a:rPr lang="ar-IQ" sz="2000" dirty="0">
                <a:solidFill>
                  <a:schemeClr val="tx1"/>
                </a:solidFill>
                <a:cs typeface="Simplified Arabic" pitchFamily="2" charset="-78"/>
              </a:rPr>
              <a:t>أ . </a:t>
            </a:r>
            <a:r>
              <a:rPr lang="ar-IQ" sz="2000" dirty="0" err="1">
                <a:solidFill>
                  <a:schemeClr val="tx1"/>
                </a:solidFill>
                <a:cs typeface="Simplified Arabic" pitchFamily="2" charset="-78"/>
              </a:rPr>
              <a:t>لايمكن</a:t>
            </a:r>
            <a:r>
              <a:rPr lang="ar-IQ" sz="2000" dirty="0">
                <a:solidFill>
                  <a:schemeClr val="tx1"/>
                </a:solidFill>
                <a:cs typeface="Simplified Arabic" pitchFamily="2" charset="-78"/>
              </a:rPr>
              <a:t> معرفة مجموع التكرارات. 		ب . </a:t>
            </a:r>
            <a:r>
              <a:rPr lang="ar-IQ" sz="2000" dirty="0" err="1">
                <a:solidFill>
                  <a:schemeClr val="tx1"/>
                </a:solidFill>
                <a:cs typeface="Simplified Arabic" pitchFamily="2" charset="-78"/>
              </a:rPr>
              <a:t>لايمكن</a:t>
            </a:r>
            <a:r>
              <a:rPr lang="ar-IQ" sz="2000" dirty="0">
                <a:solidFill>
                  <a:schemeClr val="tx1"/>
                </a:solidFill>
                <a:cs typeface="Simplified Arabic" pitchFamily="2" charset="-78"/>
              </a:rPr>
              <a:t> إيجاد مراكز الفئات. </a:t>
            </a:r>
            <a:endParaRPr lang="en-US" sz="2000" dirty="0">
              <a:solidFill>
                <a:schemeClr val="tx1"/>
              </a:solidFill>
              <a:cs typeface="Simplified Arabic" pitchFamily="2" charset="-78"/>
            </a:endParaRPr>
          </a:p>
          <a:p>
            <a:pPr indent="450850"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لتأثيره بالقيم </a:t>
            </a:r>
            <a:r>
              <a:rPr lang="ar-IQ" sz="2000" dirty="0" err="1">
                <a:solidFill>
                  <a:schemeClr val="tx1"/>
                </a:solidFill>
                <a:cs typeface="Simplified Arabic" pitchFamily="2" charset="-78"/>
              </a:rPr>
              <a:t>الشاذه</a:t>
            </a:r>
            <a:r>
              <a:rPr lang="ar-IQ" sz="2000" dirty="0">
                <a:solidFill>
                  <a:schemeClr val="tx1"/>
                </a:solidFill>
                <a:cs typeface="Simplified Arabic" pitchFamily="2" charset="-78"/>
              </a:rPr>
              <a:t>. 			د . </a:t>
            </a:r>
            <a:r>
              <a:rPr lang="ar-IQ" sz="2000" dirty="0" err="1">
                <a:solidFill>
                  <a:schemeClr val="tx1"/>
                </a:solidFill>
                <a:cs typeface="Simplified Arabic" pitchFamily="2" charset="-78"/>
              </a:rPr>
              <a:t>لايمكن</a:t>
            </a:r>
            <a:r>
              <a:rPr lang="ar-IQ" sz="2000" dirty="0">
                <a:solidFill>
                  <a:schemeClr val="tx1"/>
                </a:solidFill>
                <a:cs typeface="Simplified Arabic" pitchFamily="2" charset="-78"/>
              </a:rPr>
              <a:t> معرفة عدد الفئات. </a:t>
            </a:r>
          </a:p>
          <a:p>
            <a:pPr algn="just">
              <a:defRPr/>
            </a:pPr>
            <a:r>
              <a:rPr lang="en-US" sz="2000" dirty="0">
                <a:solidFill>
                  <a:schemeClr val="tx1"/>
                </a:solidFill>
                <a:cs typeface="Simplified Arabic" pitchFamily="2" charset="-78"/>
              </a:rPr>
              <a:t>2</a:t>
            </a:r>
            <a:r>
              <a:rPr lang="ar-IQ" sz="2000" dirty="0">
                <a:solidFill>
                  <a:schemeClr val="tx1"/>
                </a:solidFill>
                <a:cs typeface="Simplified Arabic" pitchFamily="2" charset="-78"/>
              </a:rPr>
              <a:t> . إذا كانت لديك البيانات وكما مدون في الجدول التالي فأن المدى المطلق لهذه البيانات هو:- </a:t>
            </a:r>
            <a:endParaRPr lang="en-US" sz="2000" dirty="0">
              <a:solidFill>
                <a:schemeClr val="tx1"/>
              </a:solidFill>
              <a:cs typeface="Simplified Arabic" pitchFamily="2" charset="-78"/>
            </a:endParaRPr>
          </a:p>
          <a:p>
            <a:pPr indent="450850" algn="just">
              <a:defRPr/>
            </a:pPr>
            <a:r>
              <a:rPr lang="ar-IQ" sz="2000" dirty="0">
                <a:solidFill>
                  <a:schemeClr val="tx1"/>
                </a:solidFill>
                <a:cs typeface="Simplified Arabic" pitchFamily="2" charset="-78"/>
              </a:rPr>
              <a:t>أ . </a:t>
            </a:r>
            <a:r>
              <a:rPr lang="en-US" sz="2000" dirty="0">
                <a:solidFill>
                  <a:schemeClr val="tx1"/>
                </a:solidFill>
                <a:cs typeface="Simplified Arabic" pitchFamily="2" charset="-78"/>
              </a:rPr>
              <a:t>( 8 )</a:t>
            </a:r>
            <a:r>
              <a:rPr lang="ar-IQ" sz="2000" dirty="0">
                <a:solidFill>
                  <a:schemeClr val="tx1"/>
                </a:solidFill>
                <a:cs typeface="Simplified Arabic" pitchFamily="2" charset="-78"/>
              </a:rPr>
              <a:t>. 				ب . </a:t>
            </a:r>
            <a:r>
              <a:rPr lang="en-US" sz="2000" dirty="0">
                <a:solidFill>
                  <a:schemeClr val="tx1"/>
                </a:solidFill>
                <a:cs typeface="Simplified Arabic" pitchFamily="2" charset="-78"/>
              </a:rPr>
              <a:t>( 10 )</a:t>
            </a:r>
            <a:r>
              <a:rPr lang="ar-IQ" sz="2000" dirty="0">
                <a:solidFill>
                  <a:schemeClr val="tx1"/>
                </a:solidFill>
                <a:cs typeface="Simplified Arabic" pitchFamily="2" charset="-78"/>
              </a:rPr>
              <a:t>. </a:t>
            </a:r>
            <a:endParaRPr lang="en-US" sz="2000" dirty="0">
              <a:solidFill>
                <a:schemeClr val="tx1"/>
              </a:solidFill>
              <a:cs typeface="Simplified Arabic" pitchFamily="2" charset="-78"/>
            </a:endParaRPr>
          </a:p>
          <a:p>
            <a:pPr indent="450850"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a:t>
            </a:r>
            <a:r>
              <a:rPr lang="en-US" sz="2000" dirty="0">
                <a:solidFill>
                  <a:schemeClr val="tx1"/>
                </a:solidFill>
                <a:cs typeface="Simplified Arabic" pitchFamily="2" charset="-78"/>
              </a:rPr>
              <a:t>( Ø )</a:t>
            </a:r>
            <a:r>
              <a:rPr lang="ar-IQ" sz="2000" dirty="0">
                <a:solidFill>
                  <a:schemeClr val="tx1"/>
                </a:solidFill>
                <a:cs typeface="Simplified Arabic" pitchFamily="2" charset="-78"/>
              </a:rPr>
              <a:t>. </a:t>
            </a:r>
            <a:r>
              <a:rPr lang="ar-IQ" sz="2000" dirty="0" err="1">
                <a:solidFill>
                  <a:schemeClr val="tx1"/>
                </a:solidFill>
                <a:cs typeface="Simplified Arabic" pitchFamily="2" charset="-78"/>
              </a:rPr>
              <a:t>لايوجد</a:t>
            </a:r>
            <a:r>
              <a:rPr lang="ar-IQ" sz="2000" dirty="0">
                <a:solidFill>
                  <a:schemeClr val="tx1"/>
                </a:solidFill>
                <a:cs typeface="Simplified Arabic" pitchFamily="2" charset="-78"/>
              </a:rPr>
              <a:t> مدى مطلق. 		د . </a:t>
            </a:r>
            <a:r>
              <a:rPr lang="en-US" sz="2000" dirty="0">
                <a:solidFill>
                  <a:schemeClr val="tx1"/>
                </a:solidFill>
                <a:cs typeface="Simplified Arabic" pitchFamily="2" charset="-78"/>
              </a:rPr>
              <a:t>( 5 )</a:t>
            </a:r>
            <a:r>
              <a:rPr lang="ar-IQ" sz="2000" dirty="0">
                <a:solidFill>
                  <a:schemeClr val="tx1"/>
                </a:solidFill>
                <a:cs typeface="Simplified Arabic" pitchFamily="2" charset="-78"/>
              </a:rPr>
              <a:t>. </a:t>
            </a: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ar-IQ" sz="2000" dirty="0" smtClean="0">
              <a:solidFill>
                <a:schemeClr val="tx1"/>
              </a:solidFill>
              <a:cs typeface="Simplified Arabic" pitchFamily="2" charset="-78"/>
            </a:endParaRPr>
          </a:p>
          <a:p>
            <a:pPr indent="450850" algn="just">
              <a:defRPr/>
            </a:pPr>
            <a:endParaRPr lang="en-US" sz="20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590800" y="2971800"/>
          <a:ext cx="4648200" cy="3364992"/>
        </p:xfrm>
        <a:graphic>
          <a:graphicData uri="http://schemas.openxmlformats.org/drawingml/2006/table">
            <a:tbl>
              <a:tblPr rtl="1" firstRow="1" bandRow="1">
                <a:tableStyleId>{5C22544A-7EE6-4342-B048-85BDC9FD1C3A}</a:tableStyleId>
              </a:tblPr>
              <a:tblGrid>
                <a:gridCol w="2324100"/>
                <a:gridCol w="2324100"/>
              </a:tblGrid>
              <a:tr h="370840">
                <a:tc>
                  <a:txBody>
                    <a:bodyPr/>
                    <a:lstStyle/>
                    <a:p>
                      <a:pPr algn="ctr" rtl="1">
                        <a:lnSpc>
                          <a:spcPct val="115000"/>
                        </a:lnSpc>
                        <a:spcAft>
                          <a:spcPts val="1000"/>
                        </a:spcAft>
                      </a:pPr>
                      <a:r>
                        <a:rPr lang="en-US" sz="2400" dirty="0" err="1">
                          <a:latin typeface="Calibri"/>
                          <a:ea typeface="Calibri"/>
                          <a:cs typeface="Simplified Arabic"/>
                        </a:rPr>
                        <a:t>Fi</a:t>
                      </a:r>
                      <a:r>
                        <a:rPr lang="en-US" sz="2400" dirty="0">
                          <a:latin typeface="Simplified Arabic"/>
                          <a:ea typeface="Calibri"/>
                          <a:cs typeface="Arial"/>
                        </a:rPr>
                        <a:t>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a:latin typeface="Calibri"/>
                          <a:ea typeface="Calibri"/>
                          <a:cs typeface="Simplified Arabic"/>
                        </a:rPr>
                        <a:t>Classes </a:t>
                      </a:r>
                      <a:endParaRPr lang="en-US" sz="180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a:latin typeface="Calibri"/>
                          <a:ea typeface="Calibri"/>
                          <a:cs typeface="Simplified Arabic"/>
                        </a:rPr>
                        <a:t>8</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2400" dirty="0" smtClean="0">
                          <a:latin typeface="Calibri"/>
                          <a:ea typeface="Calibri"/>
                          <a:cs typeface="Simplified Arabic"/>
                        </a:rPr>
                        <a:t>-</a:t>
                      </a:r>
                      <a:r>
                        <a:rPr lang="ar-IQ" sz="2400" baseline="0" dirty="0" smtClean="0">
                          <a:latin typeface="Calibri"/>
                          <a:ea typeface="Calibri"/>
                          <a:cs typeface="Simplified Arabic"/>
                        </a:rPr>
                        <a:t> </a:t>
                      </a:r>
                      <a:r>
                        <a:rPr lang="ar-IQ" sz="2400" dirty="0" smtClean="0">
                          <a:latin typeface="Calibri"/>
                          <a:ea typeface="Calibri"/>
                          <a:cs typeface="Simplified Arabic"/>
                        </a:rPr>
                        <a:t>اقل </a:t>
                      </a:r>
                      <a:r>
                        <a:rPr lang="ar-IQ" sz="2400" dirty="0">
                          <a:latin typeface="Calibri"/>
                          <a:ea typeface="Calibri"/>
                          <a:cs typeface="Simplified Arabic"/>
                        </a:rPr>
                        <a:t>من </a:t>
                      </a:r>
                      <a:r>
                        <a:rPr lang="en-US" sz="2400" dirty="0" smtClean="0">
                          <a:latin typeface="Calibri"/>
                          <a:ea typeface="Calibri"/>
                          <a:cs typeface="Simplified Arabic"/>
                        </a:rPr>
                        <a:t> 8</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8 -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10 -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12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14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16 – 18</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25</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Σ</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r>
              <a:rPr lang="en-US" sz="2400" dirty="0">
                <a:solidFill>
                  <a:schemeClr val="tx1"/>
                </a:solidFill>
                <a:cs typeface="Simplified Arabic" pitchFamily="2" charset="-78"/>
              </a:rPr>
              <a:t>3</a:t>
            </a:r>
            <a:r>
              <a:rPr lang="ar-IQ" sz="2400" dirty="0">
                <a:solidFill>
                  <a:schemeClr val="tx1"/>
                </a:solidFill>
                <a:cs typeface="Simplified Arabic" pitchFamily="2" charset="-78"/>
              </a:rPr>
              <a:t> . إذا كانت لديك المجموعات التالية من البيانات:- </a:t>
            </a:r>
            <a:endParaRPr lang="en-US" sz="2400" dirty="0">
              <a:solidFill>
                <a:schemeClr val="tx1"/>
              </a:solidFill>
              <a:cs typeface="Simplified Arabic" pitchFamily="2" charset="-78"/>
            </a:endParaRPr>
          </a:p>
          <a:p>
            <a:pPr indent="450850" algn="just">
              <a:defRPr/>
            </a:pPr>
            <a:r>
              <a:rPr lang="ar-IQ" sz="2400" b="1" dirty="0">
                <a:solidFill>
                  <a:schemeClr val="tx1"/>
                </a:solidFill>
                <a:cs typeface="Simplified Arabic" pitchFamily="2" charset="-78"/>
              </a:rPr>
              <a:t>المجموعة الأولى: </a:t>
            </a:r>
            <a:r>
              <a:rPr lang="en-US" sz="2400" dirty="0">
                <a:solidFill>
                  <a:schemeClr val="tx1"/>
                </a:solidFill>
                <a:cs typeface="Simplified Arabic" pitchFamily="2" charset="-78"/>
              </a:rPr>
              <a:t>24 , 18 , 14 , 12</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450850" algn="just">
              <a:defRPr/>
            </a:pPr>
            <a:r>
              <a:rPr lang="ar-IQ" sz="2400" b="1" dirty="0">
                <a:solidFill>
                  <a:schemeClr val="tx1"/>
                </a:solidFill>
                <a:cs typeface="Simplified Arabic" pitchFamily="2" charset="-78"/>
              </a:rPr>
              <a:t>المجموعة الثانية: </a:t>
            </a:r>
            <a:r>
              <a:rPr lang="en-US" sz="2400" dirty="0">
                <a:solidFill>
                  <a:schemeClr val="tx1"/>
                </a:solidFill>
                <a:cs typeface="Simplified Arabic" pitchFamily="2" charset="-78"/>
              </a:rPr>
              <a:t>7 , 3 , 8 , 10</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450850" algn="just">
              <a:defRPr/>
            </a:pPr>
            <a:r>
              <a:rPr lang="ar-IQ" sz="2400" b="1" dirty="0">
                <a:solidFill>
                  <a:schemeClr val="tx1"/>
                </a:solidFill>
                <a:cs typeface="Simplified Arabic" pitchFamily="2" charset="-78"/>
              </a:rPr>
              <a:t>المجموعة الثالثة: </a:t>
            </a:r>
            <a:r>
              <a:rPr lang="en-US" sz="2400" dirty="0">
                <a:solidFill>
                  <a:schemeClr val="tx1"/>
                </a:solidFill>
                <a:cs typeface="Simplified Arabic" pitchFamily="2" charset="-78"/>
              </a:rPr>
              <a:t>14 , 13 , 20 , 15</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450850" algn="just">
              <a:defRPr/>
            </a:pPr>
            <a:r>
              <a:rPr lang="ar-IQ" sz="2400" dirty="0">
                <a:solidFill>
                  <a:schemeClr val="tx1"/>
                </a:solidFill>
                <a:cs typeface="Simplified Arabic" pitchFamily="2" charset="-78"/>
              </a:rPr>
              <a:t>باستخدام المدى المطلق فأن المجموعة الأكثر تجانساً هي:- </a:t>
            </a:r>
            <a:endParaRPr lang="en-US" sz="2400" dirty="0">
              <a:solidFill>
                <a:schemeClr val="tx1"/>
              </a:solidFill>
              <a:cs typeface="Simplified Arabic" pitchFamily="2" charset="-78"/>
            </a:endParaRPr>
          </a:p>
          <a:p>
            <a:pPr indent="450850" algn="just">
              <a:defRPr/>
            </a:pPr>
            <a:r>
              <a:rPr lang="ar-IQ" sz="2400" dirty="0">
                <a:solidFill>
                  <a:schemeClr val="tx1"/>
                </a:solidFill>
                <a:cs typeface="Simplified Arabic" pitchFamily="2" charset="-78"/>
              </a:rPr>
              <a:t>أ . المجموعة </a:t>
            </a:r>
            <a:r>
              <a:rPr lang="en-US" sz="2400" dirty="0">
                <a:solidFill>
                  <a:schemeClr val="tx1"/>
                </a:solidFill>
                <a:cs typeface="Simplified Arabic" pitchFamily="2" charset="-78"/>
              </a:rPr>
              <a:t>1</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المجموعة </a:t>
            </a:r>
            <a:r>
              <a:rPr lang="en-US" sz="2400" dirty="0">
                <a:solidFill>
                  <a:schemeClr val="tx1"/>
                </a:solidFill>
                <a:cs typeface="Simplified Arabic" pitchFamily="2" charset="-78"/>
              </a:rPr>
              <a:t>3</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450850" algn="just">
              <a:defRPr/>
            </a:pPr>
            <a:r>
              <a:rPr lang="ar-IQ" sz="2400" dirty="0">
                <a:solidFill>
                  <a:schemeClr val="tx1"/>
                </a:solidFill>
                <a:cs typeface="Simplified Arabic" pitchFamily="2" charset="-78"/>
              </a:rPr>
              <a:t>ب . المجموعة </a:t>
            </a:r>
            <a:r>
              <a:rPr lang="en-US" sz="2400" dirty="0">
                <a:solidFill>
                  <a:schemeClr val="tx1"/>
                </a:solidFill>
                <a:cs typeface="Simplified Arabic" pitchFamily="2" charset="-78"/>
              </a:rPr>
              <a:t>2</a:t>
            </a:r>
            <a:r>
              <a:rPr lang="ar-IQ" sz="2400" dirty="0">
                <a:solidFill>
                  <a:schemeClr val="tx1"/>
                </a:solidFill>
                <a:cs typeface="Simplified Arabic" pitchFamily="2" charset="-78"/>
              </a:rPr>
              <a:t>. 		د . كل من المجموعتين الثانية والثالثة. </a:t>
            </a:r>
            <a:endParaRPr lang="en-US" sz="24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590800" y="457200"/>
          <a:ext cx="4648200" cy="3364992"/>
        </p:xfrm>
        <a:graphic>
          <a:graphicData uri="http://schemas.openxmlformats.org/drawingml/2006/table">
            <a:tbl>
              <a:tblPr rtl="1" firstRow="1" bandRow="1">
                <a:tableStyleId>{5C22544A-7EE6-4342-B048-85BDC9FD1C3A}</a:tableStyleId>
              </a:tblPr>
              <a:tblGrid>
                <a:gridCol w="2324100"/>
                <a:gridCol w="2324100"/>
              </a:tblGrid>
              <a:tr h="370840">
                <a:tc>
                  <a:txBody>
                    <a:bodyPr/>
                    <a:lstStyle/>
                    <a:p>
                      <a:pPr algn="ctr" rtl="1">
                        <a:lnSpc>
                          <a:spcPct val="115000"/>
                        </a:lnSpc>
                        <a:spcAft>
                          <a:spcPts val="1000"/>
                        </a:spcAft>
                      </a:pPr>
                      <a:r>
                        <a:rPr lang="en-US" sz="2400" dirty="0" err="1">
                          <a:latin typeface="Calibri"/>
                          <a:ea typeface="Calibri"/>
                          <a:cs typeface="Simplified Arabic"/>
                        </a:rPr>
                        <a:t>Fi</a:t>
                      </a:r>
                      <a:r>
                        <a:rPr lang="en-US" sz="2400" dirty="0">
                          <a:latin typeface="Simplified Arabic"/>
                          <a:ea typeface="Calibri"/>
                          <a:cs typeface="Arial"/>
                        </a:rPr>
                        <a:t>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a:latin typeface="Calibri"/>
                          <a:ea typeface="Calibri"/>
                          <a:cs typeface="Simplified Arabic"/>
                        </a:rPr>
                        <a:t>Classes </a:t>
                      </a:r>
                      <a:endParaRPr lang="en-US" sz="180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a:latin typeface="Calibri"/>
                          <a:ea typeface="Calibri"/>
                          <a:cs typeface="Simplified Arabic"/>
                        </a:rPr>
                        <a:t>8</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2400" dirty="0" smtClean="0">
                          <a:latin typeface="Calibri"/>
                          <a:ea typeface="Calibri"/>
                          <a:cs typeface="Simplified Arabic"/>
                        </a:rPr>
                        <a:t>-</a:t>
                      </a:r>
                      <a:r>
                        <a:rPr lang="ar-IQ" sz="2400" baseline="0" dirty="0" smtClean="0">
                          <a:latin typeface="Calibri"/>
                          <a:ea typeface="Calibri"/>
                          <a:cs typeface="Simplified Arabic"/>
                        </a:rPr>
                        <a:t> </a:t>
                      </a:r>
                      <a:r>
                        <a:rPr lang="ar-IQ" sz="2400" dirty="0" smtClean="0">
                          <a:latin typeface="Calibri"/>
                          <a:ea typeface="Calibri"/>
                          <a:cs typeface="Simplified Arabic"/>
                        </a:rPr>
                        <a:t>اقل </a:t>
                      </a:r>
                      <a:r>
                        <a:rPr lang="ar-IQ" sz="2400" dirty="0">
                          <a:latin typeface="Calibri"/>
                          <a:ea typeface="Calibri"/>
                          <a:cs typeface="Simplified Arabic"/>
                        </a:rPr>
                        <a:t>من </a:t>
                      </a:r>
                      <a:r>
                        <a:rPr lang="en-US" sz="2400" dirty="0" smtClean="0">
                          <a:latin typeface="Calibri"/>
                          <a:ea typeface="Calibri"/>
                          <a:cs typeface="Simplified Arabic"/>
                        </a:rPr>
                        <a:t> 8</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8 -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10 -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12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14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16 – 18</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25</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Σ</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36575" indent="-536575" algn="just">
              <a:defRPr/>
            </a:pPr>
            <a:r>
              <a:rPr lang="en-US" sz="2400" dirty="0">
                <a:solidFill>
                  <a:schemeClr val="tx1"/>
                </a:solidFill>
                <a:cs typeface="Simplified Arabic" pitchFamily="2" charset="-78"/>
              </a:rPr>
              <a:t>4</a:t>
            </a:r>
            <a:r>
              <a:rPr lang="ar-IQ" sz="2400" dirty="0">
                <a:solidFill>
                  <a:schemeClr val="tx1"/>
                </a:solidFill>
                <a:cs typeface="Simplified Arabic" pitchFamily="2" charset="-78"/>
              </a:rPr>
              <a:t> . إذا كانت لديك البيانات التالية والتي تمثل درجات احد طلبة قسم المحاسبة في ستة امتحانات:- </a:t>
            </a:r>
            <a:endParaRPr lang="en-US" sz="2400" dirty="0">
              <a:solidFill>
                <a:schemeClr val="tx1"/>
              </a:solidFill>
              <a:cs typeface="Simplified Arabic" pitchFamily="2" charset="-78"/>
            </a:endParaRPr>
          </a:p>
          <a:p>
            <a:pPr algn="just" rtl="0">
              <a:defRPr/>
            </a:pPr>
            <a:r>
              <a:rPr lang="en-US" sz="2400" dirty="0">
                <a:solidFill>
                  <a:schemeClr val="tx1"/>
                </a:solidFill>
                <a:cs typeface="Simplified Arabic" pitchFamily="2" charset="-78"/>
              </a:rPr>
              <a:t>78 , 87 , 68 , 72 , 91 , 84</a:t>
            </a:r>
          </a:p>
          <a:p>
            <a:pPr indent="450850" algn="just">
              <a:defRPr/>
            </a:pPr>
            <a:r>
              <a:rPr lang="ar-IQ" sz="2400" dirty="0">
                <a:solidFill>
                  <a:schemeClr val="tx1"/>
                </a:solidFill>
                <a:cs typeface="Simplified Arabic" pitchFamily="2" charset="-78"/>
              </a:rPr>
              <a:t>فأن الانحراف المعياري لهذه الدرجات هو:- </a:t>
            </a:r>
            <a:endParaRPr lang="en-US" sz="2400" dirty="0">
              <a:solidFill>
                <a:schemeClr val="tx1"/>
              </a:solidFill>
              <a:cs typeface="Simplified Arabic" pitchFamily="2" charset="-78"/>
            </a:endParaRPr>
          </a:p>
          <a:p>
            <a:pPr indent="450850" algn="just">
              <a:defRPr/>
            </a:pPr>
            <a:r>
              <a:rPr lang="ar-IQ" sz="2400" dirty="0">
                <a:solidFill>
                  <a:schemeClr val="tx1"/>
                </a:solidFill>
                <a:cs typeface="Simplified Arabic" pitchFamily="2" charset="-78"/>
              </a:rPr>
              <a:t>أ . </a:t>
            </a:r>
            <a:r>
              <a:rPr lang="en-US" sz="2400" dirty="0">
                <a:solidFill>
                  <a:schemeClr val="tx1"/>
                </a:solidFill>
                <a:cs typeface="Simplified Arabic" pitchFamily="2" charset="-78"/>
              </a:rPr>
              <a:t>( 7.6 )</a:t>
            </a:r>
            <a:r>
              <a:rPr lang="ar-IQ" sz="2400" dirty="0">
                <a:solidFill>
                  <a:schemeClr val="tx1"/>
                </a:solidFill>
                <a:cs typeface="Simplified Arabic" pitchFamily="2" charset="-78"/>
              </a:rPr>
              <a:t>.  				ب . </a:t>
            </a:r>
            <a:r>
              <a:rPr lang="en-US" sz="2400" dirty="0">
                <a:solidFill>
                  <a:schemeClr val="tx1"/>
                </a:solidFill>
                <a:cs typeface="Simplified Arabic" pitchFamily="2" charset="-78"/>
              </a:rPr>
              <a:t>( 8.14 )</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450850"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a:t>
            </a:r>
            <a:r>
              <a:rPr lang="en-US" sz="2400" dirty="0">
                <a:solidFill>
                  <a:schemeClr val="tx1"/>
                </a:solidFill>
                <a:cs typeface="Simplified Arabic" pitchFamily="2" charset="-78"/>
              </a:rPr>
              <a:t>( 6.5 )</a:t>
            </a:r>
            <a:r>
              <a:rPr lang="ar-IQ" sz="2400" dirty="0">
                <a:solidFill>
                  <a:schemeClr val="tx1"/>
                </a:solidFill>
                <a:cs typeface="Simplified Arabic" pitchFamily="2" charset="-78"/>
              </a:rPr>
              <a:t>. 			د . </a:t>
            </a:r>
            <a:r>
              <a:rPr lang="en-US" sz="2400" dirty="0">
                <a:solidFill>
                  <a:schemeClr val="tx1"/>
                </a:solidFill>
                <a:cs typeface="Simplified Arabic" pitchFamily="2" charset="-78"/>
              </a:rPr>
              <a:t>( 5.25 )</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5</a:t>
            </a:r>
            <a:r>
              <a:rPr lang="ar-IQ" sz="2400" dirty="0">
                <a:solidFill>
                  <a:schemeClr val="tx1"/>
                </a:solidFill>
                <a:cs typeface="Simplified Arabic" pitchFamily="2" charset="-78"/>
              </a:rPr>
              <a:t> . إذا كانت لديك القيم التالية </a:t>
            </a:r>
            <a:r>
              <a:rPr lang="en-US" sz="2400" dirty="0">
                <a:solidFill>
                  <a:schemeClr val="tx1"/>
                </a:solidFill>
                <a:cs typeface="Simplified Arabic" pitchFamily="2" charset="-78"/>
              </a:rPr>
              <a:t>(5 , 4 , 6 , 3 , 2)</a:t>
            </a:r>
            <a:r>
              <a:rPr lang="ar-IQ" sz="2400" dirty="0">
                <a:solidFill>
                  <a:schemeClr val="tx1"/>
                </a:solidFill>
                <a:cs typeface="Simplified Arabic" pitchFamily="2" charset="-78"/>
              </a:rPr>
              <a:t> فأن الانحراف المعياري لهذه القيم هو:- </a:t>
            </a:r>
            <a:endParaRPr lang="en-US" sz="2400" dirty="0">
              <a:solidFill>
                <a:schemeClr val="tx1"/>
              </a:solidFill>
              <a:cs typeface="Simplified Arabic" pitchFamily="2" charset="-78"/>
            </a:endParaRPr>
          </a:p>
          <a:p>
            <a:pPr indent="450850" algn="just">
              <a:defRPr/>
            </a:pPr>
            <a:r>
              <a:rPr lang="ar-IQ" sz="2400" dirty="0">
                <a:solidFill>
                  <a:schemeClr val="tx1"/>
                </a:solidFill>
                <a:cs typeface="Simplified Arabic" pitchFamily="2" charset="-78"/>
              </a:rPr>
              <a:t>أ . </a:t>
            </a:r>
            <a:r>
              <a:rPr lang="en-US" sz="2400" dirty="0">
                <a:solidFill>
                  <a:schemeClr val="tx1"/>
                </a:solidFill>
                <a:cs typeface="Simplified Arabic" pitchFamily="2" charset="-78"/>
              </a:rPr>
              <a:t>( 1 )</a:t>
            </a:r>
            <a:r>
              <a:rPr lang="ar-IQ" sz="2400" dirty="0">
                <a:solidFill>
                  <a:schemeClr val="tx1"/>
                </a:solidFill>
                <a:cs typeface="Simplified Arabic" pitchFamily="2" charset="-78"/>
              </a:rPr>
              <a:t>.		ب . </a:t>
            </a:r>
            <a:r>
              <a:rPr lang="en-US" sz="2400" dirty="0">
                <a:solidFill>
                  <a:schemeClr val="tx1"/>
                </a:solidFill>
                <a:cs typeface="Simplified Arabic" pitchFamily="2" charset="-78"/>
              </a:rPr>
              <a:t>( 0.48 )</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a:t>
            </a:r>
            <a:r>
              <a:rPr lang="en-US" sz="2400" dirty="0">
                <a:solidFill>
                  <a:schemeClr val="tx1"/>
                </a:solidFill>
                <a:cs typeface="Simplified Arabic" pitchFamily="2" charset="-78"/>
              </a:rPr>
              <a:t>( 2 )</a:t>
            </a:r>
            <a:r>
              <a:rPr lang="ar-IQ" sz="2400" dirty="0">
                <a:solidFill>
                  <a:schemeClr val="tx1"/>
                </a:solidFill>
                <a:cs typeface="Simplified Arabic" pitchFamily="2" charset="-78"/>
              </a:rPr>
              <a:t>. 	   د . </a:t>
            </a:r>
            <a:r>
              <a:rPr lang="en-US" sz="2400" dirty="0">
                <a:solidFill>
                  <a:schemeClr val="tx1"/>
                </a:solidFill>
                <a:cs typeface="Simplified Arabic" pitchFamily="2" charset="-78"/>
              </a:rPr>
              <a:t>( 1.41 )</a:t>
            </a:r>
            <a:r>
              <a:rPr lang="ar-IQ" sz="2400" dirty="0">
                <a:solidFill>
                  <a:schemeClr val="tx1"/>
                </a:solidFill>
                <a:cs typeface="Simplified Arabic" pitchFamily="2" charset="-78"/>
              </a:rPr>
              <a:t>. </a:t>
            </a:r>
          </a:p>
          <a:p>
            <a:pPr indent="450850" algn="just">
              <a:defRPr/>
            </a:pPr>
            <a:endParaRPr lang="ar-IQ" sz="2400" dirty="0">
              <a:solidFill>
                <a:schemeClr val="tx1"/>
              </a:solidFill>
              <a:cs typeface="Simplified Arabic" pitchFamily="2" charset="-78"/>
            </a:endParaRPr>
          </a:p>
          <a:p>
            <a:pPr indent="450850" algn="just">
              <a:defRPr/>
            </a:pPr>
            <a:endParaRPr lang="ar-IQ" sz="2400" dirty="0">
              <a:solidFill>
                <a:schemeClr val="tx1"/>
              </a:solidFill>
              <a:cs typeface="Simplified Arabic" pitchFamily="2" charset="-78"/>
            </a:endParaRPr>
          </a:p>
          <a:p>
            <a:pPr indent="450850" algn="just">
              <a:defRPr/>
            </a:pPr>
            <a:endParaRPr lang="ar-IQ" sz="2400" dirty="0">
              <a:solidFill>
                <a:schemeClr val="tx1"/>
              </a:solidFill>
              <a:cs typeface="Simplified Arabic" pitchFamily="2" charset="-78"/>
            </a:endParaRPr>
          </a:p>
          <a:p>
            <a:pPr indent="450850" algn="just">
              <a:defRPr/>
            </a:pPr>
            <a:endParaRPr lang="ar-IQ" sz="2400" dirty="0">
              <a:solidFill>
                <a:schemeClr val="tx1"/>
              </a:solidFill>
              <a:cs typeface="Simplified Arabic" pitchFamily="2" charset="-78"/>
            </a:endParaRPr>
          </a:p>
          <a:p>
            <a:pPr indent="450850" algn="just">
              <a:defRPr/>
            </a:pPr>
            <a:endParaRPr lang="ar-IQ" sz="2400" dirty="0">
              <a:solidFill>
                <a:schemeClr val="tx1"/>
              </a:solidFill>
              <a:cs typeface="Simplified Arabic" pitchFamily="2" charset="-78"/>
            </a:endParaRPr>
          </a:p>
          <a:p>
            <a:pPr indent="450850" algn="just">
              <a:defRPr/>
            </a:pPr>
            <a:endParaRPr lang="ar-IQ" sz="2400" dirty="0">
              <a:solidFill>
                <a:schemeClr val="tx1"/>
              </a:solidFill>
              <a:cs typeface="Simplified Arabic" pitchFamily="2" charset="-78"/>
            </a:endParaRPr>
          </a:p>
          <a:p>
            <a:pPr indent="450850" algn="just">
              <a:defRPr/>
            </a:pPr>
            <a:endParaRPr lang="en-US" sz="2400" dirty="0">
              <a:solidFill>
                <a:schemeClr val="tx1"/>
              </a:solidFill>
              <a:cs typeface="Simplified Arabic" pitchFamily="2" charset="-78"/>
            </a:endParaRPr>
          </a:p>
        </p:txBody>
      </p:sp>
      <p:sp>
        <p:nvSpPr>
          <p:cNvPr id="3" name="مستطيل مستدير الزوايا 2"/>
          <p:cNvSpPr/>
          <p:nvPr/>
        </p:nvSpPr>
        <p:spPr>
          <a:xfrm>
            <a:off x="1066800" y="4572000"/>
            <a:ext cx="7315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901700" indent="-901700" algn="just">
              <a:defRPr/>
            </a:pPr>
            <a:r>
              <a:rPr lang="ar-IQ" sz="2400" b="1" u="sng" dirty="0">
                <a:solidFill>
                  <a:schemeClr val="tx1"/>
                </a:solidFill>
                <a:latin typeface="Calibri" pitchFamily="34" charset="0"/>
                <a:ea typeface="Arial" pitchFamily="34" charset="0"/>
                <a:cs typeface="Simplified Arabic" pitchFamily="2" charset="-78"/>
              </a:rPr>
              <a:t>ملاحظة</a:t>
            </a:r>
            <a:r>
              <a:rPr lang="ar-IQ" sz="2400" b="1" dirty="0">
                <a:solidFill>
                  <a:schemeClr val="tx1"/>
                </a:solidFill>
                <a:latin typeface="Calibri" pitchFamily="34" charset="0"/>
                <a:ea typeface="Arial" pitchFamily="34" charset="0"/>
                <a:cs typeface="Simplified Arabic" pitchFamily="2" charset="-78"/>
              </a:rPr>
              <a:t>:</a:t>
            </a:r>
            <a:r>
              <a:rPr lang="ar-IQ" sz="2400" dirty="0">
                <a:solidFill>
                  <a:schemeClr val="tx1"/>
                </a:solidFill>
                <a:latin typeface="Calibri" pitchFamily="34" charset="0"/>
                <a:ea typeface="Arial" pitchFamily="34" charset="0"/>
                <a:cs typeface="Simplified Arabic" pitchFamily="2" charset="-78"/>
              </a:rPr>
              <a:t> تأكد من الإجابة قبل التأشير على الإجابة الصحيحة، درجة الاختبار (</a:t>
            </a:r>
            <a:r>
              <a:rPr lang="en-US" sz="2400" dirty="0">
                <a:solidFill>
                  <a:schemeClr val="tx1"/>
                </a:solidFill>
                <a:latin typeface="Calibri" pitchFamily="34" charset="0"/>
                <a:ea typeface="Arial" pitchFamily="34" charset="0"/>
                <a:cs typeface="Simplified Arabic" pitchFamily="2" charset="-78"/>
              </a:rPr>
              <a:t>10</a:t>
            </a:r>
            <a:r>
              <a:rPr lang="ar-IQ" sz="2400" dirty="0">
                <a:solidFill>
                  <a:schemeClr val="tx1"/>
                </a:solidFill>
                <a:latin typeface="Calibri" pitchFamily="34" charset="0"/>
                <a:ea typeface="Arial" pitchFamily="34" charset="0"/>
                <a:cs typeface="Simplified Arabic" pitchFamily="2" charset="-78"/>
              </a:rPr>
              <a:t> درجة) وتوزع الدرجة بالتساوي، تحقق من الإجابة في صفحة مفاتيح الإجابات. </a:t>
            </a:r>
            <a:endParaRPr lang="ar-SA" sz="3200" dirty="0">
              <a:solidFill>
                <a:schemeClr val="tx1"/>
              </a:solidFill>
              <a:latin typeface="Times New Roman" pitchFamily="18"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defRPr/>
            </a:pPr>
            <a:r>
              <a:rPr lang="ar-IQ" sz="2400" b="1" dirty="0">
                <a:solidFill>
                  <a:schemeClr val="tx1"/>
                </a:solidFill>
                <a:cs typeface="Simplified Arabic" pitchFamily="2" charset="-78"/>
              </a:rPr>
              <a:t>سادساً: </a:t>
            </a:r>
            <a:r>
              <a:rPr lang="ar-IQ" sz="2400" b="1" u="sng" dirty="0">
                <a:solidFill>
                  <a:schemeClr val="tx1"/>
                </a:solidFill>
                <a:cs typeface="Simplified Arabic" pitchFamily="2" charset="-78"/>
              </a:rPr>
              <a:t>المصادر</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1</a:t>
            </a:r>
            <a:r>
              <a:rPr lang="ar-IQ" sz="2400" dirty="0">
                <a:solidFill>
                  <a:schemeClr val="tx1"/>
                </a:solidFill>
                <a:cs typeface="Simplified Arabic" pitchFamily="2" charset="-78"/>
              </a:rPr>
              <a:t> . </a:t>
            </a:r>
            <a:r>
              <a:rPr lang="ar-IQ" sz="2400" dirty="0" err="1">
                <a:solidFill>
                  <a:schemeClr val="tx1"/>
                </a:solidFill>
                <a:cs typeface="Simplified Arabic" pitchFamily="2" charset="-78"/>
              </a:rPr>
              <a:t>المشهداني</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د</a:t>
            </a:r>
            <a:r>
              <a:rPr lang="ar-IQ" sz="2400" dirty="0">
                <a:solidFill>
                  <a:schemeClr val="tx1"/>
                </a:solidFill>
                <a:cs typeface="Simplified Arabic" pitchFamily="2" charset="-78"/>
              </a:rPr>
              <a:t>. محمود حسن، أصول الإحصاء والطريقة الإحصائية ط6، بغداد، </a:t>
            </a:r>
            <a:r>
              <a:rPr lang="en-US" sz="2400" dirty="0">
                <a:solidFill>
                  <a:schemeClr val="tx1"/>
                </a:solidFill>
                <a:cs typeface="Simplified Arabic" pitchFamily="2" charset="-78"/>
              </a:rPr>
              <a:t>1985</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2</a:t>
            </a:r>
            <a:r>
              <a:rPr lang="ar-IQ" sz="2400" dirty="0">
                <a:solidFill>
                  <a:schemeClr val="tx1"/>
                </a:solidFill>
                <a:cs typeface="Simplified Arabic" pitchFamily="2" charset="-78"/>
              </a:rPr>
              <a:t> . عبد الرضا، </a:t>
            </a:r>
            <a:r>
              <a:rPr lang="ar-IQ" sz="2400" dirty="0" err="1">
                <a:solidFill>
                  <a:schemeClr val="tx1"/>
                </a:solidFill>
                <a:cs typeface="Simplified Arabic" pitchFamily="2" charset="-78"/>
              </a:rPr>
              <a:t>د</a:t>
            </a:r>
            <a:r>
              <a:rPr lang="ar-IQ" sz="2400" dirty="0">
                <a:solidFill>
                  <a:schemeClr val="tx1"/>
                </a:solidFill>
                <a:cs typeface="Simplified Arabic" pitchFamily="2" charset="-78"/>
              </a:rPr>
              <a:t>. حمزة كاظم، محاضرات في الإحصاء </a:t>
            </a:r>
            <a:r>
              <a:rPr lang="ar-IQ" sz="2400" dirty="0" err="1">
                <a:solidFill>
                  <a:schemeClr val="tx1"/>
                </a:solidFill>
                <a:cs typeface="Simplified Arabic" pitchFamily="2" charset="-78"/>
              </a:rPr>
              <a:t>القيت</a:t>
            </a:r>
            <a:r>
              <a:rPr lang="ar-IQ" sz="2400" dirty="0">
                <a:solidFill>
                  <a:schemeClr val="tx1"/>
                </a:solidFill>
                <a:cs typeface="Simplified Arabic" pitchFamily="2" charset="-78"/>
              </a:rPr>
              <a:t> على طلبة قسم المحاسبة، معهد الإدارة/ </a:t>
            </a:r>
            <a:r>
              <a:rPr lang="ar-IQ" sz="2400" dirty="0" err="1">
                <a:solidFill>
                  <a:schemeClr val="tx1"/>
                </a:solidFill>
                <a:cs typeface="Simplified Arabic" pitchFamily="2" charset="-78"/>
              </a:rPr>
              <a:t>الرصافة</a:t>
            </a:r>
            <a:r>
              <a:rPr lang="ar-IQ" sz="2400" dirty="0">
                <a:solidFill>
                  <a:schemeClr val="tx1"/>
                </a:solidFill>
                <a:cs typeface="Simplified Arabic" pitchFamily="2" charset="-78"/>
              </a:rPr>
              <a:t>، بغداد. </a:t>
            </a:r>
            <a:endParaRPr lang="en-US" sz="2400" dirty="0">
              <a:solidFill>
                <a:schemeClr val="tx1"/>
              </a:solidFill>
              <a:cs typeface="Simplified Arabic" pitchFamily="2" charset="-78"/>
            </a:endParaRPr>
          </a:p>
          <a:p>
            <a:pPr marL="450850" indent="-450850" algn="just" rtl="0">
              <a:defRPr/>
            </a:pPr>
            <a:r>
              <a:rPr lang="en-US" sz="2400" dirty="0">
                <a:solidFill>
                  <a:schemeClr val="tx1"/>
                </a:solidFill>
                <a:cs typeface="Simplified Arabic" pitchFamily="2" charset="-78"/>
              </a:rPr>
              <a:t>3. Spiegel, R, </a:t>
            </a:r>
            <a:r>
              <a:rPr lang="en-US" sz="2400" dirty="0" err="1" smtClean="0">
                <a:solidFill>
                  <a:schemeClr val="tx1"/>
                </a:solidFill>
                <a:cs typeface="Simplified Arabic" pitchFamily="2" charset="-78"/>
              </a:rPr>
              <a:t>murray</a:t>
            </a:r>
            <a:r>
              <a:rPr lang="en-US" sz="2400" dirty="0">
                <a:solidFill>
                  <a:schemeClr val="tx1"/>
                </a:solidFill>
                <a:cs typeface="Simplified Arabic" pitchFamily="2" charset="-78"/>
              </a:rPr>
              <a:t>, Theory and Problems of </a:t>
            </a:r>
            <a:r>
              <a:rPr lang="en-US" sz="2400" dirty="0" err="1">
                <a:solidFill>
                  <a:schemeClr val="tx1"/>
                </a:solidFill>
                <a:cs typeface="Simplified Arabic" pitchFamily="2" charset="-78"/>
              </a:rPr>
              <a:t>statictices</a:t>
            </a:r>
            <a:r>
              <a:rPr lang="en-US" sz="2400" dirty="0">
                <a:solidFill>
                  <a:schemeClr val="tx1"/>
                </a:solidFill>
                <a:cs typeface="Simplified Arabic" pitchFamily="2" charset="-78"/>
              </a:rPr>
              <a:t>, </a:t>
            </a:r>
            <a:r>
              <a:rPr lang="en-US" sz="2400" dirty="0" err="1">
                <a:solidFill>
                  <a:schemeClr val="tx1"/>
                </a:solidFill>
                <a:cs typeface="Simplified Arabic" pitchFamily="2" charset="-78"/>
              </a:rPr>
              <a:t>Schaums</a:t>
            </a:r>
            <a:r>
              <a:rPr lang="en-US" sz="2400" dirty="0">
                <a:solidFill>
                  <a:schemeClr val="tx1"/>
                </a:solidFill>
                <a:cs typeface="Simplified Arabic" pitchFamily="2" charset="-78"/>
              </a:rPr>
              <a:t> outline </a:t>
            </a:r>
            <a:r>
              <a:rPr lang="en-US" sz="2400" dirty="0" err="1">
                <a:solidFill>
                  <a:schemeClr val="tx1"/>
                </a:solidFill>
                <a:cs typeface="Simplified Arabic" pitchFamily="2" charset="-78"/>
              </a:rPr>
              <a:t>seres</a:t>
            </a:r>
            <a:r>
              <a:rPr lang="en-US" sz="2400" dirty="0">
                <a:solidFill>
                  <a:schemeClr val="tx1"/>
                </a:solidFill>
                <a:cs typeface="Simplified Arabic" pitchFamily="2" charset="-78"/>
              </a:rPr>
              <a:t>, McGraw- Hill Book company, New York, 1961. </a:t>
            </a:r>
          </a:p>
          <a:p>
            <a:pPr marL="450850" indent="-450850" algn="just">
              <a:defRPr/>
            </a:pPr>
            <a:r>
              <a:rPr lang="ar-IQ" sz="2400" b="1" dirty="0">
                <a:solidFill>
                  <a:schemeClr val="tx1"/>
                </a:solidFill>
                <a:cs typeface="Simplified Arabic" pitchFamily="2" charset="-78"/>
              </a:rPr>
              <a:t>سابعاً: </a:t>
            </a:r>
            <a:r>
              <a:rPr lang="ar-IQ" sz="2400" b="1" u="sng" dirty="0">
                <a:solidFill>
                  <a:schemeClr val="tx1"/>
                </a:solidFill>
                <a:cs typeface="Simplified Arabic" pitchFamily="2" charset="-78"/>
              </a:rPr>
              <a:t>مفاتيح الإجابات</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ar-IQ" sz="2400" b="1" dirty="0">
                <a:solidFill>
                  <a:schemeClr val="tx1"/>
                </a:solidFill>
                <a:cs typeface="Simplified Arabic" pitchFamily="2" charset="-78"/>
              </a:rPr>
              <a:t>الاختبار القبلي:</a:t>
            </a: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en-US" sz="24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371600" y="3877056"/>
          <a:ext cx="4876800" cy="2523744"/>
        </p:xfrm>
        <a:graphic>
          <a:graphicData uri="http://schemas.openxmlformats.org/drawingml/2006/table">
            <a:tbl>
              <a:tblPr rtl="1" firstRow="1" bandRow="1">
                <a:tableStyleId>{5C22544A-7EE6-4342-B048-85BDC9FD1C3A}</a:tableStyleId>
              </a:tblPr>
              <a:tblGrid>
                <a:gridCol w="2438400"/>
                <a:gridCol w="2438400"/>
              </a:tblGrid>
              <a:tr h="373182">
                <a:tc>
                  <a:txBody>
                    <a:bodyPr/>
                    <a:lstStyle/>
                    <a:p>
                      <a:pPr algn="ctr" rtl="1">
                        <a:lnSpc>
                          <a:spcPct val="115000"/>
                        </a:lnSpc>
                        <a:spcAft>
                          <a:spcPts val="1000"/>
                        </a:spcAft>
                      </a:pPr>
                      <a:r>
                        <a:rPr lang="ar-IQ" sz="2400" dirty="0">
                          <a:latin typeface="Calibri"/>
                          <a:ea typeface="Calibri"/>
                          <a:cs typeface="Simplified Arabic"/>
                        </a:rPr>
                        <a:t>رقم الاختبار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a:latin typeface="Calibri"/>
                          <a:ea typeface="Calibri"/>
                          <a:cs typeface="Simplified Arabic"/>
                        </a:rPr>
                        <a:t>الإجابة </a:t>
                      </a:r>
                      <a:endParaRPr lang="en-US" sz="1800">
                        <a:latin typeface="Calibri"/>
                        <a:ea typeface="Calibri"/>
                        <a:cs typeface="Arial"/>
                      </a:endParaRPr>
                    </a:p>
                  </a:txBody>
                  <a:tcPr marL="68580" marR="68580" marT="0" marB="0"/>
                </a:tc>
              </a:tr>
              <a:tr h="373182">
                <a:tc>
                  <a:txBody>
                    <a:bodyPr/>
                    <a:lstStyle/>
                    <a:p>
                      <a:pPr algn="ctr" rtl="1">
                        <a:lnSpc>
                          <a:spcPct val="115000"/>
                        </a:lnSpc>
                        <a:spcAft>
                          <a:spcPts val="1000"/>
                        </a:spcAft>
                      </a:pPr>
                      <a:r>
                        <a:rPr lang="en-US" sz="2400" dirty="0" smtClean="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a:latin typeface="Calibri"/>
                          <a:ea typeface="Calibri"/>
                          <a:cs typeface="Simplified Arabic"/>
                        </a:rPr>
                        <a:t>جـ </a:t>
                      </a:r>
                      <a:endParaRPr lang="en-US" sz="1800">
                        <a:latin typeface="Calibri"/>
                        <a:ea typeface="Calibri"/>
                        <a:cs typeface="Arial"/>
                      </a:endParaRPr>
                    </a:p>
                  </a:txBody>
                  <a:tcPr marL="68580" marR="68580" marT="0" marB="0"/>
                </a:tc>
              </a:tr>
              <a:tr h="373182">
                <a:tc>
                  <a:txBody>
                    <a:bodyPr/>
                    <a:lstStyle/>
                    <a:p>
                      <a:pPr algn="ctr" rtl="0">
                        <a:lnSpc>
                          <a:spcPct val="115000"/>
                        </a:lnSpc>
                        <a:spcAft>
                          <a:spcPts val="1000"/>
                        </a:spcAft>
                      </a:pPr>
                      <a:r>
                        <a:rPr lang="en-US" sz="24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dirty="0">
                          <a:latin typeface="Calibri"/>
                          <a:ea typeface="Calibri"/>
                          <a:cs typeface="Simplified Arabic"/>
                        </a:rPr>
                        <a:t>ب </a:t>
                      </a:r>
                      <a:endParaRPr lang="en-US" sz="1800" dirty="0">
                        <a:latin typeface="Calibri"/>
                        <a:ea typeface="Calibri"/>
                        <a:cs typeface="Arial"/>
                      </a:endParaRPr>
                    </a:p>
                  </a:txBody>
                  <a:tcPr marL="68580" marR="68580" marT="0" marB="0"/>
                </a:tc>
              </a:tr>
              <a:tr h="373182">
                <a:tc>
                  <a:txBody>
                    <a:bodyPr/>
                    <a:lstStyle/>
                    <a:p>
                      <a:pPr algn="ctr" rtl="1">
                        <a:lnSpc>
                          <a:spcPct val="115000"/>
                        </a:lnSpc>
                        <a:spcAft>
                          <a:spcPts val="1000"/>
                        </a:spcAft>
                      </a:pPr>
                      <a:r>
                        <a:rPr lang="en-US" sz="24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dirty="0">
                          <a:latin typeface="Calibri"/>
                          <a:ea typeface="Calibri"/>
                          <a:cs typeface="Simplified Arabic"/>
                        </a:rPr>
                        <a:t>أ </a:t>
                      </a:r>
                      <a:endParaRPr lang="en-US" sz="1800" dirty="0">
                        <a:latin typeface="Calibri"/>
                        <a:ea typeface="Calibri"/>
                        <a:cs typeface="Arial"/>
                      </a:endParaRPr>
                    </a:p>
                  </a:txBody>
                  <a:tcPr marL="68580" marR="68580" marT="0" marB="0"/>
                </a:tc>
              </a:tr>
              <a:tr h="363108">
                <a:tc>
                  <a:txBody>
                    <a:bodyPr/>
                    <a:lstStyle/>
                    <a:p>
                      <a:pPr algn="ctr" rtl="1">
                        <a:lnSpc>
                          <a:spcPct val="115000"/>
                        </a:lnSpc>
                        <a:spcAft>
                          <a:spcPts val="1000"/>
                        </a:spcAft>
                      </a:pPr>
                      <a:r>
                        <a:rPr lang="en-US" sz="2400" dirty="0" smtClean="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err="1" smtClean="0">
                          <a:latin typeface="Calibri"/>
                          <a:ea typeface="Calibri"/>
                          <a:cs typeface="Arial"/>
                        </a:rPr>
                        <a:t>جـ</a:t>
                      </a:r>
                      <a:r>
                        <a:rPr lang="ar-IQ" sz="1800" dirty="0" smtClean="0">
                          <a:latin typeface="Calibri"/>
                          <a:ea typeface="Calibri"/>
                          <a:cs typeface="Arial"/>
                        </a:rPr>
                        <a:t> </a:t>
                      </a:r>
                      <a:endParaRPr lang="en-US" sz="1800" dirty="0">
                        <a:latin typeface="Calibri"/>
                        <a:ea typeface="Calibri"/>
                        <a:cs typeface="Arial"/>
                      </a:endParaRPr>
                    </a:p>
                  </a:txBody>
                  <a:tcPr marL="68580" marR="68580" marT="0" marB="0"/>
                </a:tc>
              </a:tr>
              <a:tr h="363108">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1800" dirty="0" smtClean="0">
                          <a:latin typeface="Calibri"/>
                          <a:ea typeface="Calibri"/>
                          <a:cs typeface="Arial"/>
                        </a:rPr>
                        <a:t>د </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400" b="1" dirty="0">
                <a:solidFill>
                  <a:schemeClr val="tx1"/>
                </a:solidFill>
                <a:cs typeface="Simplified Arabic" pitchFamily="2" charset="-78"/>
              </a:rPr>
              <a:t>الاختبار الذاتي: </a:t>
            </a:r>
            <a:endParaRPr lang="en-US"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smtClean="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r>
              <a:rPr lang="ar-IQ" sz="2400" b="1" dirty="0" smtClean="0">
                <a:solidFill>
                  <a:schemeClr val="tx1"/>
                </a:solidFill>
                <a:cs typeface="Simplified Arabic" pitchFamily="2" charset="-78"/>
              </a:rPr>
              <a:t>الاختبار </a:t>
            </a:r>
            <a:r>
              <a:rPr lang="ar-IQ" sz="2400" b="1" dirty="0" err="1" smtClean="0">
                <a:solidFill>
                  <a:schemeClr val="tx1"/>
                </a:solidFill>
                <a:cs typeface="Simplified Arabic" pitchFamily="2" charset="-78"/>
              </a:rPr>
              <a:t>البعدي</a:t>
            </a:r>
            <a:r>
              <a:rPr lang="ar-IQ" sz="2400" b="1" dirty="0" smtClean="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smtClean="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981200" y="820589"/>
          <a:ext cx="5105400" cy="2839212"/>
        </p:xfrm>
        <a:graphic>
          <a:graphicData uri="http://schemas.openxmlformats.org/drawingml/2006/table">
            <a:tbl>
              <a:tblPr rtl="1" firstRow="1" bandRow="1">
                <a:tableStyleId>{5C22544A-7EE6-4342-B048-85BDC9FD1C3A}</a:tableStyleId>
              </a:tblPr>
              <a:tblGrid>
                <a:gridCol w="2236165"/>
                <a:gridCol w="2869235"/>
              </a:tblGrid>
              <a:tr h="313267">
                <a:tc>
                  <a:txBody>
                    <a:bodyPr/>
                    <a:lstStyle/>
                    <a:p>
                      <a:pPr algn="ctr" rtl="1">
                        <a:lnSpc>
                          <a:spcPct val="115000"/>
                        </a:lnSpc>
                        <a:spcAft>
                          <a:spcPts val="1000"/>
                        </a:spcAft>
                      </a:pPr>
                      <a:r>
                        <a:rPr lang="ar-IQ" sz="1800" dirty="0" smtClean="0">
                          <a:latin typeface="Calibri"/>
                          <a:ea typeface="Calibri"/>
                          <a:cs typeface="Simplified Arabic"/>
                        </a:rPr>
                        <a:t>رقم الاختبار</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a:latin typeface="Calibri"/>
                          <a:ea typeface="Calibri"/>
                          <a:cs typeface="Simplified Arabic"/>
                        </a:rPr>
                        <a:t>الإجابة </a:t>
                      </a: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smtClean="0">
                          <a:latin typeface="Calibri"/>
                          <a:ea typeface="Calibri"/>
                          <a:cs typeface="Simplified Arabic"/>
                        </a:rPr>
                        <a:t>4</a:t>
                      </a:r>
                      <a:endParaRPr lang="en-US" sz="1800" dirty="0">
                        <a:latin typeface="Calibri"/>
                        <a:ea typeface="Calibri"/>
                        <a:cs typeface="Arial"/>
                      </a:endParaRPr>
                    </a:p>
                  </a:txBody>
                  <a:tcPr marL="68580" marR="68580" marT="0" marB="0" anchor="ctr"/>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nchor="ctr"/>
                </a:tc>
              </a:tr>
              <a:tr h="313267">
                <a:tc>
                  <a:txBody>
                    <a:bodyPr/>
                    <a:lstStyle/>
                    <a:p>
                      <a:pPr algn="ctr" rtl="1">
                        <a:lnSpc>
                          <a:spcPct val="115000"/>
                        </a:lnSpc>
                        <a:spcAft>
                          <a:spcPts val="1000"/>
                        </a:spcAft>
                      </a:pPr>
                      <a:r>
                        <a:rPr lang="en-US" sz="18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a:latin typeface="Calibri"/>
                          <a:ea typeface="Calibri"/>
                          <a:cs typeface="Simplified Arabic"/>
                        </a:rPr>
                        <a:t>6</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smtClean="0">
                          <a:latin typeface="Calibri"/>
                          <a:ea typeface="Calibri"/>
                          <a:cs typeface="Arial"/>
                        </a:rPr>
                        <a:t>7</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13267">
                <a:tc>
                  <a:txBody>
                    <a:bodyPr/>
                    <a:lstStyle/>
                    <a:p>
                      <a:pPr algn="ctr" rtl="1">
                        <a:lnSpc>
                          <a:spcPct val="115000"/>
                        </a:lnSpc>
                        <a:spcAft>
                          <a:spcPts val="1000"/>
                        </a:spcAft>
                      </a:pPr>
                      <a:r>
                        <a:rPr lang="en-US" sz="1800" dirty="0" smtClean="0">
                          <a:latin typeface="Calibri"/>
                          <a:ea typeface="Calibri"/>
                          <a:cs typeface="Arial"/>
                        </a:rPr>
                        <a:t>8</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bl>
          </a:graphicData>
        </a:graphic>
      </p:graphicFrame>
      <p:graphicFrame>
        <p:nvGraphicFramePr>
          <p:cNvPr id="5" name="جدول 4"/>
          <p:cNvGraphicFramePr>
            <a:graphicFrameLocks noGrp="1"/>
          </p:cNvGraphicFramePr>
          <p:nvPr/>
        </p:nvGraphicFramePr>
        <p:xfrm>
          <a:off x="1981200" y="4267200"/>
          <a:ext cx="5105400" cy="1892808"/>
        </p:xfrm>
        <a:graphic>
          <a:graphicData uri="http://schemas.openxmlformats.org/drawingml/2006/table">
            <a:tbl>
              <a:tblPr rtl="1" firstRow="1" bandRow="1">
                <a:tableStyleId>{5C22544A-7EE6-4342-B048-85BDC9FD1C3A}</a:tableStyleId>
              </a:tblPr>
              <a:tblGrid>
                <a:gridCol w="2552700"/>
                <a:gridCol w="2552700"/>
              </a:tblGrid>
              <a:tr h="304800">
                <a:tc>
                  <a:txBody>
                    <a:bodyPr/>
                    <a:lstStyle/>
                    <a:p>
                      <a:pPr algn="ctr" rtl="1">
                        <a:lnSpc>
                          <a:spcPct val="115000"/>
                        </a:lnSpc>
                        <a:spcAft>
                          <a:spcPts val="0"/>
                        </a:spcAft>
                      </a:pPr>
                      <a:r>
                        <a:rPr lang="ar-IQ" sz="1800" dirty="0">
                          <a:latin typeface="Calibri"/>
                          <a:ea typeface="Calibri"/>
                          <a:cs typeface="Simplified Arabic"/>
                        </a:rPr>
                        <a:t>رقم الاختبار </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Simplified Arabic"/>
                        </a:rPr>
                        <a:t>الإجابة </a:t>
                      </a:r>
                      <a:endParaRPr lang="en-US" sz="1800">
                        <a:latin typeface="Calibri"/>
                        <a:ea typeface="Calibri"/>
                        <a:cs typeface="Arial"/>
                      </a:endParaRPr>
                    </a:p>
                  </a:txBody>
                  <a:tcPr marL="68580" marR="68580" marT="0" marB="0"/>
                </a:tc>
              </a:tr>
              <a:tr h="304800">
                <a:tc>
                  <a:txBody>
                    <a:bodyPr/>
                    <a:lstStyle/>
                    <a:p>
                      <a:pPr algn="ctr" rtl="1">
                        <a:lnSpc>
                          <a:spcPct val="115000"/>
                        </a:lnSpc>
                        <a:spcAft>
                          <a:spcPts val="0"/>
                        </a:spcAft>
                      </a:pPr>
                      <a:r>
                        <a:rPr lang="en-US" sz="1800" dirty="0" smtClean="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Simplified Arabic"/>
                        </a:rPr>
                        <a:t>ب </a:t>
                      </a:r>
                      <a:endParaRPr lang="en-US" sz="1800">
                        <a:latin typeface="Calibri"/>
                        <a:ea typeface="Calibri"/>
                        <a:cs typeface="Arial"/>
                      </a:endParaRPr>
                    </a:p>
                  </a:txBody>
                  <a:tcPr marL="68580" marR="68580" marT="0" marB="0"/>
                </a:tc>
              </a:tr>
              <a:tr h="304800">
                <a:tc>
                  <a:txBody>
                    <a:bodyPr/>
                    <a:lstStyle/>
                    <a:p>
                      <a:pPr algn="ctr" rtl="0">
                        <a:lnSpc>
                          <a:spcPct val="115000"/>
                        </a:lnSpc>
                        <a:spcAft>
                          <a:spcPts val="0"/>
                        </a:spcAft>
                      </a:pPr>
                      <a:r>
                        <a:rPr lang="en-US" sz="18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Simplified Arabic"/>
                        </a:rPr>
                        <a:t>جـ </a:t>
                      </a:r>
                      <a:endParaRPr lang="en-US" sz="1800">
                        <a:latin typeface="Calibri"/>
                        <a:ea typeface="Calibri"/>
                        <a:cs typeface="Arial"/>
                      </a:endParaRPr>
                    </a:p>
                  </a:txBody>
                  <a:tcPr marL="68580" marR="68580" marT="0" marB="0"/>
                </a:tc>
              </a:tr>
              <a:tr h="304800">
                <a:tc>
                  <a:txBody>
                    <a:bodyPr/>
                    <a:lstStyle/>
                    <a:p>
                      <a:pPr algn="ctr" rtl="1">
                        <a:lnSpc>
                          <a:spcPct val="115000"/>
                        </a:lnSpc>
                        <a:spcAft>
                          <a:spcPts val="0"/>
                        </a:spcAft>
                      </a:pPr>
                      <a:r>
                        <a:rPr lang="en-US" sz="18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Simplified Arabic"/>
                        </a:rPr>
                        <a:t>د </a:t>
                      </a:r>
                      <a:endParaRPr lang="en-US" sz="1800">
                        <a:latin typeface="Calibri"/>
                        <a:ea typeface="Calibri"/>
                        <a:cs typeface="Arial"/>
                      </a:endParaRPr>
                    </a:p>
                  </a:txBody>
                  <a:tcPr marL="68580" marR="68580" marT="0" marB="0"/>
                </a:tc>
              </a:tr>
              <a:tr h="304800">
                <a:tc>
                  <a:txBody>
                    <a:bodyPr/>
                    <a:lstStyle/>
                    <a:p>
                      <a:pPr algn="ctr" rtl="1">
                        <a:lnSpc>
                          <a:spcPct val="115000"/>
                        </a:lnSpc>
                        <a:spcAft>
                          <a:spcPts val="0"/>
                        </a:spcAft>
                      </a:pPr>
                      <a:r>
                        <a:rPr lang="en-US" sz="1800" dirty="0" smtClean="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Simplified Arabic"/>
                        </a:rPr>
                        <a:t>ب </a:t>
                      </a:r>
                      <a:endParaRPr lang="en-US" sz="1800">
                        <a:latin typeface="Calibri"/>
                        <a:ea typeface="Calibri"/>
                        <a:cs typeface="Arial"/>
                      </a:endParaRPr>
                    </a:p>
                  </a:txBody>
                  <a:tcPr marL="68580" marR="68580" marT="0" marB="0"/>
                </a:tc>
              </a:tr>
              <a:tr h="304800">
                <a:tc>
                  <a:txBody>
                    <a:bodyPr/>
                    <a:lstStyle/>
                    <a:p>
                      <a:pPr algn="ctr" rtl="1">
                        <a:lnSpc>
                          <a:spcPct val="115000"/>
                        </a:lnSpc>
                        <a:spcAft>
                          <a:spcPts val="0"/>
                        </a:spcAft>
                      </a:pPr>
                      <a:r>
                        <a:rPr lang="en-US" sz="18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Simplified Arabic"/>
                        </a:rPr>
                        <a:t>د </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400" b="1" dirty="0" smtClean="0">
                <a:solidFill>
                  <a:schemeClr val="tx1"/>
                </a:solidFill>
                <a:cs typeface="Simplified Arabic" pitchFamily="2" charset="-78"/>
              </a:rPr>
              <a:t>رابعاً: </a:t>
            </a:r>
            <a:r>
              <a:rPr lang="ar-IQ" sz="2400" b="1" u="sng" dirty="0" smtClean="0">
                <a:solidFill>
                  <a:schemeClr val="tx1"/>
                </a:solidFill>
                <a:cs typeface="Simplified Arabic" pitchFamily="2" charset="-78"/>
              </a:rPr>
              <a:t>عرض الوحدة النمطية</a:t>
            </a:r>
            <a:r>
              <a:rPr lang="ar-IQ" sz="2400" b="1" dirty="0" smtClean="0">
                <a:solidFill>
                  <a:schemeClr val="tx1"/>
                </a:solidFill>
                <a:cs typeface="Simplified Arabic" pitchFamily="2" charset="-78"/>
              </a:rPr>
              <a:t>: </a:t>
            </a:r>
            <a:endParaRPr lang="en-US" sz="2400" dirty="0" smtClean="0">
              <a:solidFill>
                <a:schemeClr val="tx1"/>
              </a:solidFill>
              <a:cs typeface="Simplified Arabic" pitchFamily="2" charset="-78"/>
            </a:endParaRPr>
          </a:p>
          <a:p>
            <a:pPr algn="just"/>
            <a:r>
              <a:rPr lang="ar-IQ" sz="2400" b="1" u="sng" dirty="0" smtClean="0">
                <a:solidFill>
                  <a:schemeClr val="tx1"/>
                </a:solidFill>
                <a:cs typeface="Simplified Arabic" pitchFamily="2" charset="-78"/>
              </a:rPr>
              <a:t>جمع البيانات </a:t>
            </a:r>
            <a:r>
              <a:rPr lang="en-US" sz="2400" b="1" u="sng" dirty="0" smtClean="0">
                <a:solidFill>
                  <a:schemeClr val="tx1"/>
                </a:solidFill>
                <a:cs typeface="Simplified Arabic" pitchFamily="2" charset="-78"/>
              </a:rPr>
              <a:t>(Collection of data)</a:t>
            </a:r>
            <a:r>
              <a:rPr lang="ar-IQ" sz="2400" b="1" dirty="0" smtClean="0">
                <a:solidFill>
                  <a:schemeClr val="tx1"/>
                </a:solidFill>
                <a:cs typeface="Simplified Arabic" pitchFamily="2" charset="-78"/>
              </a:rPr>
              <a:t>: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	وهي مرحلة مهمة من مراحل الطريقة الإحصائية حيث أن دقة نتائج البحث تتوقف على دقة البيانات أو المعلومات التي يتم جمعها عن الظاهرة موضوعة البحث. </a:t>
            </a:r>
            <a:endParaRPr lang="en-US" sz="2400" dirty="0" smtClean="0">
              <a:solidFill>
                <a:schemeClr val="tx1"/>
              </a:solidFill>
              <a:cs typeface="Simplified Arabic" pitchFamily="2" charset="-78"/>
            </a:endParaRPr>
          </a:p>
          <a:p>
            <a:pPr algn="just"/>
            <a:r>
              <a:rPr lang="ar-IQ" sz="2400" b="1" dirty="0" smtClean="0">
                <a:solidFill>
                  <a:schemeClr val="tx1"/>
                </a:solidFill>
                <a:cs typeface="Simplified Arabic" pitchFamily="2" charset="-78"/>
              </a:rPr>
              <a:t>ويتم جمع البيانات من مصدرين أو نوعين من المصادر:- </a:t>
            </a:r>
            <a:endParaRPr lang="en-US" sz="2400" dirty="0" smtClean="0">
              <a:solidFill>
                <a:schemeClr val="tx1"/>
              </a:solidFill>
              <a:cs typeface="Simplified Arabic" pitchFamily="2" charset="-78"/>
            </a:endParaRPr>
          </a:p>
          <a:p>
            <a:pPr marL="354013" indent="-354013" algn="just"/>
            <a:r>
              <a:rPr lang="ar-IQ" sz="2400" b="1" dirty="0" smtClean="0">
                <a:solidFill>
                  <a:schemeClr val="tx1"/>
                </a:solidFill>
                <a:cs typeface="Simplified Arabic" pitchFamily="2" charset="-78"/>
              </a:rPr>
              <a:t>أ . </a:t>
            </a:r>
            <a:r>
              <a:rPr lang="ar-IQ" sz="2400" b="1" u="sng" dirty="0" smtClean="0">
                <a:solidFill>
                  <a:schemeClr val="tx1"/>
                </a:solidFill>
                <a:cs typeface="Simplified Arabic" pitchFamily="2" charset="-78"/>
              </a:rPr>
              <a:t>المصدر التاريخي أو المكتبي</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وهي البيانات المدونة أو المحفوظة والتي جمعت نتيجة إحصاءات قامت </a:t>
            </a:r>
            <a:r>
              <a:rPr lang="ar-IQ" sz="2400" dirty="0" err="1" smtClean="0">
                <a:solidFill>
                  <a:schemeClr val="tx1"/>
                </a:solidFill>
                <a:cs typeface="Simplified Arabic" pitchFamily="2" charset="-78"/>
              </a:rPr>
              <a:t>بها</a:t>
            </a:r>
            <a:r>
              <a:rPr lang="ar-IQ" sz="2400" dirty="0" smtClean="0">
                <a:solidFill>
                  <a:schemeClr val="tx1"/>
                </a:solidFill>
                <a:cs typeface="Simplified Arabic" pitchFamily="2" charset="-78"/>
              </a:rPr>
              <a:t> الدولة أو قامت </a:t>
            </a:r>
            <a:r>
              <a:rPr lang="ar-IQ" sz="2400" dirty="0" err="1" smtClean="0">
                <a:solidFill>
                  <a:schemeClr val="tx1"/>
                </a:solidFill>
                <a:cs typeface="Simplified Arabic" pitchFamily="2" charset="-78"/>
              </a:rPr>
              <a:t>بها</a:t>
            </a:r>
            <a:r>
              <a:rPr lang="ar-IQ" sz="2400" dirty="0" smtClean="0">
                <a:solidFill>
                  <a:schemeClr val="tx1"/>
                </a:solidFill>
                <a:cs typeface="Simplified Arabic" pitchFamily="2" charset="-78"/>
              </a:rPr>
              <a:t> هيئات خاصة لإغراض تهمها أو تجمعت هذه البيانات لدى الدولة بحكم وظائفها الإدارية، ومن أمثلة هذه المصادر تسجيل الزواج والمواليد والوفيات. </a:t>
            </a:r>
          </a:p>
          <a:p>
            <a:pPr marL="354013" indent="-354013" algn="just"/>
            <a:r>
              <a:rPr lang="ar-IQ" sz="2400" b="1" dirty="0" smtClean="0">
                <a:solidFill>
                  <a:schemeClr val="tx1"/>
                </a:solidFill>
                <a:cs typeface="Simplified Arabic" pitchFamily="2" charset="-78"/>
              </a:rPr>
              <a:t>ب . </a:t>
            </a:r>
            <a:r>
              <a:rPr lang="ar-IQ" sz="2400" b="1" u="sng" dirty="0" smtClean="0">
                <a:solidFill>
                  <a:schemeClr val="tx1"/>
                </a:solidFill>
                <a:cs typeface="Simplified Arabic" pitchFamily="2" charset="-78"/>
              </a:rPr>
              <a:t>المصدر الميداني</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يقوم الباحث في هذا النوع من المصادر بجمع البيانات اللازمة من مصادرها الأصلية بطريقة المقابلة أو المراسلة أو الهاتف وذلك باستخدام الاستبيان او الاستمارة الإحصائية. ويلجأ الباحث إلى هذا النوع من المصادر عندما لاتتوفر لديه بيانات تاريخيه تخص بحثه أو تكون البيانات التاريخية موجودة ولكنها غير كافية أو غير دقيقة لاجراء البحث او الدراسة. </a:t>
            </a:r>
            <a:endParaRPr lang="en-US" sz="2400" dirty="0" smtClean="0">
              <a:solidFill>
                <a:schemeClr val="tx1"/>
              </a:solidFill>
              <a:cs typeface="Simplified Arabic" pitchFamily="2" charset="-78"/>
            </a:endParaRPr>
          </a:p>
          <a:p>
            <a:pPr algn="just">
              <a:defRPr/>
            </a:pPr>
            <a:endParaRPr lang="en-US" sz="2400" dirty="0" smtClean="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lstStyle/>
          <a:p>
            <a:r>
              <a:rPr lang="ar-IQ" sz="1800" dirty="0" smtClean="0"/>
              <a:t>معامل الاختلاف النسبي   :-  </a:t>
            </a:r>
            <a:r>
              <a:rPr lang="ar-IQ" sz="1200" dirty="0" smtClean="0"/>
              <a:t>يعرف معامل الاختلاف النسبي على النسبة المئوية  لحاصل قسمة احد مقاييس</a:t>
            </a:r>
          </a:p>
          <a:p>
            <a:r>
              <a:rPr lang="ar-IQ" sz="1200" dirty="0" smtClean="0"/>
              <a:t>التشتت المطلق على احد مقاييس النزعة المركزية و يضرب في 100% .اي يعبر عنها بنسب مئوية وما يميز هذة المقاييس انها</a:t>
            </a:r>
          </a:p>
          <a:p>
            <a:r>
              <a:rPr lang="ar-IQ" sz="1200" dirty="0" smtClean="0"/>
              <a:t>خالية من و حدات القياس نتيجة القسمة  , وباستخدام معاملات الاختلاف النسبي يمكن المقارنة بين مجموعتين او اكثر تختلف في وحدات القيا س </a:t>
            </a:r>
          </a:p>
          <a:p>
            <a:r>
              <a:rPr lang="ar-IQ" sz="1200" dirty="0" smtClean="0"/>
              <a:t>ومن اهم هذة المقاييس :</a:t>
            </a:r>
          </a:p>
          <a:p>
            <a:r>
              <a:rPr lang="ar-IQ" sz="1200" dirty="0" smtClean="0"/>
              <a:t>1-معامل الاختلاف المعياري </a:t>
            </a:r>
            <a:r>
              <a:rPr lang="en-US" sz="1200" dirty="0" err="1" smtClean="0"/>
              <a:t>cofficient</a:t>
            </a:r>
            <a:r>
              <a:rPr lang="en-US" sz="1200" dirty="0" smtClean="0"/>
              <a:t> of  Variation</a:t>
            </a:r>
            <a:r>
              <a:rPr lang="ar-IQ" sz="1200" dirty="0" smtClean="0"/>
              <a:t>:لو افترضنا ان </a:t>
            </a:r>
            <a:r>
              <a:rPr lang="en-US" sz="1200" dirty="0" smtClean="0"/>
              <a:t>X </a:t>
            </a:r>
            <a:r>
              <a:rPr lang="ar-IQ" sz="1200" dirty="0" smtClean="0"/>
              <a:t> يمثل الوسط الحسابيلمجموعى من القيم وان </a:t>
            </a:r>
            <a:r>
              <a:rPr lang="en-US" sz="1200" dirty="0" smtClean="0"/>
              <a:t>S </a:t>
            </a:r>
            <a:r>
              <a:rPr lang="ar-IQ" sz="1200" dirty="0" smtClean="0"/>
              <a:t>هو انحرافها المعياري لها فيعرف عند ذلك مغامل الاختلاف المعياري        </a:t>
            </a:r>
            <a:r>
              <a:rPr lang="en-US" sz="1200" dirty="0" smtClean="0"/>
              <a:t>s</a:t>
            </a:r>
            <a:r>
              <a:rPr lang="ar-IQ" sz="1200" dirty="0" smtClean="0"/>
              <a:t>                                 </a:t>
            </a:r>
            <a:endParaRPr lang="en-US" sz="1200" dirty="0" smtClean="0"/>
          </a:p>
          <a:p>
            <a:r>
              <a:rPr lang="en-US" sz="1200" dirty="0" smtClean="0"/>
              <a:t>                                      </a:t>
            </a:r>
            <a:r>
              <a:rPr lang="ar-IQ" sz="1200" dirty="0" smtClean="0"/>
              <a:t>                           </a:t>
            </a:r>
            <a:r>
              <a:rPr lang="en-US" sz="1200" dirty="0" smtClean="0"/>
              <a:t>100</a:t>
            </a:r>
            <a:r>
              <a:rPr lang="ar-IQ" sz="1200" dirty="0" smtClean="0"/>
              <a:t>          ---------- </a:t>
            </a:r>
            <a:r>
              <a:rPr lang="ar-IQ" sz="1200" baseline="-25000" dirty="0" smtClean="0"/>
              <a:t>=</a:t>
            </a:r>
            <a:r>
              <a:rPr lang="ar-IQ" sz="1200" dirty="0" smtClean="0"/>
              <a:t>        </a:t>
            </a:r>
            <a:r>
              <a:rPr lang="en-US" sz="1200" dirty="0" smtClean="0"/>
              <a:t>C. V</a:t>
            </a:r>
            <a:endParaRPr lang="ar-IQ" sz="1200" dirty="0" smtClean="0"/>
          </a:p>
          <a:p>
            <a:pPr>
              <a:buNone/>
            </a:pPr>
            <a:r>
              <a:rPr lang="ar-IQ" sz="1200" dirty="0" smtClean="0"/>
              <a:t>                                                                                     </a:t>
            </a:r>
            <a:r>
              <a:rPr lang="en-US" sz="1200" dirty="0" smtClean="0"/>
              <a:t>X</a:t>
            </a:r>
            <a:r>
              <a:rPr lang="ar-IQ" sz="1200" dirty="0" smtClean="0"/>
              <a:t> </a:t>
            </a:r>
          </a:p>
          <a:p>
            <a:r>
              <a:rPr lang="ar-IQ" sz="1200" dirty="0" smtClean="0"/>
              <a:t>ويعتبر من ادق معاملات التشتت النسبي وعند مقارنة مجموعتين او اكثر فيقال على المجموعة الاقل قيمة في معامل الاختلاف هي </a:t>
            </a:r>
          </a:p>
          <a:p>
            <a:r>
              <a:rPr lang="ar-IQ" sz="1200" dirty="0" smtClean="0"/>
              <a:t>المجموعة الاكثر تجانسا   </a:t>
            </a:r>
          </a:p>
          <a:p>
            <a:r>
              <a:rPr lang="ar-IQ" sz="1200" dirty="0" smtClean="0"/>
              <a:t>2-المقياس المستند الى المدى : وهو عبارة عن النسبة بين اكبر قيمة واصغر قيمة داخل مجموعة من القيم مع اكبر قيمةمضافة الى اصغر قيمةالى وعند ذلك يمكن ان يعبر عنة حسب الصيغة التالية                          </a:t>
            </a:r>
          </a:p>
          <a:p>
            <a:r>
              <a:rPr lang="ar-IQ" sz="1200" dirty="0" smtClean="0"/>
              <a:t> بمعنى ان                                    </a:t>
            </a:r>
            <a:r>
              <a:rPr lang="en-US" sz="1200" dirty="0" smtClean="0"/>
              <a:t>100%</a:t>
            </a:r>
            <a:r>
              <a:rPr lang="ar-IQ" sz="1200" dirty="0" smtClean="0"/>
              <a:t>   </a:t>
            </a:r>
            <a:r>
              <a:rPr lang="en-US" sz="1200" dirty="0" smtClean="0"/>
              <a:t>C.D ( R )=  ( XL – Xs       XL +Xs  )</a:t>
            </a:r>
            <a:r>
              <a:rPr lang="ar-IQ" sz="1200" dirty="0" smtClean="0"/>
              <a:t>                                                                  </a:t>
            </a:r>
          </a:p>
          <a:p>
            <a:endParaRPr lang="ar-IQ" sz="1200" dirty="0" smtClean="0"/>
          </a:p>
          <a:p>
            <a:r>
              <a:rPr lang="ar-IQ" sz="1200" dirty="0" smtClean="0"/>
              <a:t>3-معامل التشتت المستند الى الانحراف المتوسط  (</a:t>
            </a:r>
            <a:r>
              <a:rPr lang="en-US" sz="1200" dirty="0" smtClean="0"/>
              <a:t> C .D . A</a:t>
            </a:r>
            <a:r>
              <a:rPr lang="ar-IQ" sz="1200" dirty="0" smtClean="0"/>
              <a:t>   ) : وهو عبارة عن النسبة بين الانحراف المتوسط و الوسط الحسابي  </a:t>
            </a:r>
          </a:p>
          <a:p>
            <a:r>
              <a:rPr lang="ar-IQ" sz="1200" dirty="0" smtClean="0"/>
              <a:t>مضوب ناتج القسمة في </a:t>
            </a:r>
            <a:r>
              <a:rPr lang="en-US" sz="1200" dirty="0" smtClean="0"/>
              <a:t>100% </a:t>
            </a:r>
            <a:r>
              <a:rPr lang="ar-IQ" sz="1200" dirty="0" smtClean="0"/>
              <a:t>   و يعبر عنة بالصيغة التالية  </a:t>
            </a:r>
            <a:r>
              <a:rPr lang="en-US" sz="1200" dirty="0" smtClean="0"/>
              <a:t>100%</a:t>
            </a:r>
            <a:r>
              <a:rPr lang="ar-IQ" sz="1200" dirty="0" smtClean="0"/>
              <a:t>  </a:t>
            </a:r>
            <a:r>
              <a:rPr lang="en-US" sz="1200" dirty="0" smtClean="0"/>
              <a:t>C .D .A =  (  MD ( A )    X    )</a:t>
            </a:r>
            <a:r>
              <a:rPr lang="ar-IQ" sz="1200" dirty="0" smtClean="0"/>
              <a:t>                                              </a:t>
            </a:r>
          </a:p>
          <a:p>
            <a:r>
              <a:rPr lang="ar-IQ" sz="1200" dirty="0" smtClean="0"/>
              <a:t>4- معامل التشتت المستند الى الانحراف الربيعي : وهو عبارة عن ناتج قسمة الفرق بين الربيع الثالث   </a:t>
            </a:r>
            <a:r>
              <a:rPr lang="en-US" sz="1200" dirty="0" smtClean="0"/>
              <a:t>Q3</a:t>
            </a:r>
            <a:r>
              <a:rPr lang="ar-IQ" sz="1200" dirty="0" smtClean="0"/>
              <a:t> والربيع الاول </a:t>
            </a:r>
            <a:r>
              <a:rPr lang="en-US" sz="1200" dirty="0" smtClean="0"/>
              <a:t>Q1</a:t>
            </a:r>
            <a:r>
              <a:rPr lang="ar-IQ" sz="1200" dirty="0" smtClean="0"/>
              <a:t> على </a:t>
            </a:r>
          </a:p>
          <a:p>
            <a:r>
              <a:rPr lang="ar-IQ" sz="1200" dirty="0" smtClean="0"/>
              <a:t>الربيع الثالث زائد الربيع الاول مضروبا في </a:t>
            </a:r>
            <a:r>
              <a:rPr lang="en-US" sz="1200" dirty="0" smtClean="0"/>
              <a:t>100%</a:t>
            </a:r>
            <a:r>
              <a:rPr lang="ar-IQ" sz="1200" dirty="0" smtClean="0"/>
              <a:t>    وكما في الصيغة ادناة                                                                                                                                             </a:t>
            </a:r>
          </a:p>
          <a:p>
            <a:r>
              <a:rPr lang="ar-IQ" sz="1200" dirty="0" smtClean="0"/>
              <a:t>                                                                                              </a:t>
            </a:r>
            <a:r>
              <a:rPr lang="en-US" sz="1200" dirty="0" smtClean="0"/>
              <a:t>Q3  +  Q1  )   100%</a:t>
            </a:r>
            <a:r>
              <a:rPr lang="ar-IQ" sz="1200" dirty="0" smtClean="0"/>
              <a:t>    </a:t>
            </a:r>
            <a:r>
              <a:rPr lang="en-US" sz="1200" dirty="0" smtClean="0"/>
              <a:t>C .D .Q =   (  Q3 – Q1    </a:t>
            </a:r>
            <a:r>
              <a:rPr lang="ar-IQ" sz="1200" dirty="0" smtClean="0"/>
              <a:t>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752600"/>
          </a:xfrm>
        </p:spPr>
        <p:txBody>
          <a:bodyPr/>
          <a:lstStyle/>
          <a:p>
            <a:endParaRPr lang="ar-IQ" dirty="0"/>
          </a:p>
        </p:txBody>
      </p:sp>
      <p:sp>
        <p:nvSpPr>
          <p:cNvPr id="3" name="Content Placeholder 2"/>
          <p:cNvSpPr>
            <a:spLocks noGrp="1"/>
          </p:cNvSpPr>
          <p:nvPr>
            <p:ph idx="1"/>
          </p:nvPr>
        </p:nvSpPr>
        <p:spPr/>
        <p:txBody>
          <a:bodyPr/>
          <a:lstStyle/>
          <a:p>
            <a:pPr>
              <a:buNone/>
            </a:pPr>
            <a:r>
              <a:rPr lang="ar-IQ" sz="2000" dirty="0" smtClean="0"/>
              <a:t>اسئلة للحل حاول نطبيق الصيغ للحصول على النتائج :</a:t>
            </a:r>
          </a:p>
          <a:p>
            <a:pPr>
              <a:buNone/>
            </a:pPr>
            <a:r>
              <a:rPr lang="ar-IQ" sz="1600" dirty="0" smtClean="0"/>
              <a:t>س1-كان متوسط درجات طلبة الصف الاول قسم الادارة الصحية في امتحان الادارة الصحية </a:t>
            </a:r>
            <a:r>
              <a:rPr lang="en-US" sz="1600" dirty="0" smtClean="0"/>
              <a:t>69</a:t>
            </a:r>
            <a:r>
              <a:rPr lang="ar-IQ" sz="1600" dirty="0" smtClean="0"/>
              <a:t> درجة و بأنحراف معياري قدرة </a:t>
            </a:r>
            <a:r>
              <a:rPr lang="en-US" sz="1600" dirty="0" smtClean="0"/>
              <a:t>19.3 </a:t>
            </a:r>
            <a:r>
              <a:rPr lang="ar-IQ" sz="1600" dirty="0" smtClean="0"/>
              <a:t> درجة في حين كان متوسطدرجاتهم قي امتحان الاحصاء  </a:t>
            </a:r>
            <a:r>
              <a:rPr lang="en-US" sz="1600" dirty="0" smtClean="0"/>
              <a:t>75 </a:t>
            </a:r>
            <a:r>
              <a:rPr lang="ar-IQ" sz="1600" dirty="0" smtClean="0"/>
              <a:t> درجة و </a:t>
            </a:r>
          </a:p>
          <a:p>
            <a:pPr>
              <a:buNone/>
            </a:pPr>
            <a:r>
              <a:rPr lang="ar-IQ" sz="1600" dirty="0" smtClean="0"/>
              <a:t>      بأنحراف معياريقدرة </a:t>
            </a:r>
            <a:r>
              <a:rPr lang="en-US" sz="1600" dirty="0" smtClean="0"/>
              <a:t>25.5</a:t>
            </a:r>
            <a:r>
              <a:rPr lang="ar-IQ" sz="1600" dirty="0" smtClean="0"/>
              <a:t>درجة .....في اي الامتحانين كان أداء الطلبة أكثر تجانسا او تقاربا    </a:t>
            </a:r>
          </a:p>
          <a:p>
            <a:pPr>
              <a:buNone/>
            </a:pPr>
            <a:r>
              <a:rPr lang="ar-IQ" sz="1600" dirty="0" smtClean="0"/>
              <a:t>س2- قارن بين تجانس قيم المجموعتين  باستخدام معامل التشتت المستند الى المدى               </a:t>
            </a:r>
          </a:p>
          <a:p>
            <a:pPr>
              <a:buNone/>
            </a:pPr>
            <a:r>
              <a:rPr lang="ar-IQ" sz="1600" dirty="0" smtClean="0"/>
              <a:t>       المجموعة الاولى (</a:t>
            </a:r>
            <a:r>
              <a:rPr lang="en-US" sz="1600" dirty="0" smtClean="0"/>
              <a:t>2 , 5 , 7 , 11 , 9 , 12 , 8 , 6 , 20 ,13 ,4 , 5 </a:t>
            </a:r>
            <a:r>
              <a:rPr lang="ar-IQ" sz="1600" dirty="0" smtClean="0"/>
              <a:t>  )                      </a:t>
            </a:r>
            <a:r>
              <a:rPr lang="en-US" sz="1600" dirty="0" smtClean="0"/>
              <a:t>                      </a:t>
            </a:r>
            <a:endParaRPr lang="ar-IQ" sz="1600" dirty="0" smtClean="0"/>
          </a:p>
          <a:p>
            <a:pPr>
              <a:buNone/>
            </a:pPr>
            <a:r>
              <a:rPr lang="en-US" sz="1400" dirty="0" smtClean="0"/>
              <a:t>   </a:t>
            </a:r>
            <a:r>
              <a:rPr lang="ar-IQ" sz="1400" dirty="0" smtClean="0"/>
              <a:t>     المجموعة الثانية      (</a:t>
            </a:r>
            <a:r>
              <a:rPr lang="en-US" sz="1400" dirty="0" smtClean="0"/>
              <a:t> 5 , 8, 12 , 11  9 , 7 , 3 , 7 ,4 , 12 , 8 , 6   </a:t>
            </a:r>
            <a:r>
              <a:rPr lang="ar-IQ" sz="1400" dirty="0" smtClean="0"/>
              <a:t>        )</a:t>
            </a:r>
            <a:r>
              <a:rPr lang="en-US" sz="1400" dirty="0" smtClean="0"/>
              <a:t>                          </a:t>
            </a:r>
          </a:p>
          <a:p>
            <a:pPr>
              <a:buNone/>
            </a:pPr>
            <a:r>
              <a:rPr lang="en-US" sz="1400" dirty="0" smtClean="0"/>
              <a:t>  </a:t>
            </a:r>
            <a:r>
              <a:rPr lang="ar-IQ" sz="1400" dirty="0" smtClean="0"/>
              <a:t>س 3-</a:t>
            </a:r>
            <a:r>
              <a:rPr lang="en-US" sz="1400" dirty="0" smtClean="0"/>
              <a:t>  </a:t>
            </a:r>
            <a:r>
              <a:rPr lang="ar-IQ" sz="1400" dirty="0" smtClean="0"/>
              <a:t>في توزيع تكراري تم الحصول على المقاييس التالية  المنوال      (  </a:t>
            </a:r>
            <a:r>
              <a:rPr lang="en-US" sz="1400" dirty="0" smtClean="0"/>
              <a:t>Mo=56.604</a:t>
            </a:r>
            <a:r>
              <a:rPr lang="ar-IQ" sz="1400" dirty="0" smtClean="0"/>
              <a:t> ) و الوسيط  (</a:t>
            </a:r>
            <a:r>
              <a:rPr lang="en-US" sz="1400" dirty="0" smtClean="0"/>
              <a:t>Me = 59.167</a:t>
            </a:r>
            <a:r>
              <a:rPr lang="ar-IQ" sz="1400" dirty="0" smtClean="0"/>
              <a:t> ) </a:t>
            </a:r>
          </a:p>
          <a:p>
            <a:pPr>
              <a:buNone/>
            </a:pPr>
            <a:r>
              <a:rPr lang="ar-IQ" sz="1400" dirty="0" smtClean="0"/>
              <a:t>          و الوسط الحسابي ( </a:t>
            </a:r>
            <a:r>
              <a:rPr lang="en-US" sz="1400" dirty="0" smtClean="0"/>
              <a:t>X = 59.5 </a:t>
            </a:r>
            <a:r>
              <a:rPr lang="ar-IQ" sz="1400" dirty="0" smtClean="0"/>
              <a:t> ) علما بان الانحراف المتوسط باستخدام المتوسطات كانت كما يلي </a:t>
            </a:r>
          </a:p>
          <a:p>
            <a:pPr>
              <a:buNone/>
            </a:pPr>
            <a:r>
              <a:rPr lang="ar-IQ" sz="1400" dirty="0" smtClean="0"/>
              <a:t>        الانحرف المتوسط  </a:t>
            </a:r>
            <a:r>
              <a:rPr lang="en-US" sz="1400" dirty="0" smtClean="0"/>
              <a:t>MD(Mo)=14.755</a:t>
            </a:r>
            <a:r>
              <a:rPr lang="ar-IQ" sz="1400" dirty="0" smtClean="0"/>
              <a:t> و الانحراف المتوسط </a:t>
            </a:r>
            <a:r>
              <a:rPr lang="en-US" sz="1400" dirty="0" smtClean="0"/>
              <a:t>MD (me)=14.417</a:t>
            </a:r>
            <a:r>
              <a:rPr lang="ar-IQ" sz="1400" dirty="0" smtClean="0"/>
              <a:t> و الانحراف المتوسط للوسط الحسابي </a:t>
            </a:r>
            <a:r>
              <a:rPr lang="en-US" sz="1400" dirty="0" smtClean="0"/>
              <a:t>MD (X ) =14.432</a:t>
            </a:r>
            <a:r>
              <a:rPr lang="ar-IQ" sz="1400" dirty="0" smtClean="0"/>
              <a:t>  </a:t>
            </a:r>
            <a:r>
              <a:rPr lang="en-US" sz="1400" dirty="0" smtClean="0"/>
              <a:t> </a:t>
            </a:r>
            <a:r>
              <a:rPr lang="ar-IQ" sz="1400" dirty="0" smtClean="0"/>
              <a:t>أوجد معامل التشتت المتوسط لكل مقياس من مقاييس النزعة المركزية</a:t>
            </a:r>
          </a:p>
          <a:p>
            <a:pPr>
              <a:buNone/>
            </a:pPr>
            <a:r>
              <a:rPr lang="ar-IQ" sz="1400" dirty="0" smtClean="0"/>
              <a:t> س 4-في توزيع تكراري اذا علمت ان قيمة الربيع الاول ( </a:t>
            </a:r>
            <a:r>
              <a:rPr lang="en-US" sz="1400" dirty="0" smtClean="0"/>
              <a:t>Q1 =7.435</a:t>
            </a:r>
            <a:r>
              <a:rPr lang="ar-IQ" sz="1400" dirty="0" smtClean="0"/>
              <a:t> ) و قيمة الربيع الثالث (</a:t>
            </a:r>
            <a:r>
              <a:rPr lang="en-US" sz="1400" dirty="0" smtClean="0"/>
              <a:t>Q3 = 10.391</a:t>
            </a:r>
            <a:r>
              <a:rPr lang="ar-IQ" sz="1400" dirty="0" smtClean="0"/>
              <a:t> ) </a:t>
            </a:r>
          </a:p>
          <a:p>
            <a:pPr>
              <a:buNone/>
            </a:pPr>
            <a:r>
              <a:rPr lang="ar-IQ" sz="1400" dirty="0" smtClean="0"/>
              <a:t>       أوجد معامل التشتت المستند الى الانحراف الربيعي                                                              </a:t>
            </a:r>
          </a:p>
          <a:p>
            <a:pPr>
              <a:buNone/>
            </a:pPr>
            <a:r>
              <a:rPr lang="ar-IQ" sz="1400" dirty="0" smtClean="0"/>
              <a:t>     </a:t>
            </a:r>
          </a:p>
          <a:p>
            <a:pPr>
              <a:buNone/>
            </a:pPr>
            <a:endParaRPr lang="ar-IQ" sz="1400"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IQ" sz="1600" dirty="0" smtClean="0"/>
              <a:t>النتائج للتمارين الاربعة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r>
              <a:rPr lang="ar-IQ" sz="1600" dirty="0" smtClean="0"/>
              <a:t/>
            </a:r>
            <a:br>
              <a:rPr lang="ar-IQ" sz="1600" dirty="0" smtClean="0"/>
            </a:br>
            <a:endParaRPr lang="ar-IQ" sz="1600" dirty="0"/>
          </a:p>
        </p:txBody>
      </p:sp>
      <p:sp>
        <p:nvSpPr>
          <p:cNvPr id="3" name="Content Placeholder 2"/>
          <p:cNvSpPr>
            <a:spLocks noGrp="1"/>
          </p:cNvSpPr>
          <p:nvPr>
            <p:ph idx="1"/>
          </p:nvPr>
        </p:nvSpPr>
        <p:spPr/>
        <p:txBody>
          <a:bodyPr/>
          <a:lstStyle/>
          <a:p>
            <a:pPr>
              <a:buNone/>
            </a:pPr>
            <a:r>
              <a:rPr lang="ar-IQ" sz="1800" dirty="0" smtClean="0"/>
              <a:t>حل الاسئلة الخاصة بالتطبيق :-                                                                          </a:t>
            </a:r>
          </a:p>
          <a:p>
            <a:pPr>
              <a:buNone/>
            </a:pPr>
            <a:r>
              <a:rPr lang="ar-IQ" sz="1800" dirty="0" smtClean="0"/>
              <a:t>جواب السؤال الاول : بعد ايجاد معامل الاختلاف لكل امتحان </a:t>
            </a:r>
          </a:p>
          <a:p>
            <a:pPr>
              <a:buNone/>
            </a:pPr>
            <a:r>
              <a:rPr lang="ar-IQ" sz="1800" dirty="0" smtClean="0"/>
              <a:t>                  </a:t>
            </a:r>
            <a:r>
              <a:rPr lang="en-US" sz="1800" dirty="0" smtClean="0"/>
              <a:t>C.V (stat.)=34%                  C.V (admin.)=28%</a:t>
            </a:r>
            <a:r>
              <a:rPr lang="ar-IQ" sz="1800" dirty="0" smtClean="0"/>
              <a:t>   من هذا نستنتج ان معامل الاختلاف في الادارة الصحية كان اقل منة في الاحصاء وعلية فان مستوى الطلبة وأدائهم في الرياضيات كان اكثر تقاربا                                                                           </a:t>
            </a:r>
          </a:p>
          <a:p>
            <a:pPr>
              <a:buNone/>
            </a:pPr>
            <a:r>
              <a:rPr lang="ar-IQ" sz="1800" dirty="0" smtClean="0"/>
              <a:t>  جواب السؤال الثاني :بعد ايجاد قيمة المدى لكل مجموعة بعدتحديد اكبر قيمة واصغر قيمة لكل مجموعة فان    </a:t>
            </a:r>
            <a:r>
              <a:rPr lang="en-US" sz="1800" dirty="0" smtClean="0"/>
              <a:t>CD(R1)=81.82%           CD(R2)= 60%</a:t>
            </a:r>
            <a:r>
              <a:rPr lang="ar-IQ" sz="1800" dirty="0" smtClean="0"/>
              <a:t>                                  </a:t>
            </a:r>
          </a:p>
          <a:p>
            <a:pPr>
              <a:buNone/>
            </a:pPr>
            <a:r>
              <a:rPr lang="ar-IQ" sz="1800" dirty="0" smtClean="0"/>
              <a:t>     من القيمتين اعلاة نستنتج ان قيم المجموعة الثانية أكثر تجانسا من المجموعة الاولى</a:t>
            </a:r>
          </a:p>
          <a:p>
            <a:pPr>
              <a:buNone/>
            </a:pPr>
            <a:r>
              <a:rPr lang="ar-IQ" sz="1800" dirty="0" smtClean="0"/>
              <a:t>  جواب السؤال الثالث : الاجابة ستكون  بعد تطبيق الصيغ  </a:t>
            </a:r>
            <a:r>
              <a:rPr lang="en-US" sz="1800" dirty="0" smtClean="0"/>
              <a:t>C.D (x)= 24.255%</a:t>
            </a:r>
            <a:r>
              <a:rPr lang="ar-IQ" sz="1800" dirty="0" smtClean="0"/>
              <a:t>  للوسط الحسابي وللوسيط </a:t>
            </a:r>
            <a:r>
              <a:rPr lang="en-US" sz="1800" dirty="0" smtClean="0"/>
              <a:t>C.D(Me)=24.36%</a:t>
            </a:r>
            <a:r>
              <a:rPr lang="ar-IQ" sz="1800" dirty="0" smtClean="0"/>
              <a:t>    وللمنوال </a:t>
            </a:r>
            <a:r>
              <a:rPr lang="en-US" sz="1800" dirty="0" smtClean="0"/>
              <a:t>C.D(Mo)=26.067%</a:t>
            </a:r>
            <a:r>
              <a:rPr lang="ar-IQ" sz="1800" dirty="0" smtClean="0"/>
              <a:t>                               </a:t>
            </a:r>
          </a:p>
          <a:p>
            <a:pPr>
              <a:buNone/>
            </a:pPr>
            <a:r>
              <a:rPr lang="ar-IQ" sz="1800" dirty="0" smtClean="0"/>
              <a:t>  جواب السؤال الرابع :بعد تطبيق الصيغة العامة لايجاد معامل التشتت المستند الى الانحرافالربيعي فأن  </a:t>
            </a:r>
            <a:r>
              <a:rPr lang="en-US" sz="1800" dirty="0" smtClean="0"/>
              <a:t>C.D(Q)=16.583%</a:t>
            </a:r>
            <a:r>
              <a:rPr lang="ar-IQ" sz="1800" dirty="0" smtClean="0"/>
              <a:t>  من الملاحظ ان هذا المعامل يمكن ايجادة </a:t>
            </a:r>
          </a:p>
          <a:p>
            <a:pPr>
              <a:buNone/>
            </a:pPr>
            <a:r>
              <a:rPr lang="ar-IQ" sz="1800" dirty="0" smtClean="0"/>
              <a:t>     في الجداول المفتوحة من طرف واحد او من طرفين  </a:t>
            </a:r>
          </a:p>
          <a:p>
            <a:pPr>
              <a:buNone/>
            </a:pPr>
            <a:endParaRPr lang="ar-IQ" sz="1800" dirty="0" smtClean="0"/>
          </a:p>
          <a:p>
            <a:pPr>
              <a:buNone/>
            </a:pPr>
            <a:endParaRPr lang="ar-IQ" sz="1800" dirty="0" smtClean="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lstStyle/>
          <a:p>
            <a:pPr>
              <a:buNone/>
            </a:pPr>
            <a:r>
              <a:rPr lang="ar-IQ" sz="2400" dirty="0" smtClean="0"/>
              <a:t>الدرجة المعيارية : </a:t>
            </a:r>
            <a:r>
              <a:rPr lang="en-US" sz="2400" dirty="0" smtClean="0"/>
              <a:t>Standard Score</a:t>
            </a:r>
            <a:r>
              <a:rPr lang="ar-IQ" sz="2400" dirty="0" smtClean="0"/>
              <a:t>         </a:t>
            </a:r>
            <a:endParaRPr lang="ar-IQ" sz="1600" dirty="0" smtClean="0"/>
          </a:p>
          <a:p>
            <a:pPr>
              <a:buNone/>
            </a:pPr>
            <a:r>
              <a:rPr lang="ar-IQ" sz="1600" dirty="0" smtClean="0"/>
              <a:t>في كثير من الاحيان نحتاج الى تحويل قيم المتغير الغشوائي </a:t>
            </a:r>
            <a:r>
              <a:rPr lang="en-US" sz="1600" dirty="0" smtClean="0"/>
              <a:t>Xi</a:t>
            </a:r>
            <a:r>
              <a:rPr lang="ar-IQ" sz="1600" dirty="0" smtClean="0"/>
              <a:t> الى قيم معيارية او قياسية  تدعى الدرجة القياسية او المعيارية ( </a:t>
            </a:r>
            <a:r>
              <a:rPr lang="en-US" sz="1600" dirty="0" err="1" smtClean="0"/>
              <a:t>Zi</a:t>
            </a:r>
            <a:r>
              <a:rPr lang="ar-IQ" sz="1600" dirty="0" smtClean="0"/>
              <a:t> ) لهذة القيم  وخصوصايستفاد منها في موضوعي الاحتمالات و الاختبارات الاحصائية المتعلقة ببعض التوزيعات, كالتوزيع الطبيعي مثلا و نحتاج ايضا الى القيم المعيارية وا بتعادها قياسيا اقل او اعلى عن المتوسط الحسابي للقيم في المجموعة وكذلك لاجراء المقارنة بين قيم نفس المجموعة او بين قيم مجموعتين او اكثر من القيم ذات الاوساط و الانحرافات المعيارية المختلفة اقيامها  ....ومن خلال الصيغة العامة للدرجة المعيارية نلاحظ انها خالية من ةحدات القياس الخاصة بالقيم في نفس المجموعة او في المجاميع المختلفة</a:t>
            </a:r>
          </a:p>
          <a:p>
            <a:pPr>
              <a:buNone/>
            </a:pPr>
            <a:r>
              <a:rPr lang="ar-IQ" sz="1600" dirty="0" smtClean="0"/>
              <a:t>                                                                  </a:t>
            </a:r>
            <a:r>
              <a:rPr lang="en-US" sz="1600" dirty="0" smtClean="0"/>
              <a:t>Xi  -X</a:t>
            </a:r>
            <a:r>
              <a:rPr lang="ar-IQ" sz="1600" dirty="0" smtClean="0"/>
              <a:t>                           </a:t>
            </a:r>
          </a:p>
          <a:p>
            <a:pPr>
              <a:buNone/>
            </a:pPr>
            <a:r>
              <a:rPr lang="ar-IQ" sz="1600" dirty="0" smtClean="0"/>
              <a:t>                                                            -------------=   </a:t>
            </a:r>
            <a:r>
              <a:rPr lang="en-US" sz="1600" dirty="0" smtClean="0"/>
              <a:t>ZI</a:t>
            </a:r>
            <a:r>
              <a:rPr lang="ar-IQ" sz="1600" dirty="0" smtClean="0"/>
              <a:t>                                    </a:t>
            </a:r>
          </a:p>
          <a:p>
            <a:pPr>
              <a:buNone/>
            </a:pPr>
            <a:r>
              <a:rPr lang="ar-IQ" sz="1600" dirty="0" smtClean="0"/>
              <a:t>                                                                   </a:t>
            </a:r>
            <a:r>
              <a:rPr lang="en-US" sz="1600" dirty="0" err="1" smtClean="0"/>
              <a:t>Sx</a:t>
            </a:r>
            <a:r>
              <a:rPr lang="ar-IQ" sz="1600" dirty="0" smtClean="0"/>
              <a:t>                                                     </a:t>
            </a:r>
          </a:p>
          <a:p>
            <a:pPr>
              <a:buNone/>
            </a:pPr>
            <a:r>
              <a:rPr lang="ar-IQ" sz="1600" dirty="0" smtClean="0"/>
              <a:t>ويمكن ايجاد الدرجة المعيارية لكل قيمة من قيم العينة او المجموعة مع ملاظة انة يمكن ايجاد الدرجة المعيارية من جدول التوزيع التكراري باستخدام مركز الفئة اي الدرجة المعيارية للفئة في الجدول</a:t>
            </a:r>
          </a:p>
          <a:p>
            <a:pPr>
              <a:buNone/>
            </a:pPr>
            <a:r>
              <a:rPr lang="en-US" sz="1600" dirty="0" err="1" smtClean="0"/>
              <a:t>Zi</a:t>
            </a:r>
            <a:r>
              <a:rPr lang="ar-IQ" sz="1600" dirty="0" smtClean="0"/>
              <a:t> هي الدرجة المعيارية  , </a:t>
            </a:r>
            <a:r>
              <a:rPr lang="en-US" sz="1600" dirty="0" smtClean="0"/>
              <a:t>Xi</a:t>
            </a:r>
            <a:r>
              <a:rPr lang="ar-IQ" sz="1600" dirty="0" smtClean="0"/>
              <a:t> هي قيم المجموعة او القيم في العينة , </a:t>
            </a:r>
            <a:r>
              <a:rPr lang="en-US" sz="1600" dirty="0" smtClean="0"/>
              <a:t>X</a:t>
            </a:r>
            <a:r>
              <a:rPr lang="ar-IQ" sz="1600" dirty="0" smtClean="0"/>
              <a:t> هو الوسط الحسابي للقيم</a:t>
            </a:r>
          </a:p>
          <a:p>
            <a:pPr>
              <a:buNone/>
            </a:pPr>
            <a:r>
              <a:rPr lang="en-US" sz="1600" dirty="0" err="1" smtClean="0"/>
              <a:t>Sx</a:t>
            </a:r>
            <a:r>
              <a:rPr lang="ar-IQ" sz="1600" dirty="0" smtClean="0"/>
              <a:t> هو الانحراف المعياري للقيم </a:t>
            </a:r>
            <a:endParaRPr lang="ar-IQ" sz="2400" dirty="0" smtClean="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a:buNone/>
            </a:pPr>
            <a:r>
              <a:rPr lang="ar-IQ" sz="1600" dirty="0" smtClean="0"/>
              <a:t>من الملاحظ ان الوسط الحسابي للدرجة المعيارية يساوي صفرا وان الانحراف المعياري للدرحات المعيارية يساوي 1 واحد دائما ....ممكن ان تبرهن ذلك .  </a:t>
            </a:r>
          </a:p>
          <a:p>
            <a:pPr>
              <a:buNone/>
            </a:pPr>
            <a:r>
              <a:rPr lang="ar-IQ" sz="1600" dirty="0" smtClean="0"/>
              <a:t>مثال : كانت درجات خمسة طلبة في مادتي الرياضيات و الاحصاء هي كمايلي</a:t>
            </a:r>
          </a:p>
          <a:p>
            <a:pPr>
              <a:buNone/>
            </a:pPr>
            <a:r>
              <a:rPr lang="ar-IQ" sz="1600" dirty="0" smtClean="0"/>
              <a:t>         تسلسل الطالب:  1          2           3          4           5   </a:t>
            </a:r>
          </a:p>
          <a:p>
            <a:pPr>
              <a:buNone/>
            </a:pPr>
            <a:r>
              <a:rPr lang="ar-IQ" sz="1600" dirty="0" smtClean="0"/>
              <a:t>         درجة الرياضيات : 50         52          69        72         81      :    </a:t>
            </a:r>
            <a:r>
              <a:rPr lang="en-US" sz="1600" dirty="0" smtClean="0"/>
              <a:t>Xi</a:t>
            </a:r>
            <a:r>
              <a:rPr lang="ar-IQ" sz="1600" dirty="0" smtClean="0"/>
              <a:t>  </a:t>
            </a:r>
          </a:p>
          <a:p>
            <a:pPr>
              <a:buNone/>
            </a:pPr>
            <a:r>
              <a:rPr lang="ar-IQ" sz="1600" dirty="0" smtClean="0"/>
              <a:t>         درجة الاحصاء   :  62        77           82        85          86     :     </a:t>
            </a:r>
            <a:r>
              <a:rPr lang="en-US" sz="1600" dirty="0" smtClean="0"/>
              <a:t>Yi</a:t>
            </a:r>
            <a:endParaRPr lang="ar-IQ" sz="1600" dirty="0" smtClean="0"/>
          </a:p>
          <a:p>
            <a:pPr>
              <a:buNone/>
            </a:pPr>
            <a:r>
              <a:rPr lang="ar-IQ" sz="1600" dirty="0" smtClean="0"/>
              <a:t>المطلوب :حساب الدرجات المعياري لكل طالب و ولكل ملدة ثم بين اي من الطلبة مستواة افضل</a:t>
            </a:r>
          </a:p>
          <a:p>
            <a:pPr>
              <a:buNone/>
            </a:pPr>
            <a:r>
              <a:rPr lang="ar-IQ" sz="1600" dirty="0" smtClean="0"/>
              <a:t>الحل احسب الوسط الحسابي و الانحراف المعياري لكل قيمة من قيم المتغيرين </a:t>
            </a:r>
          </a:p>
          <a:p>
            <a:pPr>
              <a:buNone/>
            </a:pPr>
            <a:r>
              <a:rPr lang="ar-IQ" sz="1600" dirty="0" smtClean="0"/>
              <a:t>ثم نحسب الدرجة المعيارية لكل طالب و للمادتين .....عند المقارتة يتبين ان الطالب الخامس الذي درجتة 86 لم تكن افضل درجة بل ان درجتة في الرياضيات كان اقضل ...حاول الحل </a:t>
            </a:r>
          </a:p>
          <a:p>
            <a:pPr>
              <a:buNone/>
            </a:pPr>
            <a:endParaRPr lang="ar-IQ" sz="1600" dirty="0" smtClean="0"/>
          </a:p>
          <a:p>
            <a:pPr>
              <a:buNone/>
            </a:pPr>
            <a:r>
              <a:rPr lang="ar-IQ" sz="1600" dirty="0" smtClean="0"/>
              <a:t>    </a:t>
            </a:r>
            <a:endParaRPr lang="ar-IQ" sz="1600"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smtClean="0"/>
              <a:t>هيئة التعليم التقني </a:t>
            </a:r>
          </a:p>
          <a:p>
            <a:r>
              <a:rPr lang="ar-IQ" dirty="0" smtClean="0"/>
              <a:t>المعهد الطبي التقني / المنصور</a:t>
            </a:r>
          </a:p>
          <a:p>
            <a:r>
              <a:rPr lang="ar-IQ" dirty="0" smtClean="0"/>
              <a:t>قسم </a:t>
            </a:r>
            <a:r>
              <a:rPr lang="ar-IQ" dirty="0" err="1" smtClean="0"/>
              <a:t>الادارة</a:t>
            </a:r>
            <a:r>
              <a:rPr lang="ar-IQ" smtClean="0"/>
              <a:t> </a:t>
            </a:r>
            <a:r>
              <a:rPr lang="ar-IQ" smtClean="0"/>
              <a:t>الصحية</a:t>
            </a:r>
            <a:endParaRPr lang="ar-IQ" dirty="0" smtClean="0"/>
          </a:p>
          <a:p>
            <a:r>
              <a:rPr lang="ar-IQ" dirty="0" smtClean="0"/>
              <a:t>          </a:t>
            </a:r>
            <a:r>
              <a:rPr lang="ar-IQ" sz="3600" dirty="0" smtClean="0"/>
              <a:t>          حقيبة تعليمية</a:t>
            </a:r>
          </a:p>
          <a:p>
            <a:r>
              <a:rPr lang="ar-IQ" sz="3600" dirty="0" smtClean="0"/>
              <a:t>               في الاحصاء الحيوي</a:t>
            </a:r>
          </a:p>
          <a:p>
            <a:r>
              <a:rPr lang="ar-IQ" sz="3600" dirty="0" smtClean="0"/>
              <a:t>                    اعداد</a:t>
            </a:r>
          </a:p>
          <a:p>
            <a:r>
              <a:rPr lang="ar-IQ" sz="3600" dirty="0" smtClean="0"/>
              <a:t>       أ . م. د. عدنان زيدان عبد العزيز</a:t>
            </a:r>
          </a:p>
          <a:p>
            <a:r>
              <a:rPr lang="ar-IQ" sz="3600" dirty="0" smtClean="0"/>
              <a:t> </a:t>
            </a:r>
            <a:endParaRPr lang="ar-IQ"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إن جمع البيانات من مصادرها الميدانية يتم بأحد الأسلوبين التاليين:- </a:t>
            </a:r>
            <a:endParaRPr lang="en-US" sz="2200" dirty="0" smtClean="0">
              <a:solidFill>
                <a:schemeClr val="tx1"/>
              </a:solidFill>
              <a:cs typeface="Simplified Arabic" pitchFamily="2" charset="-78"/>
            </a:endParaRPr>
          </a:p>
          <a:p>
            <a:pPr marL="354013" indent="-354013" algn="just"/>
            <a:r>
              <a:rPr lang="ar-IQ" sz="2200" b="1" dirty="0" smtClean="0">
                <a:solidFill>
                  <a:schemeClr val="tx1"/>
                </a:solidFill>
                <a:cs typeface="Simplified Arabic" pitchFamily="2" charset="-78"/>
              </a:rPr>
              <a:t>أ . </a:t>
            </a:r>
            <a:r>
              <a:rPr lang="ar-IQ" sz="2200" b="1" u="sng" dirty="0" smtClean="0">
                <a:solidFill>
                  <a:schemeClr val="tx1"/>
                </a:solidFill>
                <a:cs typeface="Simplified Arabic" pitchFamily="2" charset="-78"/>
              </a:rPr>
              <a:t>أسلوب الحصر الشامل</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وهو أن يتم جمع البيانات من جميع وحدات المجتمع الإحصائي، كما هو الحال في تعداد السكان. ويعتبر هذا الأسلوب أفضل أساليب جمع البيانات لأنه يعطي بيانات كاملة حول الظواهر المراد دراستها. </a:t>
            </a:r>
          </a:p>
          <a:p>
            <a:pPr marL="354013" indent="-354013" algn="just"/>
            <a:r>
              <a:rPr lang="ar-IQ" sz="2200" b="1" dirty="0" smtClean="0">
                <a:solidFill>
                  <a:schemeClr val="tx1"/>
                </a:solidFill>
                <a:cs typeface="Simplified Arabic" pitchFamily="2" charset="-78"/>
              </a:rPr>
              <a:t>ب .</a:t>
            </a:r>
            <a:r>
              <a:rPr lang="ar-IQ" sz="2200" dirty="0" smtClean="0">
                <a:solidFill>
                  <a:schemeClr val="tx1"/>
                </a:solidFill>
                <a:cs typeface="Simplified Arabic" pitchFamily="2" charset="-78"/>
              </a:rPr>
              <a:t> </a:t>
            </a:r>
            <a:r>
              <a:rPr lang="ar-IQ" sz="2200" b="1" u="sng" dirty="0" smtClean="0">
                <a:solidFill>
                  <a:schemeClr val="tx1"/>
                </a:solidFill>
                <a:cs typeface="Simplified Arabic" pitchFamily="2" charset="-78"/>
              </a:rPr>
              <a:t>أسلوب العينة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وهو اختيار جزء من المجتمع الإحصائي بطريقة معينة تضمن تمثيل المجتمع الأصلي بجميع وحداته تمثيلاً صادقاً، إن الجزء المأخوذ من المجتمع الإحصائي يسمى بالعينة.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العينة </a:t>
            </a:r>
            <a:r>
              <a:rPr lang="en-US" sz="2200" b="1" u="sng" dirty="0" smtClean="0">
                <a:solidFill>
                  <a:schemeClr val="tx1"/>
                </a:solidFill>
                <a:cs typeface="Simplified Arabic" pitchFamily="2" charset="-78"/>
              </a:rPr>
              <a:t>Sample</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وهي عبارة عن جزء من المجتمع الإحصائي أو مجموعة وحدات من وحدات المجتمع الإحصائي اختيرت بطريقة ما لتمثل المجتمع أفضل تمثيل من ناحية الصفات والحجم.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المجتمع الإحصائي</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وهو المجتمع المراد جمع المعلومات عنه، ويتكون من مفردات أو وحدات تشترك في صفات معينة، وتسمى كل مفردة في المجتمع الإحصائي بالمفردة الإحصائية أو الوحدة الإحصائية.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إن محاولة التعرف على خواص المجتمع عن طريق دراسة جزء منه ينطوي على التضحية في دقة النتائج التي نستخرجها ولكن هناك ظروفاً وأسباباً تجبرنا على استخدام العينات. </a:t>
            </a:r>
          </a:p>
          <a:p>
            <a:pPr algn="just"/>
            <a:r>
              <a:rPr lang="ar-IQ" sz="2200" dirty="0" smtClean="0">
                <a:solidFill>
                  <a:schemeClr val="tx1"/>
                </a:solidFill>
                <a:cs typeface="Simplified Arabic" pitchFamily="2" charset="-78"/>
              </a:rPr>
              <a:t>	كما أن هناك وسائل إحصائية تجعل النتائج الحاصلة من استخدام العينات اقرب إلى الواقع. </a:t>
            </a:r>
            <a:endParaRPr lang="en-US" sz="2200" dirty="0" smtClean="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400" dirty="0" smtClean="0">
                <a:solidFill>
                  <a:schemeClr val="tx1"/>
                </a:solidFill>
                <a:cs typeface="Simplified Arabic" pitchFamily="2" charset="-78"/>
              </a:rPr>
              <a:t>	ومن العوامل الكثيرة التي يفضل بسببها استخدام أسلوب العينة في البحث على أسلوب الحصر الشامل ما يأتي: (مزايا طريقة العينات). </a:t>
            </a:r>
            <a:endParaRPr lang="en-US" sz="2400" dirty="0" smtClean="0">
              <a:solidFill>
                <a:schemeClr val="tx1"/>
              </a:solidFill>
              <a:cs typeface="Simplified Arabic" pitchFamily="2" charset="-78"/>
            </a:endParaRPr>
          </a:p>
          <a:p>
            <a:pPr algn="just"/>
            <a:r>
              <a:rPr lang="en-US" sz="2400" dirty="0" smtClean="0">
                <a:solidFill>
                  <a:schemeClr val="tx1"/>
                </a:solidFill>
                <a:cs typeface="Simplified Arabic" pitchFamily="2" charset="-78"/>
              </a:rPr>
              <a:t>1</a:t>
            </a:r>
            <a:r>
              <a:rPr lang="ar-IQ" sz="2400" dirty="0" smtClean="0">
                <a:solidFill>
                  <a:schemeClr val="tx1"/>
                </a:solidFill>
                <a:cs typeface="Simplified Arabic" pitchFamily="2" charset="-78"/>
              </a:rPr>
              <a:t> . توفير المال والجهد والوقت اللازم لإجراء البحث. </a:t>
            </a:r>
            <a:endParaRPr lang="en-US" sz="2400" dirty="0" smtClean="0">
              <a:solidFill>
                <a:schemeClr val="tx1"/>
              </a:solidFill>
              <a:cs typeface="Simplified Arabic" pitchFamily="2" charset="-78"/>
            </a:endParaRPr>
          </a:p>
          <a:p>
            <a:pPr marL="536575" indent="-536575" algn="just"/>
            <a:r>
              <a:rPr lang="en-US" sz="2400" dirty="0" smtClean="0">
                <a:solidFill>
                  <a:schemeClr val="tx1"/>
                </a:solidFill>
                <a:cs typeface="Simplified Arabic" pitchFamily="2" charset="-78"/>
              </a:rPr>
              <a:t>2</a:t>
            </a:r>
            <a:r>
              <a:rPr lang="ar-IQ" sz="2400" dirty="0" smtClean="0">
                <a:solidFill>
                  <a:schemeClr val="tx1"/>
                </a:solidFill>
                <a:cs typeface="Simplified Arabic" pitchFamily="2" charset="-78"/>
              </a:rPr>
              <a:t> . صعوبة إجراء التسجيل الشامل بسبب طبيعة المجتمع، فقد يكون المجتمع الإحصائي غير محدد أو كبير جداً أو يتألف من وحدات ثمينة أو لا يمكن السيطرة عليها أو ما شابه ذلك فمثلا لايمكن دراسة بعض صفات السمك في نهر دجلة عن طريق التسجيل الشامل إذ يكاد يكون من المستحيل مشاهدة وفحص كل سمكة في نهر دجلة او فحص الدم في جسم الانسان في المختبر. </a:t>
            </a:r>
          </a:p>
          <a:p>
            <a:pPr marL="536575" indent="-536575" algn="just"/>
            <a:r>
              <a:rPr lang="en-US" sz="2400" dirty="0" smtClean="0">
                <a:solidFill>
                  <a:schemeClr val="tx1"/>
                </a:solidFill>
                <a:cs typeface="Simplified Arabic" pitchFamily="2" charset="-78"/>
              </a:rPr>
              <a:t>3</a:t>
            </a:r>
            <a:r>
              <a:rPr lang="ar-IQ" sz="2400" dirty="0" smtClean="0">
                <a:solidFill>
                  <a:schemeClr val="tx1"/>
                </a:solidFill>
                <a:cs typeface="Simplified Arabic" pitchFamily="2" charset="-78"/>
              </a:rPr>
              <a:t> . استعمال جزء من المجتمع يساعد على سرعة جمع وتلخيص وتبويب ثم تسجيل البيانات وهذا مهم جداً إذا أردنا بيانات مستعجلة عن المجتمع. </a:t>
            </a:r>
            <a:endParaRPr lang="en-US" sz="2400" dirty="0" smtClean="0">
              <a:solidFill>
                <a:schemeClr val="tx1"/>
              </a:solidFill>
              <a:cs typeface="Simplified Arabic" pitchFamily="2" charset="-78"/>
            </a:endParaRPr>
          </a:p>
          <a:p>
            <a:pPr marL="1438275" indent="-1438275" algn="just"/>
            <a:r>
              <a:rPr lang="ar-IQ" sz="2400" b="1" u="sng" dirty="0" smtClean="0">
                <a:solidFill>
                  <a:schemeClr val="tx1"/>
                </a:solidFill>
                <a:cs typeface="Simplified Arabic" pitchFamily="2" charset="-78"/>
              </a:rPr>
              <a:t>أنواع العينات</a:t>
            </a:r>
            <a:r>
              <a:rPr lang="ar-IQ" sz="2400" dirty="0" smtClean="0">
                <a:solidFill>
                  <a:schemeClr val="tx1"/>
                </a:solidFill>
                <a:cs typeface="Simplified Arabic" pitchFamily="2" charset="-78"/>
              </a:rPr>
              <a:t>: تنقسم العينات من حيث الأسلوب (أي أسلوب سحب أو اختيار العينة) إلى نوعين:-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عينات احتمالية (العشوائية )  وعينات غير احتمالية</a:t>
            </a:r>
            <a:endParaRPr lang="en-US" sz="2400" dirty="0" smtClean="0">
              <a:solidFill>
                <a:schemeClr val="tx1"/>
              </a:solidFill>
              <a:cs typeface="Simplified Arabic" pitchFamily="2" charset="-78"/>
            </a:endParaRPr>
          </a:p>
          <a:p>
            <a:pPr marL="450850" indent="-450850" algn="just"/>
            <a:r>
              <a:rPr lang="ar-IQ" sz="2400" b="1" dirty="0" smtClean="0">
                <a:solidFill>
                  <a:schemeClr val="tx1"/>
                </a:solidFill>
                <a:cs typeface="Simplified Arabic" pitchFamily="2" charset="-78"/>
              </a:rPr>
              <a:t>أ . </a:t>
            </a:r>
            <a:r>
              <a:rPr lang="ar-IQ" sz="2400" b="1" u="sng" dirty="0" smtClean="0">
                <a:solidFill>
                  <a:schemeClr val="tx1"/>
                </a:solidFill>
                <a:cs typeface="Simplified Arabic" pitchFamily="2" charset="-78"/>
              </a:rPr>
              <a:t>العينات الاحتمالية</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ويتم اختيار مفردات العينة باحتمال معلوم بسبب قانون الاحتمالات الذي يقضي بضرورة إعطاء جميع مفردات المجتمع فرصاً متكافئة للظهور في العينة، وتعتمد طريقة سحب العينة على مبدأ العشوائية، أي </a:t>
            </a:r>
            <a:r>
              <a:rPr lang="ar-IQ" sz="2400" dirty="0" err="1" smtClean="0">
                <a:solidFill>
                  <a:schemeClr val="tx1"/>
                </a:solidFill>
                <a:cs typeface="Simplified Arabic" pitchFamily="2" charset="-78"/>
              </a:rPr>
              <a:t>ان</a:t>
            </a:r>
            <a:r>
              <a:rPr lang="ar-IQ" sz="2400" dirty="0" smtClean="0">
                <a:solidFill>
                  <a:schemeClr val="tx1"/>
                </a:solidFill>
                <a:cs typeface="Simplified Arabic" pitchFamily="2" charset="-78"/>
              </a:rPr>
              <a:t> اثر التحيز يكون صغيراً جداً أو معدوم. </a:t>
            </a:r>
            <a:endParaRPr lang="en-US" sz="24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dirty="0" smtClean="0">
                <a:solidFill>
                  <a:schemeClr val="tx1"/>
                </a:solidFill>
                <a:cs typeface="Simplified Arabic" pitchFamily="2" charset="-78"/>
              </a:rPr>
              <a:t>وهي على أنواع: </a:t>
            </a:r>
            <a:endParaRPr lang="en-US" sz="2200" dirty="0" smtClean="0">
              <a:solidFill>
                <a:schemeClr val="tx1"/>
              </a:solidFill>
              <a:cs typeface="Simplified Arabic" pitchFamily="2" charset="-78"/>
            </a:endParaRPr>
          </a:p>
          <a:p>
            <a:pPr marL="450850" indent="-450850" algn="just"/>
            <a:r>
              <a:rPr lang="en-US" sz="2200" b="1" dirty="0" smtClean="0">
                <a:solidFill>
                  <a:schemeClr val="tx1"/>
                </a:solidFill>
                <a:cs typeface="Simplified Arabic" pitchFamily="2" charset="-78"/>
              </a:rPr>
              <a:t>1</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العينة العشوائية البسيطة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وهي مجموعة من المفردات سحبت من المجتمع الإحصائي بصورة عشوائية بحيث تضمن لكل مفردة في المجتمع الإحصائي نفس الفرصة في الظهور وتستخدم في حالة المجتمعات المتجانسة هذا وان ابسط أنواع اختيار المفردات لهذه العينة هو بطريقة القرعة أو اليانصيب حيث تسجل أرقام على بطاقات متشابهة ثم تسحب عدد من البطاقات بشكل عشوائي حيث يمثل هذا العدد حجم العينة المسحوبة. </a:t>
            </a:r>
          </a:p>
          <a:p>
            <a:pPr marL="450850" indent="-450850" algn="just"/>
            <a:r>
              <a:rPr lang="en-US" sz="2200" b="1" dirty="0" smtClean="0">
                <a:solidFill>
                  <a:schemeClr val="tx1"/>
                </a:solidFill>
                <a:cs typeface="Simplified Arabic" pitchFamily="2" charset="-78"/>
              </a:rPr>
              <a:t>2</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العينة الطبقية العشوائية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وهي مجموعة من العينات العشوائية البسيطة، سحبت من طبقات متجانسة تعود لمجتمع غير متجانس متكون من طبقات بحيث تحافظ على التركيب النسبي للمجتمعات.او الطبقة  </a:t>
            </a:r>
          </a:p>
          <a:p>
            <a:pPr marL="450850" indent="-450850" algn="just"/>
            <a:r>
              <a:rPr lang="en-US" sz="2200" b="1" dirty="0" smtClean="0">
                <a:solidFill>
                  <a:schemeClr val="tx1"/>
                </a:solidFill>
                <a:cs typeface="Simplified Arabic" pitchFamily="2" charset="-78"/>
              </a:rPr>
              <a:t>3</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العينة المنتظمة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وهي مجموعة من المفردات سحبت عشوائياً وفق أسلوب يحدده الباحث مثل أسلوب الأرقام أو الحروف بشكل منتظم .</a:t>
            </a:r>
          </a:p>
          <a:p>
            <a:pPr marL="450850" indent="-450850" algn="just"/>
            <a:r>
              <a:rPr lang="en-US" sz="2200" b="1" dirty="0" smtClean="0">
                <a:solidFill>
                  <a:schemeClr val="tx1"/>
                </a:solidFill>
                <a:cs typeface="Simplified Arabic" pitchFamily="2" charset="-78"/>
              </a:rPr>
              <a:t>4</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العينة المتعدد المراحل</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وهي العينة التي تسحب مفرداتها على عدة مراحل وفيها يقسم المجتمع الإحصائي إلى وحدات أولية، وتسحب عينة عشوائية من هذه الوحدات كمرحلة أولى، ثم تقسم كل وحدة من هذه الوحدات المسحوبة إلى وحدات ثانوية ثم تسحب منها عينة عشوائية كمرحلة ثانية، ثم تقسم كل وحدة من الوحدات الثانوية المسحوبة إلى وحدات اصغر وتسحب منها عينة عشوائية كمرحلة ثالثة وهكذا حتى نحصل على العينة اللازمة من الوحدات الإحصائية النهائية والتي تجمع منها المعلومات. </a:t>
            </a:r>
            <a:endParaRPr lang="en-US" sz="22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r>
              <a:rPr lang="ar-IQ" sz="2200" b="1" dirty="0" smtClean="0">
                <a:solidFill>
                  <a:schemeClr val="tx1"/>
                </a:solidFill>
                <a:cs typeface="Simplified Arabic" pitchFamily="2" charset="-78"/>
              </a:rPr>
              <a:t>ب . </a:t>
            </a:r>
            <a:r>
              <a:rPr lang="ar-IQ" sz="2200" b="1" u="sng" dirty="0" smtClean="0">
                <a:solidFill>
                  <a:schemeClr val="tx1"/>
                </a:solidFill>
                <a:cs typeface="Simplified Arabic" pitchFamily="2" charset="-78"/>
              </a:rPr>
              <a:t>العينات غير الاحتمالية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ويتم فيها اختيار مفردات العينة بصورة تحكمية شخصية وحسب معايير يضعها الباحث فيقرر من يختار ومن </a:t>
            </a:r>
            <a:r>
              <a:rPr lang="ar-IQ" sz="2200" dirty="0" err="1" smtClean="0">
                <a:solidFill>
                  <a:schemeClr val="tx1"/>
                </a:solidFill>
                <a:cs typeface="Simplified Arabic" pitchFamily="2" charset="-78"/>
              </a:rPr>
              <a:t>يهمل</a:t>
            </a:r>
            <a:r>
              <a:rPr lang="ar-IQ" sz="2200" dirty="0" smtClean="0">
                <a:solidFill>
                  <a:schemeClr val="tx1"/>
                </a:solidFill>
                <a:cs typeface="Simplified Arabic" pitchFamily="2" charset="-78"/>
              </a:rPr>
              <a:t> من إفراد المجتمع الأصلي (وبناءاً عليه يترتب على هذه العينات نتائج تقريبية غالباً ولا يترتب عليها أي إجراءات هامة وبصورة عامة </a:t>
            </a:r>
            <a:r>
              <a:rPr lang="ar-IQ" sz="2200" dirty="0" err="1" smtClean="0">
                <a:solidFill>
                  <a:schemeClr val="tx1"/>
                </a:solidFill>
                <a:cs typeface="Simplified Arabic" pitchFamily="2" charset="-78"/>
              </a:rPr>
              <a:t>لايمكن</a:t>
            </a:r>
            <a:r>
              <a:rPr lang="ar-IQ" sz="2200" dirty="0" smtClean="0">
                <a:solidFill>
                  <a:schemeClr val="tx1"/>
                </a:solidFill>
                <a:cs typeface="Simplified Arabic" pitchFamily="2" charset="-78"/>
              </a:rPr>
              <a:t> الاعتماد عليها بسبب كثرة الأخطاء الناجمة عنها).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ومن أنواعها:- </a:t>
            </a:r>
            <a:r>
              <a:rPr lang="en-US" sz="2200" b="1" dirty="0" smtClean="0">
                <a:solidFill>
                  <a:schemeClr val="tx1"/>
                </a:solidFill>
                <a:cs typeface="Simplified Arabic" pitchFamily="2" charset="-78"/>
              </a:rPr>
              <a:t>1</a:t>
            </a:r>
            <a:r>
              <a:rPr lang="ar-IQ" sz="2200" b="1" dirty="0" smtClean="0">
                <a:solidFill>
                  <a:schemeClr val="tx1"/>
                </a:solidFill>
                <a:cs typeface="Simplified Arabic" pitchFamily="2" charset="-78"/>
              </a:rPr>
              <a:t> . العينة </a:t>
            </a:r>
            <a:r>
              <a:rPr lang="ar-IQ" sz="2200" b="1" dirty="0" err="1" smtClean="0">
                <a:solidFill>
                  <a:schemeClr val="tx1"/>
                </a:solidFill>
                <a:cs typeface="Simplified Arabic" pitchFamily="2" charset="-78"/>
              </a:rPr>
              <a:t>العمدية</a:t>
            </a:r>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2</a:t>
            </a:r>
            <a:r>
              <a:rPr lang="ar-IQ" sz="2200" b="1" dirty="0" smtClean="0">
                <a:solidFill>
                  <a:schemeClr val="tx1"/>
                </a:solidFill>
                <a:cs typeface="Simplified Arabic" pitchFamily="2" charset="-78"/>
              </a:rPr>
              <a:t> . العينة </a:t>
            </a:r>
            <a:r>
              <a:rPr lang="ar-IQ" sz="2200" b="1" dirty="0" err="1" smtClean="0">
                <a:solidFill>
                  <a:schemeClr val="tx1"/>
                </a:solidFill>
                <a:cs typeface="Simplified Arabic" pitchFamily="2" charset="-78"/>
              </a:rPr>
              <a:t>الحصصية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أخطاء أساليب البحث الإحصائي (أخطاء العينات) أو أخطاء جمع البيانات</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تنقسم هذه الأخطاء بصورة عامة إلى نوعين هما: </a:t>
            </a:r>
            <a:endParaRPr lang="en-US" sz="2200" dirty="0" smtClean="0">
              <a:solidFill>
                <a:schemeClr val="tx1"/>
              </a:solidFill>
              <a:cs typeface="Simplified Arabic" pitchFamily="2" charset="-78"/>
            </a:endParaRPr>
          </a:p>
          <a:p>
            <a:pPr marL="354013" indent="-354013" algn="just"/>
            <a:r>
              <a:rPr lang="ar-IQ" sz="2200" b="1" dirty="0" smtClean="0">
                <a:solidFill>
                  <a:schemeClr val="tx1"/>
                </a:solidFill>
                <a:cs typeface="Simplified Arabic" pitchFamily="2" charset="-78"/>
              </a:rPr>
              <a:t>أ . </a:t>
            </a:r>
            <a:r>
              <a:rPr lang="ar-IQ" sz="2200" b="1" u="sng" dirty="0" smtClean="0">
                <a:solidFill>
                  <a:schemeClr val="tx1"/>
                </a:solidFill>
                <a:cs typeface="Simplified Arabic" pitchFamily="2" charset="-78"/>
              </a:rPr>
              <a:t>خطأ التحيز</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ويقصد بالتحيز انحراف متوسط جميع التقديرات الممكنة عن قيمتها الحقيقية، وسبب حصول هذا الخطأ هو الإخلال بتطبيق أسس نظرية العينات وبالتالي نظرية الاحتمالات التي </a:t>
            </a:r>
            <a:r>
              <a:rPr lang="ar-IQ" sz="2200" dirty="0" err="1" smtClean="0">
                <a:solidFill>
                  <a:schemeClr val="tx1"/>
                </a:solidFill>
                <a:cs typeface="Simplified Arabic" pitchFamily="2" charset="-78"/>
              </a:rPr>
              <a:t>تنص</a:t>
            </a:r>
            <a:r>
              <a:rPr lang="ar-IQ" sz="2200" dirty="0" smtClean="0">
                <a:solidFill>
                  <a:schemeClr val="tx1"/>
                </a:solidFill>
                <a:cs typeface="Simplified Arabic" pitchFamily="2" charset="-78"/>
              </a:rPr>
              <a:t> على ضرورة إعطاء جميع مفردات المجتمع نفس فرصة أو احتمال الظهور في العينة. </a:t>
            </a:r>
          </a:p>
          <a:p>
            <a:pPr marL="354013" indent="-354013" algn="just"/>
            <a:r>
              <a:rPr lang="ar-IQ" sz="2200" b="1" dirty="0" smtClean="0">
                <a:solidFill>
                  <a:schemeClr val="tx1"/>
                </a:solidFill>
                <a:cs typeface="Simplified Arabic" pitchFamily="2" charset="-78"/>
              </a:rPr>
              <a:t>ب . </a:t>
            </a:r>
            <a:r>
              <a:rPr lang="ar-IQ" sz="2200" b="1" u="sng" dirty="0" smtClean="0">
                <a:solidFill>
                  <a:schemeClr val="tx1"/>
                </a:solidFill>
                <a:cs typeface="Simplified Arabic" pitchFamily="2" charset="-78"/>
              </a:rPr>
              <a:t>خطأ الصدفة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ينتج هذا الخطأ نتيجة إتباع أسلوب العينات الذي يقضي بدراسة جزء من المجتمع وليس المجتمع بأكمله وهذا الخطأ ناتج على </a:t>
            </a:r>
            <a:r>
              <a:rPr lang="ar-IQ" sz="2200" dirty="0" err="1" smtClean="0">
                <a:solidFill>
                  <a:schemeClr val="tx1"/>
                </a:solidFill>
                <a:cs typeface="Simplified Arabic" pitchFamily="2" charset="-78"/>
              </a:rPr>
              <a:t>ان</a:t>
            </a:r>
            <a:r>
              <a:rPr lang="ar-IQ" sz="2200" dirty="0" smtClean="0">
                <a:solidFill>
                  <a:schemeClr val="tx1"/>
                </a:solidFill>
                <a:cs typeface="Simplified Arabic" pitchFamily="2" charset="-78"/>
              </a:rPr>
              <a:t> الصدفة قد حالفت مفردة معينة في العينة ولن تحالف مفردة أخرى، أو قد يحصل خطأ الصدفة نتيجة عدم الدقة في تدوين المعلومات المطلوبة من قبل إفراد العينة الناتج أصلاً عن اختلاف العدادين أو اختلاف الدافع الشخصي للإجابة على الأسئلة أو الحالة النفسية لإفراد المجتمع... الخ علماً بأن هذا الخطأ موجود في كل من أسلوب الحصر الشامل وأسلوب العينة. </a:t>
            </a:r>
            <a:endParaRPr lang="en-US" sz="22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100" b="1" u="sng" dirty="0" smtClean="0">
                <a:solidFill>
                  <a:schemeClr val="tx1"/>
                </a:solidFill>
                <a:cs typeface="Simplified Arabic" pitchFamily="2" charset="-78"/>
              </a:rPr>
              <a:t>الاستمارة الإحصائية</a:t>
            </a:r>
            <a:r>
              <a:rPr lang="ar-IQ" sz="2100" b="1" dirty="0" smtClean="0">
                <a:solidFill>
                  <a:schemeClr val="tx1"/>
                </a:solidFill>
                <a:cs typeface="Simplified Arabic" pitchFamily="2" charset="-78"/>
              </a:rPr>
              <a:t>: </a:t>
            </a:r>
            <a:endParaRPr lang="en-US" sz="2100" dirty="0" smtClean="0">
              <a:solidFill>
                <a:schemeClr val="tx1"/>
              </a:solidFill>
              <a:cs typeface="Simplified Arabic" pitchFamily="2" charset="-78"/>
            </a:endParaRPr>
          </a:p>
          <a:p>
            <a:pPr algn="just"/>
            <a:r>
              <a:rPr lang="ar-IQ" sz="2100" dirty="0" smtClean="0">
                <a:solidFill>
                  <a:schemeClr val="tx1"/>
                </a:solidFill>
                <a:cs typeface="Simplified Arabic" pitchFamily="2" charset="-78"/>
              </a:rPr>
              <a:t>	تعتبر الاستمارة الإحصائية من الطرق الشائعة في جمع البيانات الميدانية. وهي عبارة عن ورقة مصممة لاستيعاب مجموعة من البيانات المراد جمعها وذلك باحتوائها على مجموعة من الأسئلة وهذه الاستمارة تسلم باليد أو ترسل بالبريد إلى الشخص المعني بالبحث فيجيب على الأسئلة ويعيدها إلى الباحث ليقوم بتفريغ البيانات منها. </a:t>
            </a:r>
            <a:endParaRPr lang="en-US" sz="2100" dirty="0" smtClean="0">
              <a:solidFill>
                <a:schemeClr val="tx1"/>
              </a:solidFill>
              <a:cs typeface="Simplified Arabic" pitchFamily="2" charset="-78"/>
            </a:endParaRPr>
          </a:p>
          <a:p>
            <a:pPr algn="just"/>
            <a:r>
              <a:rPr lang="ar-IQ" sz="2100" b="1" u="sng" dirty="0" smtClean="0">
                <a:solidFill>
                  <a:schemeClr val="tx1"/>
                </a:solidFill>
                <a:cs typeface="Simplified Arabic" pitchFamily="2" charset="-78"/>
              </a:rPr>
              <a:t>مكونات الاستمارة الإحصائية</a:t>
            </a:r>
            <a:r>
              <a:rPr lang="ar-IQ" sz="2100" b="1" dirty="0" smtClean="0">
                <a:solidFill>
                  <a:schemeClr val="tx1"/>
                </a:solidFill>
                <a:cs typeface="Simplified Arabic" pitchFamily="2" charset="-78"/>
              </a:rPr>
              <a:t>: </a:t>
            </a:r>
            <a:endParaRPr lang="en-US" sz="2100" dirty="0" smtClean="0">
              <a:solidFill>
                <a:schemeClr val="tx1"/>
              </a:solidFill>
              <a:cs typeface="Simplified Arabic" pitchFamily="2" charset="-78"/>
            </a:endParaRPr>
          </a:p>
          <a:p>
            <a:pPr algn="just"/>
            <a:r>
              <a:rPr lang="en-US" sz="2100" dirty="0" smtClean="0">
                <a:solidFill>
                  <a:schemeClr val="tx1"/>
                </a:solidFill>
                <a:cs typeface="Simplified Arabic" pitchFamily="2" charset="-78"/>
              </a:rPr>
              <a:t>1</a:t>
            </a:r>
            <a:r>
              <a:rPr lang="ar-IQ" sz="2100" dirty="0" smtClean="0">
                <a:solidFill>
                  <a:schemeClr val="tx1"/>
                </a:solidFill>
                <a:cs typeface="Simplified Arabic" pitchFamily="2" charset="-78"/>
              </a:rPr>
              <a:t> . الهدف من الاستمارة الإحصائية. </a:t>
            </a:r>
            <a:endParaRPr lang="en-US" sz="2100" dirty="0" smtClean="0">
              <a:solidFill>
                <a:schemeClr val="tx1"/>
              </a:solidFill>
              <a:cs typeface="Simplified Arabic" pitchFamily="2" charset="-78"/>
            </a:endParaRPr>
          </a:p>
          <a:p>
            <a:pPr algn="just"/>
            <a:r>
              <a:rPr lang="en-US" sz="2100" dirty="0" smtClean="0">
                <a:solidFill>
                  <a:schemeClr val="tx1"/>
                </a:solidFill>
                <a:cs typeface="Simplified Arabic" pitchFamily="2" charset="-78"/>
              </a:rPr>
              <a:t>2</a:t>
            </a:r>
            <a:r>
              <a:rPr lang="ar-IQ" sz="2100" dirty="0" smtClean="0">
                <a:solidFill>
                  <a:schemeClr val="tx1"/>
                </a:solidFill>
                <a:cs typeface="Simplified Arabic" pitchFamily="2" charset="-78"/>
              </a:rPr>
              <a:t> . أسئلة ثانوية تتعلق بصفات المبحوث. </a:t>
            </a:r>
            <a:endParaRPr lang="en-US" sz="2100" dirty="0" smtClean="0">
              <a:solidFill>
                <a:schemeClr val="tx1"/>
              </a:solidFill>
              <a:cs typeface="Simplified Arabic" pitchFamily="2" charset="-78"/>
            </a:endParaRPr>
          </a:p>
          <a:p>
            <a:pPr algn="just"/>
            <a:r>
              <a:rPr lang="en-US" sz="2100" dirty="0" smtClean="0">
                <a:solidFill>
                  <a:schemeClr val="tx1"/>
                </a:solidFill>
                <a:cs typeface="Simplified Arabic" pitchFamily="2" charset="-78"/>
              </a:rPr>
              <a:t>3</a:t>
            </a:r>
            <a:r>
              <a:rPr lang="ar-IQ" sz="2100" dirty="0" smtClean="0">
                <a:solidFill>
                  <a:schemeClr val="tx1"/>
                </a:solidFill>
                <a:cs typeface="Simplified Arabic" pitchFamily="2" charset="-78"/>
              </a:rPr>
              <a:t> . أسئلة رئيسية تتعلق بموضوع البحث. </a:t>
            </a:r>
            <a:endParaRPr lang="en-US" sz="2100" dirty="0" smtClean="0">
              <a:solidFill>
                <a:schemeClr val="tx1"/>
              </a:solidFill>
              <a:cs typeface="Simplified Arabic" pitchFamily="2" charset="-78"/>
            </a:endParaRPr>
          </a:p>
          <a:p>
            <a:pPr algn="just"/>
            <a:r>
              <a:rPr lang="en-US" sz="2100" dirty="0" smtClean="0">
                <a:solidFill>
                  <a:schemeClr val="tx1"/>
                </a:solidFill>
                <a:cs typeface="Simplified Arabic" pitchFamily="2" charset="-78"/>
              </a:rPr>
              <a:t>4</a:t>
            </a:r>
            <a:r>
              <a:rPr lang="ar-IQ" sz="2100" dirty="0" smtClean="0">
                <a:solidFill>
                  <a:schemeClr val="tx1"/>
                </a:solidFill>
                <a:cs typeface="Simplified Arabic" pitchFamily="2" charset="-78"/>
              </a:rPr>
              <a:t> . تعليمات على كيفية الإجابة على الأسئلة الغامضة في الاستمارة. </a:t>
            </a:r>
            <a:endParaRPr lang="en-US" sz="2100" dirty="0" smtClean="0">
              <a:solidFill>
                <a:schemeClr val="tx1"/>
              </a:solidFill>
              <a:cs typeface="Simplified Arabic" pitchFamily="2" charset="-78"/>
            </a:endParaRPr>
          </a:p>
          <a:p>
            <a:pPr algn="just"/>
            <a:r>
              <a:rPr lang="ar-IQ" sz="2100" b="1" u="sng" dirty="0" smtClean="0">
                <a:solidFill>
                  <a:schemeClr val="tx1"/>
                </a:solidFill>
                <a:cs typeface="Simplified Arabic" pitchFamily="2" charset="-78"/>
              </a:rPr>
              <a:t>شروط الأسئلة الرئيسية في الاستمارة</a:t>
            </a:r>
            <a:r>
              <a:rPr lang="ar-IQ" sz="2100" b="1" dirty="0" smtClean="0">
                <a:solidFill>
                  <a:schemeClr val="tx1"/>
                </a:solidFill>
                <a:cs typeface="Simplified Arabic" pitchFamily="2" charset="-78"/>
              </a:rPr>
              <a:t>: </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1</a:t>
            </a:r>
            <a:r>
              <a:rPr lang="ar-IQ" sz="2100" dirty="0" smtClean="0">
                <a:solidFill>
                  <a:schemeClr val="tx1"/>
                </a:solidFill>
                <a:cs typeface="Simplified Arabic" pitchFamily="2" charset="-78"/>
              </a:rPr>
              <a:t> .  تكون واضحة وبسيطة. </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2</a:t>
            </a:r>
            <a:r>
              <a:rPr lang="ar-IQ" sz="2100" dirty="0" smtClean="0">
                <a:solidFill>
                  <a:schemeClr val="tx1"/>
                </a:solidFill>
                <a:cs typeface="Simplified Arabic" pitchFamily="2" charset="-78"/>
              </a:rPr>
              <a:t> . ان تكون محددة بإجابة  قدر الإمكان لا تقبل التأويل</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3</a:t>
            </a:r>
            <a:r>
              <a:rPr lang="ar-IQ" sz="2100" dirty="0" smtClean="0">
                <a:solidFill>
                  <a:schemeClr val="tx1"/>
                </a:solidFill>
                <a:cs typeface="Simplified Arabic" pitchFamily="2" charset="-78"/>
              </a:rPr>
              <a:t> . الترتيب المنطقي للأسئلة حتى لايتشتت ذهن المبحوث. </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4</a:t>
            </a:r>
            <a:r>
              <a:rPr lang="ar-IQ" sz="2100" dirty="0" smtClean="0">
                <a:solidFill>
                  <a:schemeClr val="tx1"/>
                </a:solidFill>
                <a:cs typeface="Simplified Arabic" pitchFamily="2" charset="-78"/>
              </a:rPr>
              <a:t> . </a:t>
            </a:r>
            <a:r>
              <a:rPr lang="ar-IQ" sz="2100" dirty="0" err="1" smtClean="0">
                <a:solidFill>
                  <a:schemeClr val="tx1"/>
                </a:solidFill>
                <a:cs typeface="Simplified Arabic" pitchFamily="2" charset="-78"/>
              </a:rPr>
              <a:t>ان</a:t>
            </a:r>
            <a:r>
              <a:rPr lang="ar-IQ" sz="2100" dirty="0" smtClean="0">
                <a:solidFill>
                  <a:schemeClr val="tx1"/>
                </a:solidFill>
                <a:cs typeface="Simplified Arabic" pitchFamily="2" charset="-78"/>
              </a:rPr>
              <a:t> تكون شاملة لموضوع البحث. </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5</a:t>
            </a:r>
            <a:r>
              <a:rPr lang="ar-IQ" sz="2100" dirty="0" smtClean="0">
                <a:solidFill>
                  <a:schemeClr val="tx1"/>
                </a:solidFill>
                <a:cs typeface="Simplified Arabic" pitchFamily="2" charset="-78"/>
              </a:rPr>
              <a:t> . تكرار الأسئلة المهمة بصيغ مختلفة في حالة التركيز على جانب معين من موضوع البحث </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6</a:t>
            </a:r>
            <a:r>
              <a:rPr lang="ar-IQ" sz="2100" dirty="0" smtClean="0">
                <a:solidFill>
                  <a:schemeClr val="tx1"/>
                </a:solidFill>
                <a:cs typeface="Simplified Arabic" pitchFamily="2" charset="-78"/>
              </a:rPr>
              <a:t> . تجنب الأسئلة التي تدعي إلى الكذب أو التي تثير التحيز الشخصي. </a:t>
            </a:r>
            <a:endParaRPr lang="en-US" sz="2100" dirty="0" smtClean="0">
              <a:solidFill>
                <a:schemeClr val="tx1"/>
              </a:solidFill>
              <a:cs typeface="Simplified Arabic" pitchFamily="2" charset="-78"/>
            </a:endParaRPr>
          </a:p>
          <a:p>
            <a:pPr marL="450850" indent="-450850" algn="just"/>
            <a:r>
              <a:rPr lang="en-US" sz="2100" dirty="0" smtClean="0">
                <a:solidFill>
                  <a:schemeClr val="tx1"/>
                </a:solidFill>
                <a:cs typeface="Simplified Arabic" pitchFamily="2" charset="-78"/>
              </a:rPr>
              <a:t>7</a:t>
            </a:r>
            <a:r>
              <a:rPr lang="ar-IQ" sz="2100" dirty="0" smtClean="0">
                <a:solidFill>
                  <a:schemeClr val="tx1"/>
                </a:solidFill>
                <a:cs typeface="Simplified Arabic" pitchFamily="2" charset="-78"/>
              </a:rPr>
              <a:t> . عدم وضع أسئلة كثيرة في الاستمارة الإحصائية بحيث تجعل الشخص الذي يجيب عليها يمل من الإجابة وبالتالي تكون إجابة غير دقيقة. </a:t>
            </a:r>
            <a:endParaRPr lang="en-US" sz="21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u="sng" dirty="0" smtClean="0">
                <a:solidFill>
                  <a:schemeClr val="tx1"/>
                </a:solidFill>
                <a:cs typeface="Simplified Arabic" pitchFamily="2" charset="-78"/>
              </a:rPr>
              <a:t>مراجعة البيانات الإحصائية</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بعد إتمام عملية جمع البيانات وفق الوسيلة المناسبة لذلك البحث يتوجب الأمر مراجعة وتدقيق البيانات لغرض التأكد من مطابقتها وتكاملها لمتطلبات الدراسة، فنقوم بفرز الاستمارات، فنقبل الاستمارات ذات الإجابات الصحيحة الكاملة ونستبعد الاستمارات الناقصة والاستمارات ذات الإجابات غير الصحيحة.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تصنيف وتبويب البيانات</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تصنيف البيانات </a:t>
            </a:r>
            <a:r>
              <a:rPr lang="en-US" sz="2000" b="1" u="sng" dirty="0" smtClean="0">
                <a:solidFill>
                  <a:schemeClr val="tx1"/>
                </a:solidFill>
                <a:cs typeface="Simplified Arabic" pitchFamily="2" charset="-78"/>
              </a:rPr>
              <a:t>(Classification of Data)</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بعد إجراء عملية المراجعة تبدأ عملية تصنيف البيانات فتقسم إلى مجموعات متجانسة، أي أن مفردات كل مجموعه تشترك بصفة معينة، فقد يكون التصنيف على أساس الجنس أو المهنة أو العمر أو الطول أو الوزن وغيرها.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مثال على ذلك:</a:t>
            </a:r>
            <a:r>
              <a:rPr lang="ar-IQ" sz="2000" dirty="0" smtClean="0">
                <a:solidFill>
                  <a:schemeClr val="tx1"/>
                </a:solidFill>
                <a:cs typeface="Simplified Arabic" pitchFamily="2" charset="-78"/>
              </a:rPr>
              <a:t>  ورد ضمن إحدى الاستمارات الإحصائية السؤالان التاليان:-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الجنس: ذكر 		أنثى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محل السكن: مركز المدينة 		الريف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وكان عدد الاستمارات التي تم جمعها (10) فأن عملية فرز البيانات يتم بالشكل التالي: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تفرز إجابات السؤال الأول لكل استمارة حيث ظهرت كالأتي: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ذكر، أنثى، أنثى، ذكر، أنثى، أنثى، أنثى، ذكر، ذكر، ذكر.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تفرز إجابات السؤال الثاني: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مركز المدينة، مركز المدينة، ريف، مركز المدينة، مركز المدينة، ريف، ريف، مركز المدينة، مركز المدينة، مركز المدينة. </a:t>
            </a:r>
            <a:endParaRPr lang="en-US" sz="2000" dirty="0">
              <a:solidFill>
                <a:schemeClr val="tx1"/>
              </a:solidFill>
              <a:cs typeface="Simplified Arabic" pitchFamily="2" charset="-78"/>
            </a:endParaRPr>
          </a:p>
        </p:txBody>
      </p:sp>
      <p:sp>
        <p:nvSpPr>
          <p:cNvPr id="76802" name="Rectangle 2"/>
          <p:cNvSpPr>
            <a:spLocks noChangeArrowheads="1"/>
          </p:cNvSpPr>
          <p:nvPr/>
        </p:nvSpPr>
        <p:spPr bwMode="auto">
          <a:xfrm>
            <a:off x="6878637" y="3962400"/>
            <a:ext cx="360363" cy="269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76803" name="Rectangle 3"/>
          <p:cNvSpPr>
            <a:spLocks noChangeArrowheads="1"/>
          </p:cNvSpPr>
          <p:nvPr/>
        </p:nvSpPr>
        <p:spPr bwMode="auto">
          <a:xfrm>
            <a:off x="5276850" y="3962400"/>
            <a:ext cx="360363" cy="269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76804" name="Rectangle 4"/>
          <p:cNvSpPr>
            <a:spLocks noChangeArrowheads="1"/>
          </p:cNvSpPr>
          <p:nvPr/>
        </p:nvSpPr>
        <p:spPr bwMode="auto">
          <a:xfrm>
            <a:off x="5811837" y="4257675"/>
            <a:ext cx="360363" cy="269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76805" name="Rectangle 5"/>
          <p:cNvSpPr>
            <a:spLocks noChangeArrowheads="1"/>
          </p:cNvSpPr>
          <p:nvPr/>
        </p:nvSpPr>
        <p:spPr bwMode="auto">
          <a:xfrm>
            <a:off x="4191000" y="4248150"/>
            <a:ext cx="360363" cy="2698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400" b="1" u="sng" dirty="0" smtClean="0">
                <a:solidFill>
                  <a:schemeClr val="tx1"/>
                </a:solidFill>
                <a:cs typeface="Simplified Arabic" pitchFamily="2" charset="-78"/>
              </a:rPr>
              <a:t>تبويب البيانات </a:t>
            </a:r>
            <a:r>
              <a:rPr lang="en-US" sz="2400" b="1" u="sng" dirty="0" smtClean="0">
                <a:solidFill>
                  <a:schemeClr val="tx1"/>
                </a:solidFill>
                <a:cs typeface="Simplified Arabic" pitchFamily="2" charset="-78"/>
              </a:rPr>
              <a:t>(Tabulation of Data)</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	بعد إتمام عملية تصنيف البيانات تبدأ عملية التبويب، وهي عملية تفريغ البيانات ووضعها في جداول بقصد إبرازها بشكل أوضح وابسط وبحيز اصغر. ويختلف أسلوب التبويب وفقاً لاختلاف طبيعة البيانات وكذلك حسب الطريقة التي تستخدم </a:t>
            </a:r>
            <a:r>
              <a:rPr lang="ar-IQ" sz="2400" dirty="0" err="1" smtClean="0">
                <a:solidFill>
                  <a:schemeClr val="tx1"/>
                </a:solidFill>
                <a:cs typeface="Simplified Arabic" pitchFamily="2" charset="-78"/>
              </a:rPr>
              <a:t>بها</a:t>
            </a:r>
            <a:r>
              <a:rPr lang="ar-IQ" sz="2400" dirty="0" smtClean="0">
                <a:solidFill>
                  <a:schemeClr val="tx1"/>
                </a:solidFill>
                <a:cs typeface="Simplified Arabic" pitchFamily="2" charset="-78"/>
              </a:rPr>
              <a:t> البيانات. وهناك عدة أنواع لتبويب البيانات هي:- </a:t>
            </a:r>
            <a:endParaRPr lang="en-US" sz="2400" dirty="0" smtClean="0">
              <a:solidFill>
                <a:schemeClr val="tx1"/>
              </a:solidFill>
              <a:cs typeface="Simplified Arabic" pitchFamily="2" charset="-78"/>
            </a:endParaRPr>
          </a:p>
          <a:p>
            <a:pPr marL="536575" indent="-536575" algn="just"/>
            <a:r>
              <a:rPr lang="en-US" sz="2400" b="1" dirty="0" smtClean="0">
                <a:solidFill>
                  <a:schemeClr val="tx1"/>
                </a:solidFill>
                <a:cs typeface="Simplified Arabic" pitchFamily="2" charset="-78"/>
              </a:rPr>
              <a:t>1</a:t>
            </a:r>
            <a:r>
              <a:rPr lang="ar-IQ" sz="2400" b="1" dirty="0" smtClean="0">
                <a:solidFill>
                  <a:schemeClr val="tx1"/>
                </a:solidFill>
                <a:cs typeface="Simplified Arabic" pitchFamily="2" charset="-78"/>
              </a:rPr>
              <a:t> . </a:t>
            </a:r>
            <a:r>
              <a:rPr lang="ar-IQ" sz="2400" b="1" u="sng" dirty="0" smtClean="0">
                <a:solidFill>
                  <a:schemeClr val="tx1"/>
                </a:solidFill>
                <a:cs typeface="Simplified Arabic" pitchFamily="2" charset="-78"/>
              </a:rPr>
              <a:t>التبويب الوصفي (النوعي)</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ونعني </a:t>
            </a:r>
            <a:r>
              <a:rPr lang="ar-IQ" sz="2400" dirty="0" err="1" smtClean="0">
                <a:solidFill>
                  <a:schemeClr val="tx1"/>
                </a:solidFill>
                <a:cs typeface="Simplified Arabic" pitchFamily="2" charset="-78"/>
              </a:rPr>
              <a:t>به</a:t>
            </a:r>
            <a:r>
              <a:rPr lang="ar-IQ" sz="2400" dirty="0" smtClean="0">
                <a:solidFill>
                  <a:schemeClr val="tx1"/>
                </a:solidFill>
                <a:cs typeface="Simplified Arabic" pitchFamily="2" charset="-78"/>
              </a:rPr>
              <a:t> عملية تقسيم البيانات إلى مجموعات على أساس إن مفردات كل مجموعة تشترك بصفة معينة لها علاقة بموضوع البحث، فمثلاً يمكننا تقسيم الأشخاص حسب الجنس إلى ذكور وإناث أو تقسيمهم حسب الحالة الاجتماعية إلى عزاب ومتزوجين ومطلقين وأرامل. فمثلاً الجدول التالي يبين توزيع عدد من الأشخاص حسب الجنس. </a:t>
            </a:r>
          </a:p>
          <a:p>
            <a:pPr algn="just"/>
            <a:endParaRPr lang="ar-IQ" sz="2400" dirty="0" smtClean="0">
              <a:solidFill>
                <a:schemeClr val="tx1"/>
              </a:solidFill>
              <a:cs typeface="Simplified Arabic" pitchFamily="2" charset="-78"/>
            </a:endParaRPr>
          </a:p>
          <a:p>
            <a:pPr algn="just"/>
            <a:endParaRPr lang="ar-IQ" sz="2400" dirty="0" smtClean="0">
              <a:solidFill>
                <a:schemeClr val="tx1"/>
              </a:solidFill>
              <a:cs typeface="Simplified Arabic" pitchFamily="2" charset="-78"/>
            </a:endParaRPr>
          </a:p>
          <a:p>
            <a:pPr algn="just"/>
            <a:endParaRPr lang="ar-IQ" sz="2400" dirty="0" smtClean="0">
              <a:solidFill>
                <a:schemeClr val="tx1"/>
              </a:solidFill>
              <a:cs typeface="Simplified Arabic" pitchFamily="2" charset="-78"/>
            </a:endParaRPr>
          </a:p>
          <a:p>
            <a:pPr algn="just"/>
            <a:endParaRPr lang="ar-IQ" sz="2400" dirty="0" smtClean="0">
              <a:solidFill>
                <a:schemeClr val="tx1"/>
              </a:solidFill>
              <a:cs typeface="Simplified Arabic" pitchFamily="2" charset="-78"/>
            </a:endParaRPr>
          </a:p>
          <a:p>
            <a:pPr algn="just"/>
            <a:endParaRPr lang="ar-IQ" sz="2400" dirty="0" smtClean="0">
              <a:solidFill>
                <a:schemeClr val="tx1"/>
              </a:solidFill>
              <a:cs typeface="Simplified Arabic" pitchFamily="2" charset="-78"/>
            </a:endParaRPr>
          </a:p>
          <a:p>
            <a:pPr algn="just"/>
            <a:endParaRPr lang="ar-IQ" sz="2400" dirty="0" smtClean="0">
              <a:solidFill>
                <a:schemeClr val="tx1"/>
              </a:solidFill>
              <a:cs typeface="Simplified Arabic" pitchFamily="2" charset="-78"/>
            </a:endParaRPr>
          </a:p>
          <a:p>
            <a:pPr algn="just"/>
            <a:endParaRPr lang="en-US" sz="24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667000" y="4384040"/>
          <a:ext cx="4800600" cy="1483360"/>
        </p:xfrm>
        <a:graphic>
          <a:graphicData uri="http://schemas.openxmlformats.org/drawingml/2006/table">
            <a:tbl>
              <a:tblPr rtl="1" firstRow="1" bandRow="1">
                <a:tableStyleId>{5C22544A-7EE6-4342-B048-85BDC9FD1C3A}</a:tableStyleId>
              </a:tblPr>
              <a:tblGrid>
                <a:gridCol w="2400300"/>
                <a:gridCol w="2400300"/>
              </a:tblGrid>
              <a:tr h="370840">
                <a:tc>
                  <a:txBody>
                    <a:bodyPr/>
                    <a:lstStyle/>
                    <a:p>
                      <a:pPr algn="ctr" rtl="1">
                        <a:lnSpc>
                          <a:spcPct val="115000"/>
                        </a:lnSpc>
                        <a:spcAft>
                          <a:spcPts val="0"/>
                        </a:spcAft>
                      </a:pPr>
                      <a:r>
                        <a:rPr lang="ar-IQ" sz="2000" dirty="0">
                          <a:latin typeface="Calibri"/>
                          <a:ea typeface="Calibri"/>
                          <a:cs typeface="Arial"/>
                        </a:rPr>
                        <a:t>عدد الأشخاص</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IQ" sz="2000">
                          <a:latin typeface="Calibri"/>
                          <a:ea typeface="Calibri"/>
                          <a:cs typeface="Arial"/>
                        </a:rPr>
                        <a:t>الجنس</a:t>
                      </a:r>
                      <a:endParaRPr lang="en-US" sz="2000" dirty="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dirty="0">
                          <a:latin typeface="Arial"/>
                          <a:ea typeface="Calibri"/>
                          <a:cs typeface="Arial"/>
                        </a:rPr>
                        <a:t>8</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IQ" sz="2000" dirty="0">
                          <a:latin typeface="Calibri"/>
                          <a:ea typeface="Calibri"/>
                          <a:cs typeface="Arial"/>
                        </a:rPr>
                        <a:t>ذكر</a:t>
                      </a:r>
                      <a:endParaRPr lang="en-US" sz="2000" dirty="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dirty="0">
                          <a:latin typeface="Arial"/>
                          <a:ea typeface="Calibri"/>
                          <a:cs typeface="Arial"/>
                        </a:rPr>
                        <a:t>7</a:t>
                      </a:r>
                      <a:endParaRPr lang="en-US" sz="2000" dirty="0">
                        <a:latin typeface="Calibri"/>
                        <a:ea typeface="Calibri"/>
                        <a:cs typeface="Arial"/>
                      </a:endParaRPr>
                    </a:p>
                  </a:txBody>
                  <a:tcPr marL="68580" marR="68580" marT="0" marB="0"/>
                </a:tc>
                <a:tc>
                  <a:txBody>
                    <a:bodyPr/>
                    <a:lstStyle/>
                    <a:p>
                      <a:pPr algn="ctr" rtl="1">
                        <a:lnSpc>
                          <a:spcPct val="115000"/>
                        </a:lnSpc>
                        <a:spcAft>
                          <a:spcPts val="0"/>
                        </a:spcAft>
                      </a:pPr>
                      <a:r>
                        <a:rPr lang="ar-IQ" sz="2000" dirty="0">
                          <a:latin typeface="Calibri"/>
                          <a:ea typeface="Calibri"/>
                          <a:cs typeface="Arial"/>
                        </a:rPr>
                        <a:t>أنثى</a:t>
                      </a:r>
                      <a:endParaRPr lang="en-US" sz="2000" dirty="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2000" dirty="0">
                          <a:latin typeface="Arial"/>
                          <a:ea typeface="Calibri"/>
                          <a:cs typeface="Arial"/>
                        </a:rPr>
                        <a:t>15</a:t>
                      </a:r>
                      <a:endParaRPr lang="en-US" sz="2000" dirty="0">
                        <a:latin typeface="Calibri"/>
                        <a:ea typeface="Calibri"/>
                        <a:cs typeface="Arial"/>
                      </a:endParaRPr>
                    </a:p>
                  </a:txBody>
                  <a:tcPr marL="68580" marR="68580" marT="0" marB="0"/>
                </a:tc>
                <a:tc>
                  <a:txBody>
                    <a:bodyPr/>
                    <a:lstStyle/>
                    <a:p>
                      <a:pPr marL="0" algn="ctr" rtl="0" eaLnBrk="1" latinLnBrk="0" hangingPunct="1">
                        <a:lnSpc>
                          <a:spcPct val="115000"/>
                        </a:lnSpc>
                        <a:spcAft>
                          <a:spcPts val="0"/>
                        </a:spcAft>
                      </a:pPr>
                      <a:r>
                        <a:rPr kumimoji="0" lang="ar-IQ" sz="2000" kern="1200" dirty="0">
                          <a:solidFill>
                            <a:schemeClr val="dk1"/>
                          </a:solidFill>
                          <a:latin typeface="Arial"/>
                          <a:ea typeface="Calibri"/>
                          <a:cs typeface="Arial"/>
                        </a:rPr>
                        <a:t>Σ</a:t>
                      </a:r>
                      <a:endParaRPr kumimoji="0" lang="en-US" sz="2000" kern="1200" dirty="0">
                        <a:solidFill>
                          <a:schemeClr val="dk1"/>
                        </a:solidFill>
                        <a:latin typeface="Arial"/>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r>
              <a:rPr lang="en-US" sz="2200" b="1" dirty="0" smtClean="0">
                <a:solidFill>
                  <a:schemeClr val="tx1"/>
                </a:solidFill>
                <a:cs typeface="Simplified Arabic" pitchFamily="2" charset="-78"/>
              </a:rPr>
              <a:t>2</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التبويب الزمني</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ونعني به تقسيم البيانات إلى مجموعات على أساس أن كل مجموعة منها تعود إلى وحدة زمنية معينة كاليوم أو الشهر أو السنة، فمثلاً الجدول التالي يبين عدد الطلبة المقبولين في المعهد الطبي التقني المنصور للفترة من </a:t>
            </a:r>
            <a:r>
              <a:rPr lang="en-US" sz="2200" dirty="0" smtClean="0">
                <a:solidFill>
                  <a:schemeClr val="tx1"/>
                </a:solidFill>
                <a:cs typeface="Simplified Arabic" pitchFamily="2" charset="-78"/>
              </a:rPr>
              <a:t>2005 </a:t>
            </a:r>
            <a:r>
              <a:rPr lang="ar-IQ" sz="2200" dirty="0" smtClean="0">
                <a:solidFill>
                  <a:schemeClr val="tx1"/>
                </a:solidFill>
                <a:cs typeface="Simplified Arabic" pitchFamily="2" charset="-78"/>
              </a:rPr>
              <a:t>– </a:t>
            </a:r>
            <a:r>
              <a:rPr lang="en-US" sz="2200" dirty="0" smtClean="0">
                <a:solidFill>
                  <a:schemeClr val="tx1"/>
                </a:solidFill>
                <a:cs typeface="Simplified Arabic" pitchFamily="2" charset="-78"/>
              </a:rPr>
              <a:t>2010</a:t>
            </a:r>
            <a:r>
              <a:rPr lang="ar-IQ" sz="2200" dirty="0" smtClean="0">
                <a:solidFill>
                  <a:schemeClr val="tx1"/>
                </a:solidFill>
                <a:cs typeface="Simplified Arabic" pitchFamily="2" charset="-78"/>
              </a:rPr>
              <a:t>. </a:t>
            </a: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r>
              <a:rPr lang="en-US" sz="2200" b="1" dirty="0" smtClean="0">
                <a:solidFill>
                  <a:schemeClr val="tx1"/>
                </a:solidFill>
                <a:cs typeface="Simplified Arabic" pitchFamily="2" charset="-78"/>
              </a:rPr>
              <a:t>3</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التبويب الجغرافي</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ونعني </a:t>
            </a:r>
            <a:r>
              <a:rPr lang="ar-IQ" sz="2200" dirty="0" err="1" smtClean="0">
                <a:solidFill>
                  <a:schemeClr val="tx1"/>
                </a:solidFill>
                <a:cs typeface="Simplified Arabic" pitchFamily="2" charset="-78"/>
              </a:rPr>
              <a:t>به</a:t>
            </a:r>
            <a:r>
              <a:rPr lang="ar-IQ" sz="2200" dirty="0" smtClean="0">
                <a:solidFill>
                  <a:schemeClr val="tx1"/>
                </a:solidFill>
                <a:cs typeface="Simplified Arabic" pitchFamily="2" charset="-78"/>
              </a:rPr>
              <a:t> تقسيم البيانات إلى مجموعات على أساس أن كل مجموعة تعود إلى وحدة جغرافية معينه، فمثلاً تقسيم السكان حسب المحافظات يعد توزيعاً جغرافياً. </a:t>
            </a:r>
            <a:endParaRPr lang="en-US"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ar-IQ" sz="2200" dirty="0" smtClean="0">
              <a:solidFill>
                <a:schemeClr val="tx1"/>
              </a:solidFill>
              <a:cs typeface="Simplified Arabic" pitchFamily="2" charset="-78"/>
            </a:endParaRPr>
          </a:p>
          <a:p>
            <a:pPr marL="450850" indent="-450850"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514600" y="1676401"/>
          <a:ext cx="4800600" cy="2285997"/>
        </p:xfrm>
        <a:graphic>
          <a:graphicData uri="http://schemas.openxmlformats.org/drawingml/2006/table">
            <a:tbl>
              <a:tblPr rtl="1" firstRow="1" bandRow="1">
                <a:tableStyleId>{5C22544A-7EE6-4342-B048-85BDC9FD1C3A}</a:tableStyleId>
              </a:tblPr>
              <a:tblGrid>
                <a:gridCol w="2400300"/>
                <a:gridCol w="2400300"/>
              </a:tblGrid>
              <a:tr h="326571">
                <a:tc>
                  <a:txBody>
                    <a:bodyPr/>
                    <a:lstStyle/>
                    <a:p>
                      <a:pPr algn="ctr" rtl="1">
                        <a:lnSpc>
                          <a:spcPct val="115000"/>
                        </a:lnSpc>
                        <a:spcAft>
                          <a:spcPts val="0"/>
                        </a:spcAft>
                      </a:pPr>
                      <a:r>
                        <a:rPr lang="ar-IQ" sz="1800" dirty="0">
                          <a:latin typeface="Calibri"/>
                          <a:ea typeface="Calibri"/>
                          <a:cs typeface="Arial"/>
                        </a:rPr>
                        <a:t>عدد الطلبة المقبولين </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السنة </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600</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en-US" sz="1800" dirty="0" smtClean="0">
                          <a:latin typeface="Arial"/>
                          <a:ea typeface="Calibri"/>
                          <a:cs typeface="Arial"/>
                        </a:rPr>
                        <a:t>2005</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620</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2006</a:t>
                      </a:r>
                      <a:endParaRPr lang="en-US" sz="1400" dirty="0">
                        <a:latin typeface="Calibri"/>
                        <a:ea typeface="Calibri"/>
                        <a:cs typeface="Arial"/>
                      </a:endParaRPr>
                    </a:p>
                  </a:txBody>
                  <a:tcPr marL="68580" marR="68580" marT="0" marB="0"/>
                </a:tc>
              </a:tr>
              <a:tr h="326571">
                <a:tc>
                  <a:txBody>
                    <a:bodyPr/>
                    <a:lstStyle/>
                    <a:p>
                      <a:pPr algn="ctr" rtl="1">
                        <a:lnSpc>
                          <a:spcPct val="115000"/>
                        </a:lnSpc>
                        <a:spcAft>
                          <a:spcPts val="0"/>
                        </a:spcAft>
                      </a:pPr>
                      <a:r>
                        <a:rPr lang="en-US" sz="1800" dirty="0">
                          <a:latin typeface="Arial"/>
                          <a:ea typeface="Calibri"/>
                          <a:cs typeface="Arial"/>
                        </a:rPr>
                        <a:t>580</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2007</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650</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en-US" sz="1800" dirty="0">
                          <a:latin typeface="Arial"/>
                          <a:ea typeface="Calibri"/>
                          <a:cs typeface="Arial"/>
                        </a:rPr>
                        <a:t>2008</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750</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2009</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800</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2010</a:t>
                      </a:r>
                      <a:endParaRPr lang="en-US" sz="1400" dirty="0">
                        <a:latin typeface="Calibri"/>
                        <a:ea typeface="Calibri"/>
                        <a:cs typeface="Arial"/>
                      </a:endParaRPr>
                    </a:p>
                  </a:txBody>
                  <a:tcPr marL="68580" marR="68580" marT="0" marB="0"/>
                </a:tc>
              </a:tr>
            </a:tbl>
          </a:graphicData>
        </a:graphic>
      </p:graphicFrame>
      <p:graphicFrame>
        <p:nvGraphicFramePr>
          <p:cNvPr id="5" name="جدول 4"/>
          <p:cNvGraphicFramePr>
            <a:graphicFrameLocks noGrp="1"/>
          </p:cNvGraphicFramePr>
          <p:nvPr/>
        </p:nvGraphicFramePr>
        <p:xfrm>
          <a:off x="2514600" y="4953000"/>
          <a:ext cx="4800600" cy="1632855"/>
        </p:xfrm>
        <a:graphic>
          <a:graphicData uri="http://schemas.openxmlformats.org/drawingml/2006/table">
            <a:tbl>
              <a:tblPr rtl="1" firstRow="1" bandRow="1">
                <a:tableStyleId>{5C22544A-7EE6-4342-B048-85BDC9FD1C3A}</a:tableStyleId>
              </a:tblPr>
              <a:tblGrid>
                <a:gridCol w="2400300"/>
                <a:gridCol w="2400300"/>
              </a:tblGrid>
              <a:tr h="326571">
                <a:tc>
                  <a:txBody>
                    <a:bodyPr/>
                    <a:lstStyle/>
                    <a:p>
                      <a:pPr algn="ctr" rtl="1">
                        <a:lnSpc>
                          <a:spcPct val="115000"/>
                        </a:lnSpc>
                        <a:spcAft>
                          <a:spcPts val="0"/>
                        </a:spcAft>
                      </a:pPr>
                      <a:r>
                        <a:rPr lang="ar-IQ" sz="1800" dirty="0">
                          <a:latin typeface="Calibri"/>
                          <a:ea typeface="Calibri"/>
                          <a:cs typeface="Arial"/>
                        </a:rPr>
                        <a:t>عدد السكان (بالمليون نسمة) </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المحافظة </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3.5</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بغداد </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1.9</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بابل </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1.5</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نينوى </a:t>
                      </a:r>
                      <a:endParaRPr lang="en-US" sz="1400" dirty="0">
                        <a:latin typeface="Calibri"/>
                        <a:ea typeface="Calibri"/>
                        <a:cs typeface="Arial"/>
                      </a:endParaRPr>
                    </a:p>
                  </a:txBody>
                  <a:tcPr marL="68580" marR="68580" marT="0" marB="0"/>
                </a:tc>
              </a:tr>
              <a:tr h="326571">
                <a:tc>
                  <a:txBody>
                    <a:bodyPr/>
                    <a:lstStyle/>
                    <a:p>
                      <a:pPr algn="ctr" rtl="0">
                        <a:lnSpc>
                          <a:spcPct val="115000"/>
                        </a:lnSpc>
                        <a:spcAft>
                          <a:spcPts val="0"/>
                        </a:spcAft>
                      </a:pPr>
                      <a:r>
                        <a:rPr lang="en-US" sz="1800" dirty="0">
                          <a:latin typeface="Arial"/>
                          <a:ea typeface="Calibri"/>
                          <a:cs typeface="Arial"/>
                        </a:rPr>
                        <a:t>1.1</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البصرة </a:t>
                      </a:r>
                      <a:endParaRPr lang="en-US" sz="14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304800"/>
            <a:ext cx="8686800" cy="6463308"/>
          </a:xfrm>
          <a:prstGeom prst="rect">
            <a:avLst/>
          </a:prstGeom>
          <a:noFill/>
        </p:spPr>
        <p:txBody>
          <a:bodyPr wrap="square" rtlCol="1">
            <a:spAutoFit/>
          </a:bodyPr>
          <a:lstStyle/>
          <a:p>
            <a:r>
              <a:rPr lang="ar-IQ" dirty="0" smtClean="0"/>
              <a:t>ألمفردات المنهجية : لمادة الاحصاء الحيوي   </a:t>
            </a:r>
            <a:r>
              <a:rPr lang="en-US" dirty="0" smtClean="0"/>
              <a:t>Bio-Statistics</a:t>
            </a:r>
          </a:p>
          <a:p>
            <a:r>
              <a:rPr lang="en-US" dirty="0" smtClean="0"/>
              <a:t>----------------------------------------------------------------</a:t>
            </a:r>
          </a:p>
          <a:p>
            <a:r>
              <a:rPr lang="ar-IQ" dirty="0" smtClean="0"/>
              <a:t>الاسبوع الاول :مفهوم الاحصاء ,علاقتة بالعلوم الاخرى و المؤسسات الصحية , مراحل الطريقة الاحصائية , جمع البيانات ,اسلوب المسح الشامل</a:t>
            </a:r>
          </a:p>
          <a:p>
            <a:r>
              <a:rPr lang="ar-IQ" dirty="0" smtClean="0"/>
              <a:t>-----------------------------------------------------------------------------------------------------------</a:t>
            </a:r>
          </a:p>
          <a:p>
            <a:r>
              <a:rPr lang="ar-IQ" dirty="0" smtClean="0"/>
              <a:t>الاسبوع الثاني :جمع البيانات /اسلوب العينات ...انواعها و طرق سحب العينة ...المميزات و العيوب ..الاخطاء الشائعة</a:t>
            </a:r>
          </a:p>
          <a:p>
            <a:r>
              <a:rPr lang="ar-IQ" dirty="0" smtClean="0"/>
              <a:t>---------------------------------------------------------------------------------------------------------------</a:t>
            </a:r>
          </a:p>
          <a:p>
            <a:r>
              <a:rPr lang="ar-IQ" dirty="0" smtClean="0"/>
              <a:t>الاسبوع الثالث : تصنيف البيانات ...تبويب البيانات في جداول توزيعات تكرارية البسيطة و المزدوجة</a:t>
            </a:r>
          </a:p>
          <a:p>
            <a:r>
              <a:rPr lang="ar-IQ" dirty="0" smtClean="0"/>
              <a:t>-----------------------------------------------------------------------------------------------------------</a:t>
            </a:r>
          </a:p>
          <a:p>
            <a:r>
              <a:rPr lang="ar-IQ" dirty="0" smtClean="0"/>
              <a:t>الاسسبوع الرابع : عرض البيانات الاشكال التصويرية والهندسية للبيانات غير المبوبة ....والبيانات المبوبة في جداول توزيعات تكرارية</a:t>
            </a:r>
          </a:p>
          <a:p>
            <a:r>
              <a:rPr lang="ar-IQ" dirty="0" smtClean="0"/>
              <a:t>---------------------------------------------------------------------------------------------------------------</a:t>
            </a:r>
          </a:p>
          <a:p>
            <a:r>
              <a:rPr lang="ar-IQ" dirty="0" smtClean="0"/>
              <a:t>الاسبوع الخامس  :مقاييس النزعة المركزية (مقاييس التمركز ) للبيانات غير المبوبة ...و البيانات المبوبة في جداول </a:t>
            </a:r>
          </a:p>
          <a:p>
            <a:r>
              <a:rPr lang="ar-IQ" dirty="0" smtClean="0"/>
              <a:t>والاسبوع السادس : توزيعات تكرارية  (الوسط الحسابي , ألوسيط , المنوال , الوسط الحسابي المرجح او الموزون</a:t>
            </a:r>
          </a:p>
          <a:p>
            <a:r>
              <a:rPr lang="ar-IQ" dirty="0" smtClean="0"/>
              <a:t>                     : العلاقة التقريبية بين المتوسطات ....مع خواص ومزايا و عيوب كل مقياس</a:t>
            </a:r>
          </a:p>
          <a:p>
            <a:r>
              <a:rPr lang="ar-IQ" dirty="0" smtClean="0"/>
              <a:t>----------------------------------------------------------------------------------------------------------</a:t>
            </a:r>
          </a:p>
          <a:p>
            <a:r>
              <a:rPr lang="ar-IQ" dirty="0" smtClean="0"/>
              <a:t>الاسبوع السابع  : مقاييس التشتت او (الاختلاف ) – المدى المطلق –التباين و الانحراف المعياري (القياسي )</a:t>
            </a:r>
          </a:p>
          <a:p>
            <a:r>
              <a:rPr lang="ar-IQ" dirty="0" smtClean="0"/>
              <a:t>والثامن والتاسع : - الانحراف الربيعي –الانحراف المتوسط .....مع مزايا وعيوب وخواص كل مقياس</a:t>
            </a:r>
          </a:p>
          <a:p>
            <a:r>
              <a:rPr lang="ar-IQ" dirty="0" smtClean="0"/>
              <a:t>--------------------------------------------------------------------------------------------------------------</a:t>
            </a:r>
          </a:p>
          <a:p>
            <a:r>
              <a:rPr lang="ar-IQ" dirty="0" smtClean="0"/>
              <a:t>الاسبوع العاشر : مقاييس التشتت النسبي (مقاييس الاختلاف النسبي ) الدرجة المعيارية , معامل الاختلاف المعياري او </a:t>
            </a:r>
          </a:p>
          <a:p>
            <a:r>
              <a:rPr lang="ar-IQ" dirty="0" smtClean="0"/>
              <a:t>                  : او القياسي.....معاملات اخرى تعتمد على احد مقاييس التشتت و احد مقاييس النزعة المركزية</a:t>
            </a:r>
          </a:p>
          <a:p>
            <a:r>
              <a:rPr lang="ar-IQ" dirty="0" smtClean="0"/>
              <a:t>----------------------------------------------------------------------------------------------------------   </a:t>
            </a:r>
          </a:p>
          <a:p>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54013" indent="-354013" algn="just"/>
            <a:r>
              <a:rPr lang="en-US" sz="2200" b="1" dirty="0" smtClean="0">
                <a:solidFill>
                  <a:schemeClr val="tx1"/>
                </a:solidFill>
                <a:cs typeface="Simplified Arabic" pitchFamily="2" charset="-78"/>
              </a:rPr>
              <a:t>4</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التبويب الكمي</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يستخدم هذا التبويب عندما يكون بالإمكان قياس بعض الصفات، حيث يتم تقسيم البيانات إلى مجموعات تضم كل منها مدى محدود من قيم الظاهرة. مثلاً الجدول التالي يبين أطوال مجموعة من الطلبة. </a:t>
            </a:r>
          </a:p>
          <a:p>
            <a:pPr marL="354013" indent="-354013" algn="just"/>
            <a:endParaRPr lang="ar-IQ" sz="2200" dirty="0" smtClean="0">
              <a:solidFill>
                <a:schemeClr val="tx1"/>
              </a:solidFill>
              <a:cs typeface="Simplified Arabic" pitchFamily="2" charset="-78"/>
            </a:endParaRPr>
          </a:p>
          <a:p>
            <a:pPr marL="354013" indent="-354013" algn="just"/>
            <a:endParaRPr lang="ar-IQ" sz="2200" dirty="0" smtClean="0">
              <a:solidFill>
                <a:schemeClr val="tx1"/>
              </a:solidFill>
              <a:cs typeface="Simplified Arabic" pitchFamily="2" charset="-78"/>
            </a:endParaRPr>
          </a:p>
          <a:p>
            <a:pPr marL="354013" indent="-354013" algn="just"/>
            <a:endParaRPr lang="ar-IQ" sz="2200" dirty="0" smtClean="0">
              <a:solidFill>
                <a:schemeClr val="tx1"/>
              </a:solidFill>
              <a:cs typeface="Simplified Arabic" pitchFamily="2" charset="-78"/>
            </a:endParaRPr>
          </a:p>
          <a:p>
            <a:pPr marL="354013" indent="-354013" algn="just"/>
            <a:endParaRPr lang="ar-IQ" sz="2200" dirty="0" smtClean="0">
              <a:solidFill>
                <a:schemeClr val="tx1"/>
              </a:solidFill>
              <a:cs typeface="Simplified Arabic" pitchFamily="2" charset="-78"/>
            </a:endParaRPr>
          </a:p>
          <a:p>
            <a:pPr marL="354013" indent="-354013" algn="just"/>
            <a:endParaRPr lang="ar-IQ" sz="2200" dirty="0" smtClean="0">
              <a:solidFill>
                <a:schemeClr val="tx1"/>
              </a:solidFill>
              <a:cs typeface="Simplified Arabic" pitchFamily="2" charset="-78"/>
            </a:endParaRPr>
          </a:p>
          <a:p>
            <a:pPr algn="just"/>
            <a:endParaRPr lang="ar-IQ" sz="2200" b="1" u="sng"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طرق التبويب</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إن تبويب البيانات وحسب أنواع التبويب التي ذكرناها إما أن يكون تبويباً يدوياً وذلك إذا كان المجتمع الإحصائي قيد البحث مجتمعاً محدوداً وعدد الاستمارات الإحصائية قليلاً، إما إذا كان المجتمع الإحصائي مجتمعاً واسعاً وعدد الاستمارات الإحصائية كبيراً جداً كما في التعداد العام للسكان مثلاً فأن تبويبها يتطلب جهداً كبيراً ووقتاً طويلاً مما يصعب على الباحث تبويبها يدوياً، فيقوم بتبويبها آلياً أي باستخدام الحاسبة الالكترونية نظراً لما يتميز </a:t>
            </a:r>
            <a:r>
              <a:rPr lang="ar-IQ" sz="2200" dirty="0" err="1" smtClean="0">
                <a:solidFill>
                  <a:schemeClr val="tx1"/>
                </a:solidFill>
                <a:cs typeface="Simplified Arabic" pitchFamily="2" charset="-78"/>
              </a:rPr>
              <a:t>به</a:t>
            </a:r>
            <a:r>
              <a:rPr lang="ar-IQ" sz="2200" dirty="0" smtClean="0">
                <a:solidFill>
                  <a:schemeClr val="tx1"/>
                </a:solidFill>
                <a:cs typeface="Simplified Arabic" pitchFamily="2" charset="-78"/>
              </a:rPr>
              <a:t> الحاسب الالكتروني من سرعة فائقة ودقة عالية في إعطاء النتائج، وقد أعد لهذا الغرض تطبيقات وأنظمة جاهزة من قبل شركات عالمية. إن استخدام الحاسب الالكتروني للأغراض الإحصائية يتطلب ما يلي:- </a:t>
            </a:r>
          </a:p>
        </p:txBody>
      </p:sp>
      <p:graphicFrame>
        <p:nvGraphicFramePr>
          <p:cNvPr id="3" name="جدول 2"/>
          <p:cNvGraphicFramePr>
            <a:graphicFrameLocks noGrp="1"/>
          </p:cNvGraphicFramePr>
          <p:nvPr/>
        </p:nvGraphicFramePr>
        <p:xfrm>
          <a:off x="2514600" y="1600200"/>
          <a:ext cx="4800600" cy="1905000"/>
        </p:xfrm>
        <a:graphic>
          <a:graphicData uri="http://schemas.openxmlformats.org/drawingml/2006/table">
            <a:tbl>
              <a:tblPr rtl="1" firstRow="1" bandRow="1">
                <a:tableStyleId>{5C22544A-7EE6-4342-B048-85BDC9FD1C3A}</a:tableStyleId>
              </a:tblPr>
              <a:tblGrid>
                <a:gridCol w="2400300"/>
                <a:gridCol w="2400300"/>
              </a:tblGrid>
              <a:tr h="317500">
                <a:tc>
                  <a:txBody>
                    <a:bodyPr/>
                    <a:lstStyle/>
                    <a:p>
                      <a:pPr algn="ctr" rtl="1">
                        <a:lnSpc>
                          <a:spcPct val="115000"/>
                        </a:lnSpc>
                        <a:spcAft>
                          <a:spcPts val="0"/>
                        </a:spcAft>
                      </a:pPr>
                      <a:r>
                        <a:rPr lang="ar-IQ" sz="1800" dirty="0">
                          <a:latin typeface="Calibri"/>
                          <a:ea typeface="Calibri"/>
                          <a:cs typeface="Arial"/>
                        </a:rPr>
                        <a:t>عدد الأشخاص</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فئات الطول </a:t>
                      </a:r>
                      <a:endParaRPr lang="en-US" sz="1400" dirty="0">
                        <a:latin typeface="Calibri"/>
                        <a:ea typeface="Calibri"/>
                        <a:cs typeface="Arial"/>
                      </a:endParaRPr>
                    </a:p>
                  </a:txBody>
                  <a:tcPr marL="68580" marR="68580" marT="0" marB="0"/>
                </a:tc>
              </a:tr>
              <a:tr h="317500">
                <a:tc>
                  <a:txBody>
                    <a:bodyPr/>
                    <a:lstStyle/>
                    <a:p>
                      <a:pPr algn="ctr" rtl="0">
                        <a:lnSpc>
                          <a:spcPct val="115000"/>
                        </a:lnSpc>
                        <a:spcAft>
                          <a:spcPts val="0"/>
                        </a:spcAft>
                      </a:pPr>
                      <a:r>
                        <a:rPr lang="en-US" sz="1800" dirty="0">
                          <a:latin typeface="Arial"/>
                          <a:ea typeface="Calibri"/>
                          <a:cs typeface="Arial"/>
                        </a:rPr>
                        <a:t>4</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150 - </a:t>
                      </a:r>
                      <a:endParaRPr lang="en-US" sz="1400" dirty="0">
                        <a:latin typeface="Calibri"/>
                        <a:ea typeface="Calibri"/>
                        <a:cs typeface="Arial"/>
                      </a:endParaRPr>
                    </a:p>
                  </a:txBody>
                  <a:tcPr marL="68580" marR="68580" marT="0" marB="0"/>
                </a:tc>
              </a:tr>
              <a:tr h="317500">
                <a:tc>
                  <a:txBody>
                    <a:bodyPr/>
                    <a:lstStyle/>
                    <a:p>
                      <a:pPr algn="ctr" rtl="1">
                        <a:lnSpc>
                          <a:spcPct val="115000"/>
                        </a:lnSpc>
                        <a:spcAft>
                          <a:spcPts val="0"/>
                        </a:spcAft>
                      </a:pPr>
                      <a:r>
                        <a:rPr lang="en-US" sz="1800" dirty="0">
                          <a:latin typeface="Arial"/>
                          <a:ea typeface="Calibri"/>
                          <a:cs typeface="Arial"/>
                        </a:rPr>
                        <a:t>5</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160 - </a:t>
                      </a:r>
                      <a:endParaRPr lang="en-US" sz="1400" dirty="0">
                        <a:latin typeface="Calibri"/>
                        <a:ea typeface="Calibri"/>
                        <a:cs typeface="Arial"/>
                      </a:endParaRPr>
                    </a:p>
                  </a:txBody>
                  <a:tcPr marL="68580" marR="68580" marT="0" marB="0"/>
                </a:tc>
              </a:tr>
              <a:tr h="317500">
                <a:tc>
                  <a:txBody>
                    <a:bodyPr/>
                    <a:lstStyle/>
                    <a:p>
                      <a:pPr algn="ctr" rtl="1">
                        <a:lnSpc>
                          <a:spcPct val="115000"/>
                        </a:lnSpc>
                        <a:spcAft>
                          <a:spcPts val="0"/>
                        </a:spcAft>
                      </a:pPr>
                      <a:r>
                        <a:rPr lang="en-US" sz="1800" dirty="0">
                          <a:latin typeface="Arial"/>
                          <a:ea typeface="Calibri"/>
                          <a:cs typeface="Arial"/>
                        </a:rPr>
                        <a:t>11</a:t>
                      </a:r>
                      <a:endParaRPr lang="en-US" sz="14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170 - </a:t>
                      </a:r>
                      <a:endParaRPr lang="en-US" sz="1400" dirty="0">
                        <a:latin typeface="Calibri"/>
                        <a:ea typeface="Calibri"/>
                        <a:cs typeface="Arial"/>
                      </a:endParaRPr>
                    </a:p>
                  </a:txBody>
                  <a:tcPr marL="68580" marR="68580" marT="0" marB="0"/>
                </a:tc>
              </a:tr>
              <a:tr h="317500">
                <a:tc>
                  <a:txBody>
                    <a:bodyPr/>
                    <a:lstStyle/>
                    <a:p>
                      <a:pPr algn="ctr" rtl="1">
                        <a:lnSpc>
                          <a:spcPct val="115000"/>
                        </a:lnSpc>
                        <a:spcAft>
                          <a:spcPts val="0"/>
                        </a:spcAft>
                      </a:pPr>
                      <a:r>
                        <a:rPr lang="en-US" sz="1800" dirty="0">
                          <a:latin typeface="Arial"/>
                          <a:ea typeface="Calibri"/>
                          <a:cs typeface="Arial"/>
                        </a:rPr>
                        <a:t>5</a:t>
                      </a:r>
                      <a:endParaRPr lang="en-US" sz="1400" dirty="0">
                        <a:latin typeface="Calibri"/>
                        <a:ea typeface="Calibri"/>
                        <a:cs typeface="Arial"/>
                      </a:endParaRPr>
                    </a:p>
                  </a:txBody>
                  <a:tcPr marL="68580" marR="68580" marT="0" marB="0"/>
                </a:tc>
                <a:tc>
                  <a:txBody>
                    <a:bodyPr/>
                    <a:lstStyle/>
                    <a:p>
                      <a:pPr algn="ctr" rtl="1">
                        <a:lnSpc>
                          <a:spcPct val="115000"/>
                        </a:lnSpc>
                        <a:spcAft>
                          <a:spcPts val="0"/>
                        </a:spcAft>
                      </a:pPr>
                      <a:r>
                        <a:rPr lang="en-US" sz="1800" dirty="0">
                          <a:latin typeface="Arial"/>
                          <a:ea typeface="Calibri"/>
                          <a:cs typeface="Arial"/>
                        </a:rPr>
                        <a:t>190</a:t>
                      </a:r>
                      <a:r>
                        <a:rPr lang="ar-IQ" sz="1800" dirty="0">
                          <a:latin typeface="Calibri"/>
                          <a:ea typeface="Calibri"/>
                          <a:cs typeface="Arial"/>
                        </a:rPr>
                        <a:t> إلى اقل من </a:t>
                      </a:r>
                      <a:r>
                        <a:rPr lang="en-US" sz="1800" dirty="0">
                          <a:latin typeface="Arial"/>
                          <a:ea typeface="Calibri"/>
                          <a:cs typeface="Arial"/>
                        </a:rPr>
                        <a:t>180</a:t>
                      </a:r>
                      <a:endParaRPr lang="en-US" sz="1400" dirty="0">
                        <a:latin typeface="Calibri"/>
                        <a:ea typeface="Calibri"/>
                        <a:cs typeface="Arial"/>
                      </a:endParaRPr>
                    </a:p>
                  </a:txBody>
                  <a:tcPr marL="68580" marR="68580" marT="0" marB="0"/>
                </a:tc>
              </a:tr>
              <a:tr h="317500">
                <a:tc>
                  <a:txBody>
                    <a:bodyPr/>
                    <a:lstStyle/>
                    <a:p>
                      <a:pPr marL="0" algn="ctr" rtl="1" eaLnBrk="1" latinLnBrk="0" hangingPunct="1">
                        <a:lnSpc>
                          <a:spcPct val="115000"/>
                        </a:lnSpc>
                        <a:spcAft>
                          <a:spcPts val="0"/>
                        </a:spcAft>
                      </a:pPr>
                      <a:r>
                        <a:rPr kumimoji="0" lang="en-US" sz="1800" kern="1200" dirty="0" smtClean="0">
                          <a:solidFill>
                            <a:schemeClr val="dk1"/>
                          </a:solidFill>
                          <a:latin typeface="Arial"/>
                          <a:ea typeface="Calibri"/>
                          <a:cs typeface="Arial"/>
                        </a:rPr>
                        <a:t>25</a:t>
                      </a:r>
                      <a:endParaRPr kumimoji="0" lang="en-US" sz="1800" kern="1200" dirty="0">
                        <a:solidFill>
                          <a:schemeClr val="dk1"/>
                        </a:solidFill>
                        <a:latin typeface="Arial"/>
                        <a:ea typeface="Calibri"/>
                        <a:cs typeface="Arial"/>
                      </a:endParaRPr>
                    </a:p>
                  </a:txBody>
                  <a:tcPr marL="68580" marR="68580" marT="0" marB="0"/>
                </a:tc>
                <a:tc>
                  <a:txBody>
                    <a:bodyPr/>
                    <a:lstStyle/>
                    <a:p>
                      <a:pPr algn="ctr" rtl="1">
                        <a:lnSpc>
                          <a:spcPct val="115000"/>
                        </a:lnSpc>
                        <a:spcAft>
                          <a:spcPts val="0"/>
                        </a:spcAft>
                      </a:pPr>
                      <a:r>
                        <a:rPr kumimoji="0" lang="en-US" sz="1800" kern="1200" dirty="0" smtClean="0">
                          <a:solidFill>
                            <a:schemeClr val="dk1"/>
                          </a:solidFill>
                          <a:latin typeface="Arial"/>
                          <a:ea typeface="Calibri"/>
                          <a:cs typeface="Arial"/>
                        </a:rPr>
                        <a:t>Total</a:t>
                      </a: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r>
              <a:rPr lang="en-US" sz="2400" dirty="0" smtClean="0">
                <a:solidFill>
                  <a:schemeClr val="tx1"/>
                </a:solidFill>
                <a:cs typeface="Simplified Arabic" pitchFamily="2" charset="-78"/>
              </a:rPr>
              <a:t>1</a:t>
            </a:r>
            <a:r>
              <a:rPr lang="ar-IQ" sz="2400" dirty="0" smtClean="0">
                <a:solidFill>
                  <a:schemeClr val="tx1"/>
                </a:solidFill>
                <a:cs typeface="Simplified Arabic" pitchFamily="2" charset="-78"/>
              </a:rPr>
              <a:t> . إن يقوم الباحث بإعطاء رموز معينة للإجابات المحددة لكل سؤال. </a:t>
            </a:r>
            <a:endParaRPr lang="en-US" sz="2400" dirty="0" smtClean="0">
              <a:solidFill>
                <a:schemeClr val="tx1"/>
              </a:solidFill>
              <a:cs typeface="Simplified Arabic" pitchFamily="2" charset="-78"/>
            </a:endParaRPr>
          </a:p>
          <a:p>
            <a:pPr marL="450850" indent="-450850" algn="just"/>
            <a:r>
              <a:rPr lang="en-US" sz="2400" dirty="0" smtClean="0">
                <a:solidFill>
                  <a:schemeClr val="tx1"/>
                </a:solidFill>
                <a:cs typeface="Simplified Arabic" pitchFamily="2" charset="-78"/>
              </a:rPr>
              <a:t>2</a:t>
            </a:r>
            <a:r>
              <a:rPr lang="ar-IQ" sz="2400" dirty="0" smtClean="0">
                <a:solidFill>
                  <a:schemeClr val="tx1"/>
                </a:solidFill>
                <a:cs typeface="Simplified Arabic" pitchFamily="2" charset="-78"/>
              </a:rPr>
              <a:t> . أن ترميز البيانات قبل إدخالها إلى الحاسبة يتطلب إعداد دليل خاص بالرموز التي تؤشر لكل إجابة في كل سؤال. </a:t>
            </a:r>
            <a:endParaRPr lang="en-US" sz="2400" dirty="0" smtClean="0">
              <a:solidFill>
                <a:schemeClr val="tx1"/>
              </a:solidFill>
              <a:cs typeface="Simplified Arabic" pitchFamily="2" charset="-78"/>
            </a:endParaRPr>
          </a:p>
          <a:p>
            <a:pPr marL="450850" indent="-450850" algn="just"/>
            <a:r>
              <a:rPr lang="en-US" sz="2400" dirty="0" smtClean="0">
                <a:solidFill>
                  <a:schemeClr val="tx1"/>
                </a:solidFill>
                <a:cs typeface="Simplified Arabic" pitchFamily="2" charset="-78"/>
              </a:rPr>
              <a:t>3</a:t>
            </a:r>
            <a:r>
              <a:rPr lang="ar-IQ" sz="2400" dirty="0" smtClean="0">
                <a:solidFill>
                  <a:schemeClr val="tx1"/>
                </a:solidFill>
                <a:cs typeface="Simplified Arabic" pitchFamily="2" charset="-78"/>
              </a:rPr>
              <a:t> . إدخال المعلومات إلى الحاسب الالكتروني بعد تشغيل النظام أو البرنامج المطلوب. </a:t>
            </a:r>
            <a:endParaRPr lang="en-US" sz="2400" dirty="0" smtClean="0">
              <a:solidFill>
                <a:schemeClr val="tx1"/>
              </a:solidFill>
              <a:cs typeface="Simplified Arabic" pitchFamily="2" charset="-78"/>
            </a:endParaRPr>
          </a:p>
          <a:p>
            <a:pPr marL="450850" indent="-450850" algn="just"/>
            <a:r>
              <a:rPr lang="en-US" sz="2400" dirty="0" smtClean="0">
                <a:solidFill>
                  <a:schemeClr val="tx1"/>
                </a:solidFill>
                <a:cs typeface="Simplified Arabic" pitchFamily="2" charset="-78"/>
              </a:rPr>
              <a:t>4</a:t>
            </a:r>
            <a:r>
              <a:rPr lang="ar-IQ" sz="2400" dirty="0" smtClean="0">
                <a:solidFill>
                  <a:schemeClr val="tx1"/>
                </a:solidFill>
                <a:cs typeface="Simplified Arabic" pitchFamily="2" charset="-78"/>
              </a:rPr>
              <a:t> . اختيار العملية الإحصائية المطلوبة وتطبيقها على البيانات التي تم ترميزها وإدخالها إلى الحاسب.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	إن استخدام الحاسبة الالكترونية في تبويب وتحليل البيانات يمكننا من الحصول على نتائج عالية الدقة وبسرعة فائقة جداً بشرط إن يكون إدخالها بشكل دقيق وصحيح.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	وبالعودة إلى الطريقة </a:t>
            </a:r>
            <a:r>
              <a:rPr lang="ar-IQ" sz="2400" dirty="0" err="1" smtClean="0">
                <a:solidFill>
                  <a:schemeClr val="tx1"/>
                </a:solidFill>
                <a:cs typeface="Simplified Arabic" pitchFamily="2" charset="-78"/>
              </a:rPr>
              <a:t>اليدويه</a:t>
            </a:r>
            <a:r>
              <a:rPr lang="ar-IQ" sz="2400" dirty="0" smtClean="0">
                <a:solidFill>
                  <a:schemeClr val="tx1"/>
                </a:solidFill>
                <a:cs typeface="Simplified Arabic" pitchFamily="2" charset="-78"/>
              </a:rPr>
              <a:t> في التبويب فأن تبويب البيانات يتطلب إعداد جداول لهذا الغرض سنأتي إلى كيفية تكوينها وإنشاءها ولكن قبل ذلك لابد لنا من الشرح والتعريف لبعض المصطلحات والقوانين. </a:t>
            </a:r>
            <a:endParaRPr lang="en-US" sz="24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1900" b="1" u="sng" dirty="0" smtClean="0">
                <a:solidFill>
                  <a:schemeClr val="tx1"/>
                </a:solidFill>
                <a:cs typeface="Simplified Arabic" pitchFamily="2" charset="-78"/>
              </a:rPr>
              <a:t>مصطلحات وقوانين</a:t>
            </a:r>
            <a:r>
              <a:rPr lang="ar-IQ" sz="1900" b="1"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algn="just"/>
            <a:r>
              <a:rPr lang="ar-IQ" sz="1900" b="1" u="sng" dirty="0" smtClean="0">
                <a:solidFill>
                  <a:schemeClr val="tx1"/>
                </a:solidFill>
                <a:cs typeface="Simplified Arabic" pitchFamily="2" charset="-78"/>
              </a:rPr>
              <a:t>التوزيع التكراري </a:t>
            </a:r>
            <a:r>
              <a:rPr lang="en-US" sz="1900" b="1" u="sng" dirty="0" smtClean="0">
                <a:solidFill>
                  <a:schemeClr val="tx1"/>
                </a:solidFill>
                <a:cs typeface="Simplified Arabic" pitchFamily="2" charset="-78"/>
              </a:rPr>
              <a:t>(Frequency Distribution)</a:t>
            </a:r>
            <a:r>
              <a:rPr lang="ar-IQ" sz="1900" b="1" dirty="0" smtClean="0">
                <a:solidFill>
                  <a:schemeClr val="tx1"/>
                </a:solidFill>
                <a:cs typeface="Simplified Arabic" pitchFamily="2" charset="-78"/>
              </a:rPr>
              <a:t>:</a:t>
            </a:r>
            <a:r>
              <a:rPr lang="ar-IQ" sz="1900"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	وهو عبارة عن تلخيص وترتيب البيانات الإحصائية كبيرة العدد في مجموعات تسمى بالفئات، وحصر عدد المفردات التي تنتمي إلى كل فئة وذلك لتسهيل قراءتها ومعالجتها رياضياً. ويسمى توزيع عدد القيم </a:t>
            </a:r>
            <a:r>
              <a:rPr lang="en-US" sz="1900" dirty="0" smtClean="0">
                <a:solidFill>
                  <a:schemeClr val="tx1"/>
                </a:solidFill>
                <a:cs typeface="Simplified Arabic" pitchFamily="2" charset="-78"/>
              </a:rPr>
              <a:t>(X)</a:t>
            </a:r>
            <a:r>
              <a:rPr lang="ar-IQ" sz="1900" dirty="0" smtClean="0">
                <a:solidFill>
                  <a:schemeClr val="tx1"/>
                </a:solidFill>
                <a:cs typeface="Simplified Arabic" pitchFamily="2" charset="-78"/>
              </a:rPr>
              <a:t> حسب الفئات بالتوزيع التكراري. وقد تكون هذه الفئات متساوية في الطول أو غير متساوية. </a:t>
            </a:r>
            <a:endParaRPr lang="en-US" sz="1900" dirty="0" smtClean="0">
              <a:solidFill>
                <a:schemeClr val="tx1"/>
              </a:solidFill>
              <a:cs typeface="Simplified Arabic" pitchFamily="2" charset="-78"/>
            </a:endParaRPr>
          </a:p>
          <a:p>
            <a:pPr algn="just"/>
            <a:r>
              <a:rPr lang="ar-IQ" sz="1900" b="1" u="sng" dirty="0" smtClean="0">
                <a:solidFill>
                  <a:schemeClr val="tx1"/>
                </a:solidFill>
                <a:cs typeface="Simplified Arabic" pitchFamily="2" charset="-78"/>
              </a:rPr>
              <a:t>الفئة </a:t>
            </a:r>
            <a:r>
              <a:rPr lang="en-US" sz="1900" b="1" u="sng" dirty="0" smtClean="0">
                <a:solidFill>
                  <a:schemeClr val="tx1"/>
                </a:solidFill>
                <a:cs typeface="Simplified Arabic" pitchFamily="2" charset="-78"/>
              </a:rPr>
              <a:t>(Class)</a:t>
            </a:r>
            <a:r>
              <a:rPr lang="ar-IQ" sz="1900" b="1" dirty="0" smtClean="0">
                <a:solidFill>
                  <a:schemeClr val="tx1"/>
                </a:solidFill>
                <a:cs typeface="Simplified Arabic" pitchFamily="2" charset="-78"/>
              </a:rPr>
              <a:t>:</a:t>
            </a:r>
            <a:r>
              <a:rPr lang="ar-IQ" sz="1900"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	وهو عبارة عن مدى محدود من قيم الظاهرة، ولكل فئة بداية ونهاية ويسمى بداية الفئة بالحد الأدنى للفئة </a:t>
            </a:r>
            <a:r>
              <a:rPr lang="en-US" sz="1900" dirty="0" smtClean="0">
                <a:solidFill>
                  <a:schemeClr val="tx1"/>
                </a:solidFill>
                <a:cs typeface="Simplified Arabic" pitchFamily="2" charset="-78"/>
              </a:rPr>
              <a:t>(Lower Class)</a:t>
            </a:r>
            <a:r>
              <a:rPr lang="ar-IQ" sz="1900" dirty="0" smtClean="0">
                <a:solidFill>
                  <a:schemeClr val="tx1"/>
                </a:solidFill>
                <a:cs typeface="Simplified Arabic" pitchFamily="2" charset="-78"/>
              </a:rPr>
              <a:t>، إما نهاية الفئة فيسمى بالحد الأعلى للفئة </a:t>
            </a:r>
            <a:br>
              <a:rPr lang="ar-IQ" sz="1900" dirty="0" smtClean="0">
                <a:solidFill>
                  <a:schemeClr val="tx1"/>
                </a:solidFill>
                <a:cs typeface="Simplified Arabic" pitchFamily="2" charset="-78"/>
              </a:rPr>
            </a:br>
            <a:r>
              <a:rPr lang="en-US" sz="1900" dirty="0" smtClean="0">
                <a:solidFill>
                  <a:schemeClr val="tx1"/>
                </a:solidFill>
                <a:cs typeface="Simplified Arabic" pitchFamily="2" charset="-78"/>
              </a:rPr>
              <a:t>(Upper Class)</a:t>
            </a:r>
            <a:r>
              <a:rPr lang="ar-IQ" sz="1900"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algn="just"/>
            <a:r>
              <a:rPr lang="ar-IQ" sz="1900" b="1" u="sng" dirty="0" smtClean="0">
                <a:solidFill>
                  <a:schemeClr val="tx1"/>
                </a:solidFill>
                <a:cs typeface="Simplified Arabic" pitchFamily="2" charset="-78"/>
              </a:rPr>
              <a:t>طول الفئة </a:t>
            </a:r>
            <a:r>
              <a:rPr lang="en-US" sz="1900" b="1" u="sng" dirty="0" smtClean="0">
                <a:solidFill>
                  <a:schemeClr val="tx1"/>
                </a:solidFill>
                <a:cs typeface="Simplified Arabic" pitchFamily="2" charset="-78"/>
              </a:rPr>
              <a:t>(Length of Class)</a:t>
            </a:r>
            <a:r>
              <a:rPr lang="ar-IQ" sz="1900" b="1" dirty="0" smtClean="0">
                <a:solidFill>
                  <a:schemeClr val="tx1"/>
                </a:solidFill>
                <a:cs typeface="Simplified Arabic" pitchFamily="2" charset="-78"/>
              </a:rPr>
              <a:t>:</a:t>
            </a:r>
            <a:r>
              <a:rPr lang="ar-IQ" sz="1900"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	وهو عبارة عن المدى المحصور بين حدي الفئة، أي هو عبارة عن الفرق بين الحد الأعلى للفئة والحد الأدنى للفئة مضافاً له واحد.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أي أن: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طول الفئة = الحد الأعلى للفئة – الحد الأدنى للفئة + </a:t>
            </a:r>
            <a:r>
              <a:rPr lang="en-US" sz="1900" dirty="0" smtClean="0">
                <a:solidFill>
                  <a:schemeClr val="tx1"/>
                </a:solidFill>
                <a:cs typeface="Simplified Arabic" pitchFamily="2" charset="-78"/>
              </a:rPr>
              <a:t>1</a:t>
            </a:r>
            <a:r>
              <a:rPr lang="ar-IQ" sz="1900"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rtl="0"/>
            <a:r>
              <a:rPr lang="en-US" sz="1900" b="1" dirty="0" smtClean="0">
                <a:solidFill>
                  <a:schemeClr val="tx1"/>
                </a:solidFill>
                <a:cs typeface="Simplified Arabic" pitchFamily="2" charset="-78"/>
              </a:rPr>
              <a:t>Length of class = Upper Limit – Lower Limit + 1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وبالرموز </a:t>
            </a:r>
            <a:endParaRPr lang="en-US" sz="1900" dirty="0" smtClean="0">
              <a:solidFill>
                <a:schemeClr val="tx1"/>
              </a:solidFill>
              <a:cs typeface="Simplified Arabic" pitchFamily="2" charset="-78"/>
            </a:endParaRPr>
          </a:p>
          <a:p>
            <a:pPr rtl="0"/>
            <a:r>
              <a:rPr lang="en-US" sz="1900" b="1" dirty="0" smtClean="0">
                <a:solidFill>
                  <a:schemeClr val="tx1"/>
                </a:solidFill>
                <a:cs typeface="Simplified Arabic" pitchFamily="2" charset="-78"/>
              </a:rPr>
              <a:t>L = U.L - L.L + 1</a:t>
            </a:r>
            <a:endParaRPr lang="en-US" sz="1900" dirty="0" smtClean="0">
              <a:solidFill>
                <a:schemeClr val="tx1"/>
              </a:solidFill>
              <a:cs typeface="Simplified Arabic" pitchFamily="2" charset="-78"/>
            </a:endParaRPr>
          </a:p>
          <a:p>
            <a:pPr algn="just"/>
            <a:r>
              <a:rPr lang="ar-IQ" sz="1900" b="1" u="sng" dirty="0" smtClean="0">
                <a:solidFill>
                  <a:schemeClr val="tx1"/>
                </a:solidFill>
                <a:cs typeface="Simplified Arabic" pitchFamily="2" charset="-78"/>
              </a:rPr>
              <a:t>مركز الفئة </a:t>
            </a:r>
            <a:r>
              <a:rPr lang="en-US" sz="1900" b="1" u="sng" dirty="0" smtClean="0">
                <a:solidFill>
                  <a:schemeClr val="tx1"/>
                </a:solidFill>
                <a:cs typeface="Simplified Arabic" pitchFamily="2" charset="-78"/>
              </a:rPr>
              <a:t>(Center of Class)</a:t>
            </a:r>
            <a:r>
              <a:rPr lang="ar-IQ" sz="1900" b="1" dirty="0" smtClean="0">
                <a:solidFill>
                  <a:schemeClr val="tx1"/>
                </a:solidFill>
                <a:cs typeface="Simplified Arabic" pitchFamily="2" charset="-78"/>
              </a:rPr>
              <a:t>:</a:t>
            </a:r>
            <a:r>
              <a:rPr lang="ar-IQ" sz="1900" dirty="0" smtClean="0">
                <a:solidFill>
                  <a:schemeClr val="tx1"/>
                </a:solidFill>
                <a:cs typeface="Simplified Arabic" pitchFamily="2" charset="-78"/>
              </a:rPr>
              <a:t> </a:t>
            </a:r>
            <a:endParaRPr lang="en-US" sz="1900" dirty="0" smtClean="0">
              <a:solidFill>
                <a:schemeClr val="tx1"/>
              </a:solidFill>
              <a:cs typeface="Simplified Arabic" pitchFamily="2" charset="-78"/>
            </a:endParaRPr>
          </a:p>
          <a:p>
            <a:pPr algn="just"/>
            <a:r>
              <a:rPr lang="ar-IQ" sz="1900" dirty="0" smtClean="0">
                <a:solidFill>
                  <a:schemeClr val="tx1"/>
                </a:solidFill>
                <a:cs typeface="Simplified Arabic" pitchFamily="2" charset="-78"/>
              </a:rPr>
              <a:t>وهو القيمة الواقعة عند منتصف الفئة، أي هو القيمة التي تتوسط المسافة بين الحد الأدنى للفئة 	</a:t>
            </a:r>
            <a:r>
              <a:rPr lang="en-US" sz="1900" dirty="0" smtClean="0">
                <a:solidFill>
                  <a:schemeClr val="tx1"/>
                </a:solidFill>
                <a:cs typeface="Simplified Arabic" pitchFamily="2" charset="-78"/>
              </a:rPr>
              <a:t>Lower Limit</a:t>
            </a:r>
            <a:r>
              <a:rPr lang="ar-IQ" sz="1900" dirty="0" smtClean="0">
                <a:solidFill>
                  <a:schemeClr val="tx1"/>
                </a:solidFill>
                <a:cs typeface="Simplified Arabic" pitchFamily="2" charset="-78"/>
              </a:rPr>
              <a:t> والحد الأعلى للفئة </a:t>
            </a:r>
            <a:r>
              <a:rPr lang="en-US" sz="1900" dirty="0" smtClean="0">
                <a:solidFill>
                  <a:schemeClr val="tx1"/>
                </a:solidFill>
                <a:cs typeface="Simplified Arabic" pitchFamily="2" charset="-78"/>
              </a:rPr>
              <a:t>Upper Limit</a:t>
            </a:r>
            <a:r>
              <a:rPr lang="ar-IQ" sz="1900" dirty="0" smtClean="0">
                <a:solidFill>
                  <a:schemeClr val="tx1"/>
                </a:solidFill>
                <a:cs typeface="Simplified Arabic" pitchFamily="2" charset="-78"/>
              </a:rPr>
              <a:t> ويرمز لمركز الفئة (في حالة البيانات المبوبة) بالرمز </a:t>
            </a:r>
            <a:r>
              <a:rPr lang="en-US" sz="1900" b="1" dirty="0" smtClean="0">
                <a:solidFill>
                  <a:schemeClr val="tx1"/>
                </a:solidFill>
                <a:cs typeface="Simplified Arabic" pitchFamily="2" charset="-78"/>
              </a:rPr>
              <a:t>(X)</a:t>
            </a:r>
            <a:r>
              <a:rPr lang="ar-IQ" sz="1900" dirty="0" smtClean="0">
                <a:solidFill>
                  <a:schemeClr val="tx1"/>
                </a:solidFill>
                <a:cs typeface="Simplified Arabic" pitchFamily="2" charset="-78"/>
              </a:rPr>
              <a:t>. </a:t>
            </a:r>
            <a:endParaRPr lang="en-US" sz="19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dirty="0" smtClean="0">
                <a:solidFill>
                  <a:schemeClr val="tx1"/>
                </a:solidFill>
                <a:cs typeface="Simplified Arabic" pitchFamily="2" charset="-78"/>
              </a:rPr>
              <a:t>ويمكن حسابه وفق الصيغة التالية:-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وبالرموز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تكرار الفئة </a:t>
            </a:r>
            <a:r>
              <a:rPr lang="en-US" sz="2000" b="1" u="sng" dirty="0" smtClean="0">
                <a:solidFill>
                  <a:schemeClr val="tx1"/>
                </a:solidFill>
                <a:cs typeface="Simplified Arabic" pitchFamily="2" charset="-78"/>
              </a:rPr>
              <a:t>(Frequency of Class)</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وهو عدد المفردات التي تقع ضمن مدى الفئة. ويرمز له بالرمز </a:t>
            </a:r>
            <a:r>
              <a:rPr lang="en-US" sz="2000" b="1" dirty="0" smtClean="0">
                <a:solidFill>
                  <a:schemeClr val="tx1"/>
                </a:solidFill>
                <a:cs typeface="Simplified Arabic" pitchFamily="2" charset="-78"/>
              </a:rPr>
              <a:t>(</a:t>
            </a:r>
            <a:r>
              <a:rPr lang="en-US" sz="2000" b="1" dirty="0" err="1" smtClean="0">
                <a:solidFill>
                  <a:schemeClr val="tx1"/>
                </a:solidFill>
                <a:cs typeface="Simplified Arabic" pitchFamily="2" charset="-78"/>
              </a:rPr>
              <a:t>fi</a:t>
            </a:r>
            <a:r>
              <a:rPr lang="en-US" sz="2000" b="1" dirty="0" smtClean="0">
                <a:solidFill>
                  <a:schemeClr val="tx1"/>
                </a:solidFill>
                <a:cs typeface="Simplified Arabic" pitchFamily="2" charset="-78"/>
              </a:rPr>
              <a:t>)</a:t>
            </a:r>
            <a:r>
              <a:rPr lang="ar-IQ" sz="2000" dirty="0" smtClean="0">
                <a:solidFill>
                  <a:schemeClr val="tx1"/>
                </a:solidFill>
                <a:cs typeface="Simplified Arabic" pitchFamily="2" charset="-78"/>
              </a:rPr>
              <a:t> ودائماً يكون مجموع التكرارات مساوياً لحجم العينة </a:t>
            </a:r>
            <a:r>
              <a:rPr lang="en-US" sz="2000" b="1" dirty="0" smtClean="0">
                <a:solidFill>
                  <a:schemeClr val="tx1"/>
                </a:solidFill>
                <a:cs typeface="Simplified Arabic" pitchFamily="2" charset="-78"/>
              </a:rPr>
              <a:t>(N)</a:t>
            </a:r>
            <a:r>
              <a:rPr lang="ar-IQ" sz="2000" dirty="0" smtClean="0">
                <a:solidFill>
                  <a:schemeClr val="tx1"/>
                </a:solidFill>
                <a:cs typeface="Simplified Arabic" pitchFamily="2" charset="-78"/>
              </a:rPr>
              <a:t> أي يكون مساوياً لعدد قيم الظاهرة الخاضعة للدراسة.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أي أن: </a:t>
            </a:r>
            <a:endParaRPr lang="en-US" sz="2000" dirty="0" smtClean="0">
              <a:solidFill>
                <a:schemeClr val="tx1"/>
              </a:solidFill>
              <a:cs typeface="Simplified Arabic" pitchFamily="2" charset="-78"/>
            </a:endParaRPr>
          </a:p>
          <a:p>
            <a:pPr rtl="0"/>
            <a:r>
              <a:rPr lang="en-US" sz="2000" b="1" dirty="0" err="1" smtClean="0">
                <a:solidFill>
                  <a:schemeClr val="tx1"/>
                </a:solidFill>
                <a:cs typeface="Simplified Arabic" pitchFamily="2" charset="-78"/>
              </a:rPr>
              <a:t>Σfi</a:t>
            </a:r>
            <a:r>
              <a:rPr lang="en-US" sz="2000" b="1" dirty="0" smtClean="0">
                <a:solidFill>
                  <a:schemeClr val="tx1"/>
                </a:solidFill>
                <a:cs typeface="Simplified Arabic" pitchFamily="2" charset="-78"/>
              </a:rPr>
              <a:t> = N</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حيث أن </a:t>
            </a:r>
            <a:r>
              <a:rPr lang="en-US" sz="2000" b="1" dirty="0" err="1" smtClean="0">
                <a:solidFill>
                  <a:schemeClr val="tx1"/>
                </a:solidFill>
                <a:cs typeface="Simplified Arabic" pitchFamily="2" charset="-78"/>
              </a:rPr>
              <a:t>Σfi</a:t>
            </a:r>
            <a:r>
              <a:rPr lang="ar-IQ" sz="2000" dirty="0" smtClean="0">
                <a:solidFill>
                  <a:schemeClr val="tx1"/>
                </a:solidFill>
                <a:cs typeface="Simplified Arabic" pitchFamily="2" charset="-78"/>
              </a:rPr>
              <a:t> تعني مجموع التكرارات.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و </a:t>
            </a:r>
            <a:r>
              <a:rPr lang="en-US" sz="2000" b="1" dirty="0" smtClean="0">
                <a:solidFill>
                  <a:schemeClr val="tx1"/>
                </a:solidFill>
                <a:cs typeface="Simplified Arabic" pitchFamily="2" charset="-78"/>
              </a:rPr>
              <a:t>N</a:t>
            </a:r>
            <a:r>
              <a:rPr lang="ar-IQ" sz="2000" dirty="0" smtClean="0">
                <a:solidFill>
                  <a:schemeClr val="tx1"/>
                </a:solidFill>
                <a:cs typeface="Simplified Arabic" pitchFamily="2" charset="-78"/>
              </a:rPr>
              <a:t> هي حجم العينة.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العينة </a:t>
            </a:r>
            <a:r>
              <a:rPr lang="en-US" sz="2000" b="1" u="sng" dirty="0" smtClean="0">
                <a:solidFill>
                  <a:schemeClr val="tx1"/>
                </a:solidFill>
                <a:cs typeface="Simplified Arabic" pitchFamily="2" charset="-78"/>
              </a:rPr>
              <a:t>(Sample)</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وهي عبارة عن جزء من المجتمع الإحصائي أو مجموعة وحدات من وحدات المجتمع الإحصائي اختيرت بطريقة ما لتمثل ذلك المجتمع أفضل تمثيل من ناحية الصفات والحجم، ويطلق على عدد المفردات في </a:t>
            </a:r>
            <a:r>
              <a:rPr lang="ar-IQ" sz="2000" dirty="0" err="1" smtClean="0">
                <a:solidFill>
                  <a:schemeClr val="tx1"/>
                </a:solidFill>
                <a:cs typeface="Simplified Arabic" pitchFamily="2" charset="-78"/>
              </a:rPr>
              <a:t>العينه</a:t>
            </a:r>
            <a:r>
              <a:rPr lang="ar-IQ" sz="2000" dirty="0" smtClean="0">
                <a:solidFill>
                  <a:schemeClr val="tx1"/>
                </a:solidFill>
                <a:cs typeface="Simplified Arabic" pitchFamily="2" charset="-78"/>
              </a:rPr>
              <a:t> بحجم العينة ويرمز له بالرمز </a:t>
            </a:r>
            <a:r>
              <a:rPr lang="en-US" sz="2000" b="1" dirty="0" smtClean="0">
                <a:solidFill>
                  <a:schemeClr val="tx1"/>
                </a:solidFill>
                <a:cs typeface="Simplified Arabic" pitchFamily="2" charset="-78"/>
              </a:rPr>
              <a:t>(N)</a:t>
            </a:r>
            <a:r>
              <a:rPr lang="ar-IQ" sz="2000" dirty="0" smtClean="0">
                <a:solidFill>
                  <a:schemeClr val="tx1"/>
                </a:solidFill>
                <a:cs typeface="Simplified Arabic" pitchFamily="2" charset="-78"/>
              </a:rPr>
              <a:t>. </a:t>
            </a:r>
          </a:p>
        </p:txBody>
      </p:sp>
      <p:sp>
        <p:nvSpPr>
          <p:cNvPr id="778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78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96951" y="1066800"/>
            <a:ext cx="3794449" cy="609600"/>
          </a:xfrm>
          <a:prstGeom prst="rect">
            <a:avLst/>
          </a:prstGeom>
          <a:noFill/>
        </p:spPr>
      </p:pic>
      <p:sp>
        <p:nvSpPr>
          <p:cNvPr id="77827" name="Rectangle 3"/>
          <p:cNvSpPr>
            <a:spLocks noChangeArrowheads="1"/>
          </p:cNvSpPr>
          <p:nvPr/>
        </p:nvSpPr>
        <p:spPr bwMode="auto">
          <a:xfrm>
            <a:off x="0" y="9239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778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7782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648200" y="2057400"/>
            <a:ext cx="1447800" cy="532681"/>
          </a:xfrm>
          <a:prstGeom prst="rect">
            <a:avLst/>
          </a:prstGeom>
          <a:noFill/>
        </p:spPr>
      </p:pic>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u="sng" dirty="0" smtClean="0">
                <a:solidFill>
                  <a:schemeClr val="tx1"/>
                </a:solidFill>
                <a:cs typeface="Simplified Arabic" pitchFamily="2" charset="-78"/>
              </a:rPr>
              <a:t>مدى التغير (التغير الكلي) </a:t>
            </a:r>
            <a:r>
              <a:rPr lang="en-US" sz="2000" b="1" u="sng" dirty="0" smtClean="0">
                <a:solidFill>
                  <a:schemeClr val="tx1"/>
                </a:solidFill>
                <a:cs typeface="Simplified Arabic" pitchFamily="2" charset="-78"/>
              </a:rPr>
              <a:t>(Total Range)</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وهو عبارة عن الفرق بين اكبر قيمة </a:t>
            </a:r>
            <a:r>
              <a:rPr lang="en-US" sz="2000" b="1" dirty="0" smtClean="0">
                <a:solidFill>
                  <a:schemeClr val="tx1"/>
                </a:solidFill>
                <a:cs typeface="Simplified Arabic" pitchFamily="2" charset="-78"/>
              </a:rPr>
              <a:t>X</a:t>
            </a:r>
            <a:r>
              <a:rPr lang="en-US" sz="2000" dirty="0" smtClean="0">
                <a:solidFill>
                  <a:schemeClr val="tx1"/>
                </a:solidFill>
                <a:cs typeface="Simplified Arabic" pitchFamily="2" charset="-78"/>
              </a:rPr>
              <a:t> Large</a:t>
            </a:r>
            <a:r>
              <a:rPr lang="ar-IQ" sz="2000" dirty="0" smtClean="0">
                <a:solidFill>
                  <a:schemeClr val="tx1"/>
                </a:solidFill>
                <a:cs typeface="Simplified Arabic" pitchFamily="2" charset="-78"/>
              </a:rPr>
              <a:t> واصغر قيمة </a:t>
            </a:r>
            <a:r>
              <a:rPr lang="en-US" sz="2000" b="1" dirty="0" smtClean="0">
                <a:solidFill>
                  <a:schemeClr val="tx1"/>
                </a:solidFill>
                <a:cs typeface="Simplified Arabic" pitchFamily="2" charset="-78"/>
              </a:rPr>
              <a:t>X</a:t>
            </a:r>
            <a:r>
              <a:rPr lang="en-US" sz="2000" dirty="0" smtClean="0">
                <a:solidFill>
                  <a:schemeClr val="tx1"/>
                </a:solidFill>
                <a:cs typeface="Simplified Arabic" pitchFamily="2" charset="-78"/>
              </a:rPr>
              <a:t> </a:t>
            </a:r>
            <a:r>
              <a:rPr lang="en-US" sz="2000" dirty="0" err="1" smtClean="0">
                <a:solidFill>
                  <a:schemeClr val="tx1"/>
                </a:solidFill>
                <a:cs typeface="Simplified Arabic" pitchFamily="2" charset="-78"/>
              </a:rPr>
              <a:t>Smole</a:t>
            </a:r>
            <a:r>
              <a:rPr lang="ar-IQ" sz="2000" dirty="0" smtClean="0">
                <a:solidFill>
                  <a:schemeClr val="tx1"/>
                </a:solidFill>
                <a:cs typeface="Simplified Arabic" pitchFamily="2" charset="-78"/>
              </a:rPr>
              <a:t> (حيث أن </a:t>
            </a:r>
            <a:r>
              <a:rPr lang="en-US" sz="2000" b="1" dirty="0" smtClean="0">
                <a:solidFill>
                  <a:schemeClr val="tx1"/>
                </a:solidFill>
                <a:cs typeface="Simplified Arabic" pitchFamily="2" charset="-78"/>
              </a:rPr>
              <a:t>X</a:t>
            </a:r>
            <a:r>
              <a:rPr lang="ar-IQ" sz="2000" dirty="0" smtClean="0">
                <a:solidFill>
                  <a:schemeClr val="tx1"/>
                </a:solidFill>
                <a:cs typeface="Simplified Arabic" pitchFamily="2" charset="-78"/>
              </a:rPr>
              <a:t> هنا تمثل القيم في البيانات غير المبوبة) مضافاً له واحد. </a:t>
            </a:r>
            <a:endParaRPr lang="en-US" sz="2000" dirty="0" smtClean="0">
              <a:solidFill>
                <a:schemeClr val="tx1"/>
              </a:solidFill>
              <a:cs typeface="Simplified Arabic" pitchFamily="2" charset="-78"/>
            </a:endParaRPr>
          </a:p>
          <a:p>
            <a:pPr rtl="0"/>
            <a:r>
              <a:rPr lang="en-US" sz="2000" b="1" dirty="0" smtClean="0">
                <a:solidFill>
                  <a:schemeClr val="tx1"/>
                </a:solidFill>
                <a:cs typeface="Simplified Arabic" pitchFamily="2" charset="-78"/>
              </a:rPr>
              <a:t>Total Range= X Large – X </a:t>
            </a:r>
            <a:r>
              <a:rPr lang="en-US" sz="2000" b="1" dirty="0" err="1" smtClean="0">
                <a:solidFill>
                  <a:schemeClr val="tx1"/>
                </a:solidFill>
                <a:cs typeface="Simplified Arabic" pitchFamily="2" charset="-78"/>
              </a:rPr>
              <a:t>Smole</a:t>
            </a:r>
            <a:r>
              <a:rPr lang="en-US" sz="2000" b="1" dirty="0" smtClean="0">
                <a:solidFill>
                  <a:schemeClr val="tx1"/>
                </a:solidFill>
                <a:cs typeface="Simplified Arabic" pitchFamily="2" charset="-78"/>
              </a:rPr>
              <a:t> + 1</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وبالرموز </a:t>
            </a:r>
            <a:endParaRPr lang="en-US" sz="2000" dirty="0" smtClean="0">
              <a:solidFill>
                <a:schemeClr val="tx1"/>
              </a:solidFill>
              <a:cs typeface="Simplified Arabic" pitchFamily="2" charset="-78"/>
            </a:endParaRPr>
          </a:p>
          <a:p>
            <a:pPr rtl="0"/>
            <a:r>
              <a:rPr lang="en-US" sz="2000" b="1" dirty="0" smtClean="0">
                <a:solidFill>
                  <a:schemeClr val="tx1"/>
                </a:solidFill>
                <a:cs typeface="Simplified Arabic" pitchFamily="2" charset="-78"/>
              </a:rPr>
              <a:t>T.R = XL – XS +1</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البيانات المبوبة </a:t>
            </a:r>
            <a:r>
              <a:rPr lang="en-US" sz="2000" b="1" u="sng" dirty="0" smtClean="0">
                <a:solidFill>
                  <a:schemeClr val="tx1"/>
                </a:solidFill>
                <a:cs typeface="Simplified Arabic" pitchFamily="2" charset="-78"/>
              </a:rPr>
              <a:t>(Grouped Data)</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وهي البيانات التي نظمت وبوبت في جداول التوزيع التكراري.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البيانات غير المبوبة </a:t>
            </a:r>
            <a:r>
              <a:rPr lang="en-US" sz="2000" b="1" u="sng" dirty="0" smtClean="0">
                <a:solidFill>
                  <a:schemeClr val="tx1"/>
                </a:solidFill>
                <a:cs typeface="Simplified Arabic" pitchFamily="2" charset="-78"/>
              </a:rPr>
              <a:t>(Un Grouped Data or Raw Data)</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وهي البيانات الخام أو الأصلية التي جمعت ولم تبوب في جداول التوزيع التكراري.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جدول التوزيع التكراري البسيط </a:t>
            </a:r>
            <a:r>
              <a:rPr lang="en-US" sz="2000" b="1" u="sng" dirty="0" smtClean="0">
                <a:solidFill>
                  <a:schemeClr val="tx1"/>
                </a:solidFill>
                <a:cs typeface="Simplified Arabic" pitchFamily="2" charset="-78"/>
              </a:rPr>
              <a:t>(A Simple Frequency Distribution Table)</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وهو عبارة عن جدول يتكون من عمودين، العمود الأول تقسم فيه قيم الظاهرة إلى مجاميع تدعى بالفئات </a:t>
            </a:r>
            <a:r>
              <a:rPr lang="en-US" sz="2000" dirty="0" smtClean="0">
                <a:solidFill>
                  <a:schemeClr val="tx1"/>
                </a:solidFill>
                <a:cs typeface="Simplified Arabic" pitchFamily="2" charset="-78"/>
              </a:rPr>
              <a:t>(Classes)</a:t>
            </a:r>
            <a:r>
              <a:rPr lang="ar-IQ" sz="2000" dirty="0" smtClean="0">
                <a:solidFill>
                  <a:schemeClr val="tx1"/>
                </a:solidFill>
                <a:cs typeface="Simplified Arabic" pitchFamily="2" charset="-78"/>
              </a:rPr>
              <a:t> والعمود الثاني يبين عدد المفردات أو التكرارات التي تقع ضمن حدود كل فئة ويسمى بالتكرار </a:t>
            </a:r>
            <a:r>
              <a:rPr lang="en-US" sz="2000" dirty="0" smtClean="0">
                <a:solidFill>
                  <a:schemeClr val="tx1"/>
                </a:solidFill>
                <a:cs typeface="Simplified Arabic" pitchFamily="2" charset="-78"/>
              </a:rPr>
              <a:t>(Frequency)</a:t>
            </a:r>
            <a:r>
              <a:rPr lang="ar-IQ" sz="2000" dirty="0" smtClean="0">
                <a:solidFill>
                  <a:schemeClr val="tx1"/>
                </a:solidFill>
                <a:cs typeface="Simplified Arabic" pitchFamily="2" charset="-78"/>
              </a:rPr>
              <a:t> ويرمز له بالرمز </a:t>
            </a:r>
            <a:r>
              <a:rPr lang="en-US" sz="2000" b="1" dirty="0" err="1" smtClean="0">
                <a:solidFill>
                  <a:schemeClr val="tx1"/>
                </a:solidFill>
                <a:cs typeface="Simplified Arabic" pitchFamily="2" charset="-78"/>
              </a:rPr>
              <a:t>fi</a:t>
            </a:r>
            <a:r>
              <a:rPr lang="ar-IQ" sz="2000" dirty="0" smtClean="0">
                <a:solidFill>
                  <a:schemeClr val="tx1"/>
                </a:solidFill>
                <a:cs typeface="Simplified Arabic" pitchFamily="2" charset="-78"/>
              </a:rPr>
              <a:t>. </a:t>
            </a:r>
          </a:p>
          <a:p>
            <a:pPr algn="just"/>
            <a:r>
              <a:rPr lang="ar-IQ" sz="2000" dirty="0" smtClean="0">
                <a:solidFill>
                  <a:schemeClr val="tx1"/>
                </a:solidFill>
                <a:cs typeface="Simplified Arabic" pitchFamily="2" charset="-78"/>
              </a:rPr>
              <a:t>مثال:-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502408" y="4800600"/>
          <a:ext cx="4800600" cy="1962912"/>
        </p:xfrm>
        <a:graphic>
          <a:graphicData uri="http://schemas.openxmlformats.org/drawingml/2006/table">
            <a:tbl>
              <a:tblPr rtl="1" firstRow="1" bandRow="1">
                <a:tableStyleId>{5C22544A-7EE6-4342-B048-85BDC9FD1C3A}</a:tableStyleId>
              </a:tblPr>
              <a:tblGrid>
                <a:gridCol w="2400300"/>
                <a:gridCol w="2400300"/>
              </a:tblGrid>
              <a:tr h="475885">
                <a:tc>
                  <a:txBody>
                    <a:bodyPr/>
                    <a:lstStyle/>
                    <a:p>
                      <a:pPr algn="ctr" rtl="1">
                        <a:lnSpc>
                          <a:spcPct val="115000"/>
                        </a:lnSpc>
                        <a:spcAft>
                          <a:spcPts val="0"/>
                        </a:spcAft>
                      </a:pPr>
                      <a:r>
                        <a:rPr lang="ar-IQ" sz="1600" dirty="0">
                          <a:latin typeface="Calibri"/>
                          <a:ea typeface="Calibri"/>
                          <a:cs typeface="Arial"/>
                        </a:rPr>
                        <a:t>التكرارات </a:t>
                      </a:r>
                      <a:endParaRPr lang="en-US" sz="1600" dirty="0">
                        <a:latin typeface="Calibri"/>
                        <a:ea typeface="Calibri"/>
                        <a:cs typeface="Arial"/>
                      </a:endParaRPr>
                    </a:p>
                    <a:p>
                      <a:pPr algn="ctr" rtl="1">
                        <a:lnSpc>
                          <a:spcPct val="115000"/>
                        </a:lnSpc>
                        <a:spcAft>
                          <a:spcPts val="0"/>
                        </a:spcAft>
                      </a:pPr>
                      <a:r>
                        <a:rPr lang="en-US" sz="1600" dirty="0" err="1">
                          <a:latin typeface="Arial"/>
                          <a:ea typeface="Calibri"/>
                          <a:cs typeface="Arial"/>
                        </a:rPr>
                        <a:t>Fi</a:t>
                      </a:r>
                      <a:endParaRPr lang="en-US" sz="1600" dirty="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Arial"/>
                        </a:rPr>
                        <a:t>الفئات </a:t>
                      </a:r>
                      <a:endParaRPr lang="en-US" sz="1600">
                        <a:latin typeface="Calibri"/>
                        <a:ea typeface="Calibri"/>
                        <a:cs typeface="Arial"/>
                      </a:endParaRPr>
                    </a:p>
                    <a:p>
                      <a:pPr algn="ctr" rtl="1">
                        <a:lnSpc>
                          <a:spcPct val="115000"/>
                        </a:lnSpc>
                        <a:spcAft>
                          <a:spcPts val="0"/>
                        </a:spcAft>
                      </a:pPr>
                      <a:r>
                        <a:rPr lang="en-US" sz="1600">
                          <a:latin typeface="Arial"/>
                          <a:ea typeface="Calibri"/>
                          <a:cs typeface="Arial"/>
                        </a:rPr>
                        <a:t>Classes</a:t>
                      </a:r>
                      <a:endParaRPr lang="en-US" sz="1600">
                        <a:latin typeface="Calibri"/>
                        <a:ea typeface="Calibri"/>
                        <a:cs typeface="Arial"/>
                      </a:endParaRPr>
                    </a:p>
                  </a:txBody>
                  <a:tcPr marL="68580" marR="68580" marT="0" marB="0"/>
                </a:tc>
              </a:tr>
              <a:tr h="230008">
                <a:tc>
                  <a:txBody>
                    <a:bodyPr/>
                    <a:lstStyle/>
                    <a:p>
                      <a:pPr algn="ctr" rtl="0">
                        <a:lnSpc>
                          <a:spcPct val="115000"/>
                        </a:lnSpc>
                        <a:spcAft>
                          <a:spcPts val="0"/>
                        </a:spcAft>
                      </a:pPr>
                      <a:r>
                        <a:rPr lang="en-US" sz="1600">
                          <a:latin typeface="Arial"/>
                          <a:ea typeface="Calibri"/>
                          <a:cs typeface="Arial"/>
                        </a:rPr>
                        <a:t>3</a:t>
                      </a: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en-US" sz="1600">
                          <a:latin typeface="Arial"/>
                          <a:ea typeface="Calibri"/>
                          <a:cs typeface="Arial"/>
                        </a:rPr>
                        <a:t>10 - </a:t>
                      </a:r>
                      <a:endParaRPr lang="en-US" sz="1600">
                        <a:latin typeface="Calibri"/>
                        <a:ea typeface="Calibri"/>
                        <a:cs typeface="Arial"/>
                      </a:endParaRPr>
                    </a:p>
                  </a:txBody>
                  <a:tcPr marL="68580" marR="68580" marT="0" marB="0"/>
                </a:tc>
              </a:tr>
              <a:tr h="230008">
                <a:tc>
                  <a:txBody>
                    <a:bodyPr/>
                    <a:lstStyle/>
                    <a:p>
                      <a:pPr algn="ctr" rtl="0">
                        <a:lnSpc>
                          <a:spcPct val="115000"/>
                        </a:lnSpc>
                        <a:spcAft>
                          <a:spcPts val="0"/>
                        </a:spcAft>
                      </a:pPr>
                      <a:r>
                        <a:rPr lang="en-US" sz="1600">
                          <a:latin typeface="Arial"/>
                          <a:ea typeface="Calibri"/>
                          <a:cs typeface="Arial"/>
                        </a:rPr>
                        <a:t>2</a:t>
                      </a:r>
                      <a:endParaRPr lang="en-US" sz="160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20 - </a:t>
                      </a:r>
                      <a:endParaRPr lang="en-US" sz="16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600" dirty="0">
                          <a:latin typeface="Arial"/>
                          <a:ea typeface="Calibri"/>
                          <a:cs typeface="Arial"/>
                        </a:rPr>
                        <a:t>5</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30 - </a:t>
                      </a:r>
                      <a:endParaRPr lang="en-US" sz="16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600">
                          <a:latin typeface="Arial"/>
                          <a:ea typeface="Calibri"/>
                          <a:cs typeface="Arial"/>
                        </a:rPr>
                        <a:t>10</a:t>
                      </a: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en-US" sz="1600">
                          <a:latin typeface="Arial"/>
                          <a:ea typeface="Calibri"/>
                          <a:cs typeface="Arial"/>
                        </a:rPr>
                        <a:t>40 – 50 </a:t>
                      </a:r>
                      <a:endParaRPr lang="en-US" sz="1600">
                        <a:latin typeface="Calibri"/>
                        <a:ea typeface="Calibri"/>
                        <a:cs typeface="Arial"/>
                      </a:endParaRPr>
                    </a:p>
                  </a:txBody>
                  <a:tcPr marL="68580" marR="68580" marT="0" marB="0"/>
                </a:tc>
              </a:tr>
              <a:tr h="231400">
                <a:tc>
                  <a:txBody>
                    <a:bodyPr/>
                    <a:lstStyle/>
                    <a:p>
                      <a:pPr algn="ctr" rtl="1">
                        <a:lnSpc>
                          <a:spcPct val="115000"/>
                        </a:lnSpc>
                        <a:spcAft>
                          <a:spcPts val="0"/>
                        </a:spcAft>
                      </a:pPr>
                      <a:r>
                        <a:rPr lang="en-US" sz="1600">
                          <a:latin typeface="Arial"/>
                          <a:ea typeface="Calibri"/>
                          <a:cs typeface="Arial"/>
                        </a:rPr>
                        <a:t>20</a:t>
                      </a:r>
                      <a:endParaRPr lang="en-US" sz="1600">
                        <a:latin typeface="Calibri"/>
                        <a:ea typeface="Calibri"/>
                        <a:cs typeface="Arial"/>
                      </a:endParaRPr>
                    </a:p>
                  </a:txBody>
                  <a:tcPr marL="68580" marR="68580" marT="0" marB="0"/>
                </a:tc>
                <a:tc>
                  <a:txBody>
                    <a:bodyPr/>
                    <a:lstStyle/>
                    <a:p>
                      <a:pPr algn="ctr" rtl="1">
                        <a:lnSpc>
                          <a:spcPct val="115000"/>
                        </a:lnSpc>
                        <a:spcAft>
                          <a:spcPts val="0"/>
                        </a:spcAft>
                      </a:pPr>
                      <a:r>
                        <a:rPr lang="ar-IQ" sz="1600" dirty="0">
                          <a:latin typeface="Calibri"/>
                          <a:ea typeface="Calibri"/>
                          <a:cs typeface="Arial"/>
                        </a:rPr>
                        <a:t>Σ</a:t>
                      </a:r>
                      <a:endParaRPr lang="en-US" sz="16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جدول التوزيع التكراري المزدوج </a:t>
            </a:r>
            <a:r>
              <a:rPr lang="en-US" sz="2200" b="1" u="sng" dirty="0" smtClean="0">
                <a:solidFill>
                  <a:schemeClr val="tx1"/>
                </a:solidFill>
                <a:cs typeface="Simplified Arabic" pitchFamily="2" charset="-78"/>
              </a:rPr>
              <a:t>(Double Frequency Distribution Table)</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هو الجدول الذي يضم (أو تفرغ فيه) البيانات لظاهرتين أو متغيرين في نفس الوقت. ويتكون من الصفوف والتي تمثل فئات أحد المتغيرين والأعمدة والتي تمثل فئات المتغير الآخر. إما المربعات أو الخانات والتي تقابل الصفوف والأعمدة فأنها تحتوي على المفردات أو التكرارات المشتركة في فئات ومجاميع كلا الصفين.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مثال:- </a:t>
            </a: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838201" y="2650744"/>
          <a:ext cx="7772400" cy="2715768"/>
        </p:xfrm>
        <a:graphic>
          <a:graphicData uri="http://schemas.openxmlformats.org/drawingml/2006/table">
            <a:tbl>
              <a:tblPr rtl="1" firstRow="1" bandRow="1">
                <a:tableStyleId>{5C22544A-7EE6-4342-B048-85BDC9FD1C3A}</a:tableStyleId>
              </a:tblPr>
              <a:tblGrid>
                <a:gridCol w="917449"/>
                <a:gridCol w="1478280"/>
                <a:gridCol w="935300"/>
                <a:gridCol w="1110343"/>
                <a:gridCol w="1110343"/>
                <a:gridCol w="693638"/>
                <a:gridCol w="1527047"/>
              </a:tblGrid>
              <a:tr h="370840">
                <a:tc>
                  <a:txBody>
                    <a:bodyPr/>
                    <a:lstStyle/>
                    <a:p>
                      <a:pPr algn="ctr" rtl="1">
                        <a:lnSpc>
                          <a:spcPct val="115000"/>
                        </a:lnSpc>
                        <a:spcAft>
                          <a:spcPts val="0"/>
                        </a:spcAft>
                      </a:pPr>
                      <a:r>
                        <a:rPr lang="ar-IQ" sz="1400" b="1" dirty="0">
                          <a:latin typeface="Calibri"/>
                          <a:ea typeface="Calibri"/>
                          <a:cs typeface="Arial"/>
                        </a:rPr>
                        <a:t>المجموع</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smtClean="0">
                          <a:latin typeface="Calibri"/>
                          <a:ea typeface="Calibri"/>
                          <a:cs typeface="Arial"/>
                        </a:rPr>
                        <a:t>190</a:t>
                      </a:r>
                      <a:r>
                        <a:rPr lang="ar-IQ" sz="1400" b="1" dirty="0" smtClean="0">
                          <a:latin typeface="Calibri"/>
                          <a:ea typeface="Calibri"/>
                          <a:cs typeface="Arial"/>
                        </a:rPr>
                        <a:t>إلى </a:t>
                      </a:r>
                      <a:r>
                        <a:rPr lang="ar-IQ" sz="1400" b="1" dirty="0">
                          <a:latin typeface="Calibri"/>
                          <a:ea typeface="Calibri"/>
                          <a:cs typeface="Arial"/>
                        </a:rPr>
                        <a:t>اقل من </a:t>
                      </a:r>
                      <a:r>
                        <a:rPr lang="en-US" sz="1400" b="1" dirty="0">
                          <a:latin typeface="Arial"/>
                          <a:ea typeface="Calibri"/>
                          <a:cs typeface="Arial"/>
                        </a:rPr>
                        <a:t>180</a:t>
                      </a:r>
                      <a:endParaRPr lang="en-US" sz="1100" b="1"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170-</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160-</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150-</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dirty="0">
                          <a:latin typeface="Arial"/>
                          <a:ea typeface="Calibri"/>
                          <a:cs typeface="Arial"/>
                        </a:rPr>
                        <a:t>140-</a:t>
                      </a:r>
                      <a:endParaRPr lang="en-US" sz="1100" b="1" dirty="0">
                        <a:latin typeface="Calibri"/>
                        <a:ea typeface="Calibri"/>
                        <a:cs typeface="Arial"/>
                      </a:endParaRPr>
                    </a:p>
                  </a:txBody>
                  <a:tcPr marL="68580" marR="68580" marT="0" marB="0" anchor="ctr"/>
                </a:tc>
                <a:tc>
                  <a:txBody>
                    <a:bodyPr/>
                    <a:lstStyle/>
                    <a:p>
                      <a:pPr algn="r" rtl="1">
                        <a:lnSpc>
                          <a:spcPct val="115000"/>
                        </a:lnSpc>
                        <a:spcAft>
                          <a:spcPts val="0"/>
                        </a:spcAft>
                      </a:pPr>
                      <a:r>
                        <a:rPr lang="en-US" sz="1400" b="1" dirty="0" smtClean="0">
                          <a:latin typeface="Arial"/>
                          <a:ea typeface="Calibri"/>
                          <a:cs typeface="Arial"/>
                        </a:rPr>
                        <a:t>X</a:t>
                      </a:r>
                      <a:r>
                        <a:rPr lang="ar-IQ" sz="1400" b="1" dirty="0" smtClean="0">
                          <a:latin typeface="Calibri"/>
                          <a:ea typeface="Calibri"/>
                          <a:cs typeface="Arial"/>
                        </a:rPr>
                        <a:t> الطول </a:t>
                      </a:r>
                      <a:endParaRPr lang="en-US" sz="1100" b="1" dirty="0">
                        <a:latin typeface="Calibri"/>
                        <a:ea typeface="Calibri"/>
                        <a:cs typeface="Arial"/>
                      </a:endParaRPr>
                    </a:p>
                    <a:p>
                      <a:pPr algn="l" rtl="1">
                        <a:lnSpc>
                          <a:spcPct val="115000"/>
                        </a:lnSpc>
                        <a:spcAft>
                          <a:spcPts val="0"/>
                        </a:spcAft>
                      </a:pPr>
                      <a:r>
                        <a:rPr lang="en-US" sz="1400" b="1" dirty="0" smtClean="0">
                          <a:latin typeface="Arial"/>
                          <a:ea typeface="Calibri"/>
                          <a:cs typeface="Arial"/>
                        </a:rPr>
                        <a:t>Y</a:t>
                      </a:r>
                      <a:r>
                        <a:rPr lang="ar-IQ" sz="1400" b="1" dirty="0" smtClean="0">
                          <a:latin typeface="Calibri"/>
                          <a:ea typeface="Calibri"/>
                          <a:cs typeface="Arial"/>
                        </a:rPr>
                        <a:t> </a:t>
                      </a:r>
                      <a:r>
                        <a:rPr lang="ar-IQ" sz="1400" b="1" dirty="0">
                          <a:latin typeface="Calibri"/>
                          <a:ea typeface="Calibri"/>
                          <a:cs typeface="Arial"/>
                        </a:rPr>
                        <a:t>وزن </a:t>
                      </a:r>
                      <a:endParaRPr lang="en-US" sz="1100" b="1" dirty="0">
                        <a:latin typeface="Calibri"/>
                        <a:ea typeface="Calibri"/>
                        <a:cs typeface="Arial"/>
                      </a:endParaRPr>
                    </a:p>
                  </a:txBody>
                  <a:tcPr marL="68580" marR="68580" marT="0" marB="0" anchor="ctr">
                    <a:lnBlToTr w="12700" cap="flat" cmpd="sng" algn="ctr">
                      <a:solidFill>
                        <a:schemeClr val="tx1"/>
                      </a:solidFill>
                      <a:prstDash val="solid"/>
                      <a:round/>
                      <a:headEnd type="none" w="med" len="med"/>
                      <a:tailEnd type="none" w="med" len="med"/>
                    </a:lnBlToTr>
                  </a:tcPr>
                </a:tc>
              </a:tr>
              <a:tr h="370840">
                <a:tc>
                  <a:txBody>
                    <a:bodyPr/>
                    <a:lstStyle/>
                    <a:p>
                      <a:pPr algn="ctr" rtl="0">
                        <a:lnSpc>
                          <a:spcPct val="1150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lnBlToTr w="12700" cap="flat" cmpd="sng" algn="ctr">
                      <a:noFill/>
                      <a:prstDash val="solid"/>
                      <a:round/>
                      <a:headEnd type="none" w="med" len="med"/>
                      <a:tailEnd type="none" w="med" len="med"/>
                    </a:lnBlToTr>
                  </a:tcPr>
                </a:tc>
                <a:tc>
                  <a:txBody>
                    <a:bodyPr/>
                    <a:lstStyle/>
                    <a:p>
                      <a:pPr algn="ctr" rtl="0">
                        <a:lnSpc>
                          <a:spcPct val="115000"/>
                        </a:lnSpc>
                        <a:spcAft>
                          <a:spcPts val="0"/>
                        </a:spcAft>
                      </a:pPr>
                      <a:r>
                        <a:rPr lang="en-US" sz="1400" b="1">
                          <a:latin typeface="Arial"/>
                          <a:ea typeface="Calibri"/>
                          <a:cs typeface="Arial"/>
                        </a:rPr>
                        <a:t>2</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40 -</a:t>
                      </a:r>
                      <a:endParaRPr lang="en-US" sz="1100" b="1">
                        <a:latin typeface="Calibri"/>
                        <a:ea typeface="Calibri"/>
                        <a:cs typeface="Arial"/>
                      </a:endParaRPr>
                    </a:p>
                  </a:txBody>
                  <a:tcPr marL="68580" marR="68580" marT="0" marB="0" anchor="ctr"/>
                </a:tc>
              </a:tr>
              <a:tr h="370840">
                <a:tc>
                  <a:txBody>
                    <a:bodyPr/>
                    <a:lstStyle/>
                    <a:p>
                      <a:pPr algn="ctr" rtl="1">
                        <a:lnSpc>
                          <a:spcPct val="115000"/>
                        </a:lnSpc>
                        <a:spcAft>
                          <a:spcPts val="0"/>
                        </a:spcAft>
                      </a:pPr>
                      <a:r>
                        <a:rPr lang="en-US" sz="1400" b="1" dirty="0">
                          <a:latin typeface="Arial"/>
                          <a:ea typeface="Calibri"/>
                          <a:cs typeface="Arial"/>
                        </a:rPr>
                        <a:t>4</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1</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3</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50 -</a:t>
                      </a:r>
                      <a:endParaRPr lang="en-US" sz="1100" b="1">
                        <a:latin typeface="Calibri"/>
                        <a:ea typeface="Calibri"/>
                        <a:cs typeface="Arial"/>
                      </a:endParaRPr>
                    </a:p>
                  </a:txBody>
                  <a:tcPr marL="68580" marR="68580" marT="0" marB="0" anchor="ctr"/>
                </a:tc>
              </a:tr>
              <a:tr h="370840">
                <a:tc>
                  <a:txBody>
                    <a:bodyPr/>
                    <a:lstStyle/>
                    <a:p>
                      <a:pPr algn="ctr" rtl="1">
                        <a:lnSpc>
                          <a:spcPct val="115000"/>
                        </a:lnSpc>
                        <a:spcAft>
                          <a:spcPts val="0"/>
                        </a:spcAft>
                      </a:pPr>
                      <a:r>
                        <a:rPr lang="en-US" sz="1400" b="1" dirty="0">
                          <a:latin typeface="Arial"/>
                          <a:ea typeface="Calibri"/>
                          <a:cs typeface="Arial"/>
                        </a:rPr>
                        <a:t>3</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1</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2</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60 -</a:t>
                      </a:r>
                      <a:endParaRPr lang="en-US" sz="1100" b="1">
                        <a:latin typeface="Calibri"/>
                        <a:ea typeface="Calibri"/>
                        <a:cs typeface="Arial"/>
                      </a:endParaRPr>
                    </a:p>
                  </a:txBody>
                  <a:tcPr marL="68580" marR="68580" marT="0" marB="0" anchor="ctr"/>
                </a:tc>
              </a:tr>
              <a:tr h="370840">
                <a:tc>
                  <a:txBody>
                    <a:bodyPr/>
                    <a:lstStyle/>
                    <a:p>
                      <a:pPr algn="ctr" rtl="1">
                        <a:lnSpc>
                          <a:spcPct val="115000"/>
                        </a:lnSpc>
                        <a:spcAft>
                          <a:spcPts val="0"/>
                        </a:spcAft>
                      </a:pPr>
                      <a:r>
                        <a:rPr lang="en-US" sz="1400" b="1" dirty="0">
                          <a:latin typeface="Arial"/>
                          <a:ea typeface="Calibri"/>
                          <a:cs typeface="Arial"/>
                        </a:rPr>
                        <a:t>7</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1</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3</a:t>
                      </a:r>
                      <a:endParaRPr lang="en-US" sz="11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2</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1</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70 -</a:t>
                      </a:r>
                      <a:endParaRPr lang="en-US" sz="1100" b="1">
                        <a:latin typeface="Calibri"/>
                        <a:ea typeface="Calibri"/>
                        <a:cs typeface="Arial"/>
                      </a:endParaRPr>
                    </a:p>
                  </a:txBody>
                  <a:tcPr marL="68580" marR="68580" marT="0" marB="0" anchor="ctr"/>
                </a:tc>
              </a:tr>
              <a:tr h="370840">
                <a:tc>
                  <a:txBody>
                    <a:bodyPr/>
                    <a:lstStyle/>
                    <a:p>
                      <a:pPr algn="ctr" rtl="0">
                        <a:lnSpc>
                          <a:spcPct val="115000"/>
                        </a:lnSpc>
                        <a:spcAft>
                          <a:spcPts val="0"/>
                        </a:spcAft>
                      </a:pPr>
                      <a:r>
                        <a:rPr lang="en-US" sz="1400" b="1" dirty="0">
                          <a:latin typeface="Arial"/>
                          <a:ea typeface="Calibri"/>
                          <a:cs typeface="Arial"/>
                        </a:rPr>
                        <a:t>8</a:t>
                      </a:r>
                      <a:endParaRPr lang="en-US" sz="1100" b="1"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4</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3</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1</a:t>
                      </a:r>
                      <a:endParaRPr lang="en-US" sz="11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a:latin typeface="Arial"/>
                          <a:ea typeface="Calibri"/>
                          <a:cs typeface="Arial"/>
                        </a:rPr>
                        <a:t>90 </a:t>
                      </a:r>
                      <a:r>
                        <a:rPr lang="ar-IQ" sz="1400" b="1">
                          <a:latin typeface="Calibri"/>
                          <a:ea typeface="Calibri"/>
                          <a:cs typeface="Arial"/>
                        </a:rPr>
                        <a:t> إلى اقل من </a:t>
                      </a:r>
                      <a:r>
                        <a:rPr lang="en-US" sz="1400" b="1">
                          <a:latin typeface="Arial"/>
                          <a:ea typeface="Calibri"/>
                          <a:cs typeface="Arial"/>
                        </a:rPr>
                        <a:t>80 -</a:t>
                      </a:r>
                      <a:endParaRPr lang="en-US" sz="1100" b="1">
                        <a:latin typeface="Calibri"/>
                        <a:ea typeface="Calibri"/>
                        <a:cs typeface="Arial"/>
                      </a:endParaRPr>
                    </a:p>
                  </a:txBody>
                  <a:tcPr marL="68580" marR="68580" marT="0" marB="0" anchor="ctr"/>
                </a:tc>
              </a:tr>
              <a:tr h="370840">
                <a:tc>
                  <a:txBody>
                    <a:bodyPr/>
                    <a:lstStyle/>
                    <a:p>
                      <a:pPr algn="ctr" rtl="0">
                        <a:lnSpc>
                          <a:spcPct val="115000"/>
                        </a:lnSpc>
                        <a:spcAft>
                          <a:spcPts val="0"/>
                        </a:spcAft>
                      </a:pPr>
                      <a:r>
                        <a:rPr lang="en-US" sz="1400" b="1" dirty="0">
                          <a:latin typeface="Arial"/>
                          <a:ea typeface="Calibri"/>
                          <a:cs typeface="Arial"/>
                        </a:rPr>
                        <a:t>24</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latin typeface="Arial"/>
                          <a:ea typeface="Calibri"/>
                          <a:cs typeface="Arial"/>
                        </a:rPr>
                        <a:t>5</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latin typeface="Arial"/>
                          <a:ea typeface="Calibri"/>
                          <a:cs typeface="Arial"/>
                        </a:rPr>
                        <a:t>7</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latin typeface="Arial"/>
                          <a:ea typeface="Calibri"/>
                          <a:cs typeface="Arial"/>
                        </a:rPr>
                        <a:t>6</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latin typeface="Arial"/>
                          <a:ea typeface="Calibri"/>
                          <a:cs typeface="Arial"/>
                        </a:rPr>
                        <a:t>4</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dirty="0">
                          <a:latin typeface="Calibri"/>
                          <a:ea typeface="Calibri"/>
                          <a:cs typeface="Arial"/>
                        </a:rPr>
                        <a:t>المجموع</a:t>
                      </a:r>
                      <a:endParaRPr lang="en-US" sz="1100" b="1" dirty="0">
                        <a:latin typeface="Calibri"/>
                        <a:ea typeface="Calibri"/>
                        <a:cs typeface="Arial"/>
                      </a:endParaRPr>
                    </a:p>
                  </a:txBody>
                  <a:tcPr marL="68580" marR="68580" marT="0" marB="0" anchor="ctr"/>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المتغيرات المنفصلة </a:t>
            </a:r>
            <a:r>
              <a:rPr lang="en-US" sz="2200" b="1" u="sng" dirty="0" smtClean="0">
                <a:solidFill>
                  <a:schemeClr val="tx1"/>
                </a:solidFill>
                <a:cs typeface="Simplified Arabic" pitchFamily="2" charset="-78"/>
              </a:rPr>
              <a:t>(Discrete Variables)</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وهي المتغيرات التي تمثل بإعداد صحيحة فقط مثل عدد طلاب الصف الواحد قد يكون </a:t>
            </a:r>
            <a:r>
              <a:rPr lang="en-US" sz="2200" dirty="0" smtClean="0">
                <a:solidFill>
                  <a:schemeClr val="tx1"/>
                </a:solidFill>
                <a:cs typeface="Simplified Arabic" pitchFamily="2" charset="-78"/>
              </a:rPr>
              <a:t>(29)</a:t>
            </a:r>
            <a:r>
              <a:rPr lang="ar-IQ" sz="2200" dirty="0" smtClean="0">
                <a:solidFill>
                  <a:schemeClr val="tx1"/>
                </a:solidFill>
                <a:cs typeface="Simplified Arabic" pitchFamily="2" charset="-78"/>
              </a:rPr>
              <a:t> طالب أو </a:t>
            </a:r>
            <a:r>
              <a:rPr lang="en-US" sz="2200" dirty="0" smtClean="0">
                <a:solidFill>
                  <a:schemeClr val="tx1"/>
                </a:solidFill>
                <a:cs typeface="Simplified Arabic" pitchFamily="2" charset="-78"/>
              </a:rPr>
              <a:t>(30)</a:t>
            </a:r>
            <a:r>
              <a:rPr lang="ar-IQ" sz="2200" dirty="0" smtClean="0">
                <a:solidFill>
                  <a:schemeClr val="tx1"/>
                </a:solidFill>
                <a:cs typeface="Simplified Arabic" pitchFamily="2" charset="-78"/>
              </a:rPr>
              <a:t> طالب </a:t>
            </a:r>
            <a:r>
              <a:rPr lang="ar-IQ" sz="2200" dirty="0" err="1" smtClean="0">
                <a:solidFill>
                  <a:schemeClr val="tx1"/>
                </a:solidFill>
                <a:cs typeface="Simplified Arabic" pitchFamily="2" charset="-78"/>
              </a:rPr>
              <a:t>ولايمكن</a:t>
            </a:r>
            <a:r>
              <a:rPr lang="ar-IQ" sz="2200" dirty="0" smtClean="0">
                <a:solidFill>
                  <a:schemeClr val="tx1"/>
                </a:solidFill>
                <a:cs typeface="Simplified Arabic" pitchFamily="2" charset="-78"/>
              </a:rPr>
              <a:t> أن يكون </a:t>
            </a:r>
            <a:r>
              <a:rPr lang="en-US" sz="2200" dirty="0" smtClean="0">
                <a:solidFill>
                  <a:schemeClr val="tx1"/>
                </a:solidFill>
                <a:cs typeface="Simplified Arabic" pitchFamily="2" charset="-78"/>
              </a:rPr>
              <a:t>(29.5)</a:t>
            </a:r>
            <a:r>
              <a:rPr lang="ar-IQ" sz="2200" dirty="0" smtClean="0">
                <a:solidFill>
                  <a:schemeClr val="tx1"/>
                </a:solidFill>
                <a:cs typeface="Simplified Arabic" pitchFamily="2" charset="-78"/>
              </a:rPr>
              <a:t> طالب.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المتغيرات المتصلة </a:t>
            </a:r>
            <a:r>
              <a:rPr lang="en-US" sz="2200" b="1" u="sng" dirty="0" smtClean="0">
                <a:solidFill>
                  <a:schemeClr val="tx1"/>
                </a:solidFill>
                <a:cs typeface="Simplified Arabic" pitchFamily="2" charset="-78"/>
              </a:rPr>
              <a:t>(Continuous Variables)</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وهي المتغيرات التي من الممكن أن تأخذ أية قيمة تقع بين قيمتين ممكنتين (عدد صحيح أو كسر) مثال على ذلك الإعداد التي تمثل الطول أو الوزن أو الحجم كلها متغيرات متصلة.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الجدول التكراري المغلق </a:t>
            </a:r>
            <a:r>
              <a:rPr lang="en-US" sz="2200" b="1" u="sng" dirty="0" smtClean="0">
                <a:solidFill>
                  <a:schemeClr val="tx1"/>
                </a:solidFill>
                <a:cs typeface="Simplified Arabic" pitchFamily="2" charset="-78"/>
              </a:rPr>
              <a:t>(Close Frequency Table)</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وهو الجدول الذي يكون فيه الحد الأعلى للفئة العليا والحد الأدنى </a:t>
            </a:r>
            <a:r>
              <a:rPr lang="ar-IQ" sz="2200" dirty="0" err="1" smtClean="0">
                <a:solidFill>
                  <a:schemeClr val="tx1"/>
                </a:solidFill>
                <a:cs typeface="Simplified Arabic" pitchFamily="2" charset="-78"/>
              </a:rPr>
              <a:t>للفئه</a:t>
            </a:r>
            <a:r>
              <a:rPr lang="ar-IQ" sz="2200" dirty="0" smtClean="0">
                <a:solidFill>
                  <a:schemeClr val="tx1"/>
                </a:solidFill>
                <a:cs typeface="Simplified Arabic" pitchFamily="2" charset="-78"/>
              </a:rPr>
              <a:t> الدنيا فيه معلومين.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مثال:- </a:t>
            </a: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502408" y="4038600"/>
          <a:ext cx="4800600" cy="1892808"/>
        </p:xfrm>
        <a:graphic>
          <a:graphicData uri="http://schemas.openxmlformats.org/drawingml/2006/table">
            <a:tbl>
              <a:tblPr rtl="1" firstRow="1" bandRow="1">
                <a:tableStyleId>{5C22544A-7EE6-4342-B048-85BDC9FD1C3A}</a:tableStyleId>
              </a:tblPr>
              <a:tblGrid>
                <a:gridCol w="2400300"/>
                <a:gridCol w="2400300"/>
              </a:tblGrid>
              <a:tr h="475885">
                <a:tc>
                  <a:txBody>
                    <a:bodyPr/>
                    <a:lstStyle/>
                    <a:p>
                      <a:pPr algn="ctr" rtl="1">
                        <a:lnSpc>
                          <a:spcPct val="115000"/>
                        </a:lnSpc>
                        <a:spcAft>
                          <a:spcPts val="0"/>
                        </a:spcAft>
                      </a:pPr>
                      <a:r>
                        <a:rPr lang="ar-IQ" sz="1800" dirty="0" smtClean="0">
                          <a:latin typeface="Calibri"/>
                          <a:ea typeface="Calibri"/>
                          <a:cs typeface="Arial"/>
                        </a:rPr>
                        <a:t>التكرارات </a:t>
                      </a:r>
                      <a:endParaRPr lang="en-US" sz="1800" dirty="0">
                        <a:latin typeface="Calibri"/>
                        <a:ea typeface="Calibri"/>
                        <a:cs typeface="Arial"/>
                      </a:endParaRPr>
                    </a:p>
                    <a:p>
                      <a:pPr algn="ctr" rtl="1">
                        <a:lnSpc>
                          <a:spcPct val="115000"/>
                        </a:lnSpc>
                        <a:spcAft>
                          <a:spcPts val="0"/>
                        </a:spcAft>
                      </a:pPr>
                      <a:r>
                        <a:rPr lang="en-US" sz="1800" dirty="0" err="1">
                          <a:latin typeface="Arial"/>
                          <a:ea typeface="Calibri"/>
                          <a:cs typeface="Arial"/>
                        </a:rPr>
                        <a:t>Fi</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الفئات </a:t>
                      </a:r>
                      <a:endParaRPr lang="en-US" sz="1800">
                        <a:latin typeface="Calibri"/>
                        <a:ea typeface="Calibri"/>
                        <a:cs typeface="Arial"/>
                      </a:endParaRPr>
                    </a:p>
                    <a:p>
                      <a:pPr algn="ctr" rtl="1">
                        <a:lnSpc>
                          <a:spcPct val="115000"/>
                        </a:lnSpc>
                        <a:spcAft>
                          <a:spcPts val="0"/>
                        </a:spcAft>
                      </a:pPr>
                      <a:r>
                        <a:rPr lang="en-US" sz="1800">
                          <a:latin typeface="Arial"/>
                          <a:ea typeface="Calibri"/>
                          <a:cs typeface="Arial"/>
                        </a:rPr>
                        <a:t>Classes</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2</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50 -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3</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60 -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1</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70 – 80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6</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Σ</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400" b="1" u="sng" dirty="0" smtClean="0">
                <a:solidFill>
                  <a:schemeClr val="tx1"/>
                </a:solidFill>
                <a:cs typeface="Simplified Arabic" pitchFamily="2" charset="-78"/>
              </a:rPr>
              <a:t>الجدول التكراري المفتوح </a:t>
            </a:r>
            <a:r>
              <a:rPr lang="en-US" sz="2400" b="1" u="sng" dirty="0" smtClean="0">
                <a:solidFill>
                  <a:schemeClr val="tx1"/>
                </a:solidFill>
                <a:cs typeface="Simplified Arabic" pitchFamily="2" charset="-78"/>
              </a:rPr>
              <a:t>(Open Frequency Table)</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	وهو الجدول الذي تكون فيه إحدى الحدود الأعلى أو الأدنى أو كلاهما غير معلوم وهو على ثلاث حالات:- </a:t>
            </a:r>
            <a:endParaRPr lang="en-US" sz="2400" dirty="0" smtClean="0">
              <a:solidFill>
                <a:schemeClr val="tx1"/>
              </a:solidFill>
              <a:cs typeface="Simplified Arabic" pitchFamily="2" charset="-78"/>
            </a:endParaRPr>
          </a:p>
          <a:p>
            <a:pPr algn="just"/>
            <a:r>
              <a:rPr lang="en-US" sz="2400" dirty="0" smtClean="0">
                <a:solidFill>
                  <a:schemeClr val="tx1"/>
                </a:solidFill>
                <a:cs typeface="Simplified Arabic" pitchFamily="2" charset="-78"/>
              </a:rPr>
              <a:t>1</a:t>
            </a:r>
            <a:r>
              <a:rPr lang="ar-IQ" sz="2400" dirty="0" smtClean="0">
                <a:solidFill>
                  <a:schemeClr val="tx1"/>
                </a:solidFill>
                <a:cs typeface="Simplified Arabic" pitchFamily="2" charset="-78"/>
              </a:rPr>
              <a:t> . جدول مفتوح من الأسفل. </a:t>
            </a:r>
            <a:endParaRPr lang="en-US" sz="2400" dirty="0" smtClean="0">
              <a:solidFill>
                <a:schemeClr val="tx1"/>
              </a:solidFill>
              <a:cs typeface="Simplified Arabic" pitchFamily="2" charset="-78"/>
            </a:endParaRPr>
          </a:p>
          <a:p>
            <a:pPr algn="just"/>
            <a:r>
              <a:rPr lang="en-US" sz="2400" dirty="0" smtClean="0">
                <a:solidFill>
                  <a:schemeClr val="tx1"/>
                </a:solidFill>
                <a:cs typeface="Simplified Arabic" pitchFamily="2" charset="-78"/>
              </a:rPr>
              <a:t>2</a:t>
            </a:r>
            <a:r>
              <a:rPr lang="ar-IQ" sz="2400" dirty="0" smtClean="0">
                <a:solidFill>
                  <a:schemeClr val="tx1"/>
                </a:solidFill>
                <a:cs typeface="Simplified Arabic" pitchFamily="2" charset="-78"/>
              </a:rPr>
              <a:t> . جدول مفتوح من الأعلى. </a:t>
            </a:r>
            <a:endParaRPr lang="en-US" sz="2400" dirty="0" smtClean="0">
              <a:solidFill>
                <a:schemeClr val="tx1"/>
              </a:solidFill>
              <a:cs typeface="Simplified Arabic" pitchFamily="2" charset="-78"/>
            </a:endParaRPr>
          </a:p>
          <a:p>
            <a:pPr algn="just"/>
            <a:r>
              <a:rPr lang="en-US" sz="2400" dirty="0" smtClean="0">
                <a:solidFill>
                  <a:schemeClr val="tx1"/>
                </a:solidFill>
                <a:cs typeface="Simplified Arabic" pitchFamily="2" charset="-78"/>
              </a:rPr>
              <a:t>3</a:t>
            </a:r>
            <a:r>
              <a:rPr lang="ar-IQ" sz="2400" dirty="0" smtClean="0">
                <a:solidFill>
                  <a:schemeClr val="tx1"/>
                </a:solidFill>
                <a:cs typeface="Simplified Arabic" pitchFamily="2" charset="-78"/>
              </a:rPr>
              <a:t> . جدول مفتوح من الطرفين. </a:t>
            </a:r>
            <a:endParaRPr lang="en-US" sz="2400" dirty="0" smtClean="0">
              <a:solidFill>
                <a:schemeClr val="tx1"/>
              </a:solidFill>
              <a:cs typeface="Simplified Arabic" pitchFamily="2" charset="-78"/>
            </a:endParaRPr>
          </a:p>
          <a:p>
            <a:pPr algn="just"/>
            <a:r>
              <a:rPr lang="ar-IQ" sz="2400" b="1" dirty="0" smtClean="0">
                <a:solidFill>
                  <a:schemeClr val="tx1"/>
                </a:solidFill>
                <a:cs typeface="Simplified Arabic" pitchFamily="2" charset="-78"/>
              </a:rPr>
              <a:t>مثال:- </a:t>
            </a: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ar-IQ" sz="2400" b="1" dirty="0" smtClean="0">
              <a:solidFill>
                <a:schemeClr val="tx1"/>
              </a:solidFill>
              <a:cs typeface="Simplified Arabic" pitchFamily="2" charset="-78"/>
            </a:endParaRPr>
          </a:p>
          <a:p>
            <a:pPr algn="just"/>
            <a:endParaRPr lang="en-US" sz="24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838200" y="3306064"/>
          <a:ext cx="7772400" cy="2485136"/>
        </p:xfrm>
        <a:graphic>
          <a:graphicData uri="http://schemas.openxmlformats.org/drawingml/2006/table">
            <a:tbl>
              <a:tblPr rtl="1" firstRow="1" bandRow="1">
                <a:tableStyleId>{5C22544A-7EE6-4342-B048-85BDC9FD1C3A}</a:tableStyleId>
              </a:tblPr>
              <a:tblGrid>
                <a:gridCol w="1295400"/>
                <a:gridCol w="1295400"/>
                <a:gridCol w="1295400"/>
                <a:gridCol w="1295400"/>
                <a:gridCol w="1295400"/>
                <a:gridCol w="1295400"/>
              </a:tblGrid>
              <a:tr h="370840">
                <a:tc gridSpan="2">
                  <a:txBody>
                    <a:bodyPr/>
                    <a:lstStyle/>
                    <a:p>
                      <a:pPr algn="just" rtl="1">
                        <a:lnSpc>
                          <a:spcPct val="115000"/>
                        </a:lnSpc>
                        <a:spcAft>
                          <a:spcPts val="0"/>
                        </a:spcAft>
                      </a:pPr>
                      <a:r>
                        <a:rPr lang="en-US" sz="1800" dirty="0" smtClean="0">
                          <a:latin typeface="Calibri"/>
                          <a:ea typeface="Calibri"/>
                          <a:cs typeface="Arial"/>
                        </a:rPr>
                        <a:t>3</a:t>
                      </a:r>
                      <a:r>
                        <a:rPr lang="ar-IQ" sz="1800" dirty="0" smtClean="0">
                          <a:latin typeface="Calibri"/>
                          <a:ea typeface="Calibri"/>
                          <a:cs typeface="Arial"/>
                        </a:rPr>
                        <a:t>. </a:t>
                      </a:r>
                      <a:r>
                        <a:rPr lang="ar-IQ" sz="1800" dirty="0">
                          <a:latin typeface="Calibri"/>
                          <a:ea typeface="Calibri"/>
                          <a:cs typeface="Arial"/>
                        </a:rPr>
                        <a:t>مفتوح من الطرفين </a:t>
                      </a:r>
                      <a:endParaRPr lang="en-US" sz="1800" dirty="0">
                        <a:latin typeface="Calibri"/>
                        <a:ea typeface="Calibri"/>
                        <a:cs typeface="Arial"/>
                      </a:endParaRPr>
                    </a:p>
                  </a:txBody>
                  <a:tcPr marL="68580" marR="68580" marT="0" marB="0"/>
                </a:tc>
                <a:tc hMerge="1">
                  <a:txBody>
                    <a:bodyPr/>
                    <a:lstStyle/>
                    <a:p>
                      <a:pPr rtl="1"/>
                      <a:endParaRPr lang="ar-SA"/>
                    </a:p>
                  </a:txBody>
                  <a:tcPr/>
                </a:tc>
                <a:tc gridSpan="2">
                  <a:txBody>
                    <a:bodyPr/>
                    <a:lstStyle/>
                    <a:p>
                      <a:pPr algn="just" rtl="1">
                        <a:lnSpc>
                          <a:spcPct val="115000"/>
                        </a:lnSpc>
                        <a:spcAft>
                          <a:spcPts val="0"/>
                        </a:spcAft>
                      </a:pPr>
                      <a:r>
                        <a:rPr lang="en-US" sz="1800" dirty="0" smtClean="0">
                          <a:latin typeface="Calibri"/>
                          <a:ea typeface="Calibri"/>
                          <a:cs typeface="Arial"/>
                        </a:rPr>
                        <a:t>2</a:t>
                      </a:r>
                      <a:r>
                        <a:rPr lang="ar-IQ" sz="1800" dirty="0" smtClean="0">
                          <a:latin typeface="Calibri"/>
                          <a:ea typeface="Calibri"/>
                          <a:cs typeface="Arial"/>
                        </a:rPr>
                        <a:t>. </a:t>
                      </a:r>
                      <a:r>
                        <a:rPr lang="ar-IQ" sz="1800" dirty="0">
                          <a:latin typeface="Calibri"/>
                          <a:ea typeface="Calibri"/>
                          <a:cs typeface="Arial"/>
                        </a:rPr>
                        <a:t>مفتوح من الطرف الأعلى </a:t>
                      </a:r>
                      <a:endParaRPr lang="en-US" sz="1800" dirty="0">
                        <a:latin typeface="Calibri"/>
                        <a:ea typeface="Calibri"/>
                        <a:cs typeface="Arial"/>
                      </a:endParaRPr>
                    </a:p>
                  </a:txBody>
                  <a:tcPr marL="68580" marR="68580" marT="0" marB="0"/>
                </a:tc>
                <a:tc hMerge="1">
                  <a:txBody>
                    <a:bodyPr/>
                    <a:lstStyle/>
                    <a:p>
                      <a:pPr rtl="1"/>
                      <a:endParaRPr lang="ar-SA"/>
                    </a:p>
                  </a:txBody>
                  <a:tcPr/>
                </a:tc>
                <a:tc gridSpan="2">
                  <a:txBody>
                    <a:bodyPr/>
                    <a:lstStyle/>
                    <a:p>
                      <a:pPr algn="just" rtl="1">
                        <a:lnSpc>
                          <a:spcPct val="115000"/>
                        </a:lnSpc>
                        <a:spcAft>
                          <a:spcPts val="0"/>
                        </a:spcAft>
                      </a:pPr>
                      <a:r>
                        <a:rPr lang="en-US" sz="1800" dirty="0" smtClean="0">
                          <a:latin typeface="Calibri"/>
                          <a:ea typeface="Calibri"/>
                          <a:cs typeface="Arial"/>
                        </a:rPr>
                        <a:t>1</a:t>
                      </a:r>
                      <a:r>
                        <a:rPr lang="ar-IQ" sz="1800" dirty="0" smtClean="0">
                          <a:latin typeface="Calibri"/>
                          <a:ea typeface="Calibri"/>
                          <a:cs typeface="Arial"/>
                        </a:rPr>
                        <a:t>. </a:t>
                      </a:r>
                      <a:r>
                        <a:rPr lang="ar-IQ" sz="1800" dirty="0">
                          <a:latin typeface="Calibri"/>
                          <a:ea typeface="Calibri"/>
                          <a:cs typeface="Arial"/>
                        </a:rPr>
                        <a:t>مفتوح من الطرف الأدنى </a:t>
                      </a:r>
                      <a:endParaRPr lang="en-US" sz="1800" dirty="0">
                        <a:latin typeface="Calibri"/>
                        <a:ea typeface="Calibri"/>
                        <a:cs typeface="Arial"/>
                      </a:endParaRPr>
                    </a:p>
                  </a:txBody>
                  <a:tcPr marL="68580" marR="68580" marT="0" marB="0"/>
                </a:tc>
                <a:tc hMerge="1">
                  <a:txBody>
                    <a:bodyPr/>
                    <a:lstStyle/>
                    <a:p>
                      <a:pPr rtl="1"/>
                      <a:endParaRPr lang="ar-SA"/>
                    </a:p>
                  </a:txBody>
                  <a:tcPr/>
                </a:tc>
              </a:tr>
              <a:tr h="370840">
                <a:tc>
                  <a:txBody>
                    <a:bodyPr/>
                    <a:lstStyle/>
                    <a:p>
                      <a:pPr algn="ctr" rtl="1">
                        <a:lnSpc>
                          <a:spcPct val="115000"/>
                        </a:lnSpc>
                        <a:spcAft>
                          <a:spcPts val="0"/>
                        </a:spcAft>
                      </a:pPr>
                      <a:r>
                        <a:rPr lang="ar-IQ" sz="1800" dirty="0">
                          <a:latin typeface="Calibri"/>
                          <a:ea typeface="Calibri"/>
                          <a:cs typeface="Arial"/>
                        </a:rPr>
                        <a:t>التكرارات </a:t>
                      </a:r>
                      <a:endParaRPr lang="en-US" sz="1800" dirty="0">
                        <a:latin typeface="Calibri"/>
                        <a:ea typeface="Calibri"/>
                        <a:cs typeface="Arial"/>
                      </a:endParaRPr>
                    </a:p>
                    <a:p>
                      <a:pPr algn="ctr" rtl="1">
                        <a:lnSpc>
                          <a:spcPct val="115000"/>
                        </a:lnSpc>
                        <a:spcAft>
                          <a:spcPts val="0"/>
                        </a:spcAft>
                      </a:pPr>
                      <a:r>
                        <a:rPr lang="en-US" sz="1800" dirty="0" err="1">
                          <a:latin typeface="Arial"/>
                          <a:ea typeface="Calibri"/>
                          <a:cs typeface="Arial"/>
                        </a:rPr>
                        <a:t>Fi</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الفئات </a:t>
                      </a:r>
                      <a:endParaRPr lang="en-US" sz="1800">
                        <a:latin typeface="Calibri"/>
                        <a:ea typeface="Calibri"/>
                        <a:cs typeface="Arial"/>
                      </a:endParaRPr>
                    </a:p>
                    <a:p>
                      <a:pPr algn="ctr" rtl="1">
                        <a:lnSpc>
                          <a:spcPct val="115000"/>
                        </a:lnSpc>
                        <a:spcAft>
                          <a:spcPts val="0"/>
                        </a:spcAft>
                      </a:pPr>
                      <a:r>
                        <a:rPr lang="en-US" sz="1800">
                          <a:latin typeface="Arial"/>
                          <a:ea typeface="Calibri"/>
                          <a:cs typeface="Arial"/>
                        </a:rPr>
                        <a:t>Classes</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التكرارات </a:t>
                      </a:r>
                      <a:endParaRPr lang="en-US" sz="1800">
                        <a:latin typeface="Calibri"/>
                        <a:ea typeface="Calibri"/>
                        <a:cs typeface="Arial"/>
                      </a:endParaRPr>
                    </a:p>
                    <a:p>
                      <a:pPr algn="ctr" rtl="1">
                        <a:lnSpc>
                          <a:spcPct val="115000"/>
                        </a:lnSpc>
                        <a:spcAft>
                          <a:spcPts val="0"/>
                        </a:spcAft>
                      </a:pPr>
                      <a:r>
                        <a:rPr lang="en-US" sz="1800">
                          <a:latin typeface="Arial"/>
                          <a:ea typeface="Calibri"/>
                          <a:cs typeface="Arial"/>
                        </a:rPr>
                        <a:t>Fi</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الفئات </a:t>
                      </a:r>
                      <a:endParaRPr lang="en-US" sz="1800">
                        <a:latin typeface="Calibri"/>
                        <a:ea typeface="Calibri"/>
                        <a:cs typeface="Arial"/>
                      </a:endParaRPr>
                    </a:p>
                    <a:p>
                      <a:pPr algn="ctr" rtl="1">
                        <a:lnSpc>
                          <a:spcPct val="115000"/>
                        </a:lnSpc>
                        <a:spcAft>
                          <a:spcPts val="0"/>
                        </a:spcAft>
                      </a:pPr>
                      <a:r>
                        <a:rPr lang="en-US" sz="1800">
                          <a:latin typeface="Arial"/>
                          <a:ea typeface="Calibri"/>
                          <a:cs typeface="Arial"/>
                        </a:rPr>
                        <a:t>Classes</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التكرارات </a:t>
                      </a:r>
                      <a:endParaRPr lang="en-US" sz="1800">
                        <a:latin typeface="Calibri"/>
                        <a:ea typeface="Calibri"/>
                        <a:cs typeface="Arial"/>
                      </a:endParaRPr>
                    </a:p>
                    <a:p>
                      <a:pPr algn="ctr" rtl="1">
                        <a:lnSpc>
                          <a:spcPct val="115000"/>
                        </a:lnSpc>
                        <a:spcAft>
                          <a:spcPts val="0"/>
                        </a:spcAft>
                      </a:pPr>
                      <a:r>
                        <a:rPr lang="en-US" sz="1800">
                          <a:latin typeface="Arial"/>
                          <a:ea typeface="Calibri"/>
                          <a:cs typeface="Arial"/>
                        </a:rPr>
                        <a:t>Fi</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الفئات </a:t>
                      </a:r>
                      <a:endParaRPr lang="en-US" sz="1800" dirty="0">
                        <a:latin typeface="Calibri"/>
                        <a:ea typeface="Calibri"/>
                        <a:cs typeface="Arial"/>
                      </a:endParaRPr>
                    </a:p>
                    <a:p>
                      <a:pPr algn="ctr" rtl="1">
                        <a:lnSpc>
                          <a:spcPct val="115000"/>
                        </a:lnSpc>
                        <a:spcAft>
                          <a:spcPts val="0"/>
                        </a:spcAft>
                      </a:pPr>
                      <a:r>
                        <a:rPr lang="en-US" sz="1800" dirty="0">
                          <a:latin typeface="Arial"/>
                          <a:ea typeface="Calibri"/>
                          <a:cs typeface="Arial"/>
                        </a:rPr>
                        <a:t>Classes</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0"/>
                        </a:spcAft>
                      </a:pPr>
                      <a:r>
                        <a:rPr lang="en-US" sz="1800" dirty="0">
                          <a:latin typeface="Arial"/>
                          <a:ea typeface="Calibri"/>
                          <a:cs typeface="Arial"/>
                        </a:rPr>
                        <a:t>2</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60</a:t>
                      </a:r>
                      <a:r>
                        <a:rPr lang="ar-IQ" sz="1800">
                          <a:latin typeface="Calibri"/>
                          <a:ea typeface="Calibri"/>
                          <a:cs typeface="Arial"/>
                        </a:rPr>
                        <a:t> اقل من </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2</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50 - </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2</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en-US" sz="1800" dirty="0">
                          <a:latin typeface="Arial"/>
                          <a:ea typeface="Calibri"/>
                          <a:cs typeface="Arial"/>
                        </a:rPr>
                        <a:t>60</a:t>
                      </a:r>
                      <a:r>
                        <a:rPr lang="ar-IQ" sz="1800" dirty="0">
                          <a:latin typeface="Calibri"/>
                          <a:ea typeface="Calibri"/>
                          <a:cs typeface="Arial"/>
                        </a:rPr>
                        <a:t> اقل من </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dirty="0">
                          <a:latin typeface="Arial"/>
                          <a:ea typeface="Calibri"/>
                          <a:cs typeface="Arial"/>
                        </a:rPr>
                        <a:t>3</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60 - </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3</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60 - </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3</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60 - </a:t>
                      </a:r>
                      <a:endParaRPr lang="en-US" sz="1800">
                        <a:latin typeface="Calibri"/>
                        <a:ea typeface="Calibri"/>
                        <a:cs typeface="Arial"/>
                      </a:endParaRPr>
                    </a:p>
                  </a:txBody>
                  <a:tcPr marL="68580" marR="68580" marT="0" marB="0"/>
                </a:tc>
              </a:tr>
              <a:tr h="370840">
                <a:tc>
                  <a:txBody>
                    <a:bodyPr/>
                    <a:lstStyle/>
                    <a:p>
                      <a:pPr algn="ctr" rtl="1">
                        <a:lnSpc>
                          <a:spcPct val="115000"/>
                        </a:lnSpc>
                        <a:spcAft>
                          <a:spcPts val="0"/>
                        </a:spcAft>
                      </a:pPr>
                      <a:r>
                        <a:rPr lang="en-US" sz="1800">
                          <a:latin typeface="Arial"/>
                          <a:ea typeface="Calibri"/>
                          <a:cs typeface="Arial"/>
                        </a:rPr>
                        <a:t>1</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فأكثر</a:t>
                      </a:r>
                      <a:r>
                        <a:rPr lang="en-US" sz="1800" dirty="0">
                          <a:latin typeface="Arial"/>
                          <a:ea typeface="Calibri"/>
                          <a:cs typeface="Arial"/>
                        </a:rPr>
                        <a:t>70 </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1</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فأكثر </a:t>
                      </a:r>
                      <a:r>
                        <a:rPr lang="en-US" sz="1800">
                          <a:latin typeface="Arial"/>
                          <a:ea typeface="Calibri"/>
                          <a:cs typeface="Arial"/>
                        </a:rPr>
                        <a:t>70</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1</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70 – 80</a:t>
                      </a:r>
                      <a:endParaRPr lang="en-US" sz="1800">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800">
                          <a:latin typeface="Arial"/>
                          <a:ea typeface="Calibri"/>
                          <a:cs typeface="Arial"/>
                        </a:rPr>
                        <a:t>6</a:t>
                      </a:r>
                      <a:endParaRPr lang="en-US" sz="180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Σ</a:t>
                      </a:r>
                      <a:endParaRPr lang="en-US" sz="180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6</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Σ</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dirty="0">
                          <a:latin typeface="Arial"/>
                          <a:ea typeface="Calibri"/>
                          <a:cs typeface="Arial"/>
                        </a:rPr>
                        <a:t>6</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Σ</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2286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1</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حدد أي من المتغيرات الإحصائية التالية منفصلة وأي منها متغيرات متصلة:-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أ . أطوال مجموعة من الطلبة.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ب . عدد دقات القلب في الدقيقة الواحدة إثناء الامتحان. </a:t>
            </a:r>
            <a:endParaRPr lang="en-US" sz="2200" dirty="0" smtClean="0">
              <a:solidFill>
                <a:schemeClr val="tx1"/>
              </a:solidFill>
              <a:cs typeface="Simplified Arabic" pitchFamily="2" charset="-78"/>
            </a:endParaRPr>
          </a:p>
          <a:p>
            <a:pPr algn="just"/>
            <a:r>
              <a:rPr lang="ar-IQ" sz="2200" dirty="0" err="1" smtClean="0">
                <a:solidFill>
                  <a:schemeClr val="tx1"/>
                </a:solidFill>
                <a:cs typeface="Simplified Arabic" pitchFamily="2" charset="-78"/>
              </a:rPr>
              <a:t>جـ</a:t>
            </a:r>
            <a:r>
              <a:rPr lang="ar-IQ" sz="2200" dirty="0" smtClean="0">
                <a:solidFill>
                  <a:schemeClr val="tx1"/>
                </a:solidFill>
                <a:cs typeface="Simplified Arabic" pitchFamily="2" charset="-78"/>
              </a:rPr>
              <a:t> . سرعة سيارة وهي تسير لقطع المسافة بين مدينتي بغداد والموصل.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د . عدد الطلبة المقبولين في قسم المحاسبة لعام </a:t>
            </a:r>
            <a:r>
              <a:rPr lang="en-US" sz="2200" dirty="0" smtClean="0">
                <a:solidFill>
                  <a:schemeClr val="tx1"/>
                </a:solidFill>
                <a:cs typeface="Simplified Arabic" pitchFamily="2" charset="-78"/>
              </a:rPr>
              <a:t>2011</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609600" y="2819400"/>
          <a:ext cx="4191000" cy="3785616"/>
        </p:xfrm>
        <a:graphic>
          <a:graphicData uri="http://schemas.openxmlformats.org/drawingml/2006/table">
            <a:tbl>
              <a:tblPr rtl="1" firstRow="1" bandRow="1">
                <a:tableStyleId>{5C22544A-7EE6-4342-B048-85BDC9FD1C3A}</a:tableStyleId>
              </a:tblPr>
              <a:tblGrid>
                <a:gridCol w="2095500"/>
                <a:gridCol w="2095500"/>
              </a:tblGrid>
              <a:tr h="475885">
                <a:tc>
                  <a:txBody>
                    <a:bodyPr/>
                    <a:lstStyle/>
                    <a:p>
                      <a:pPr algn="ctr" rtl="1">
                        <a:lnSpc>
                          <a:spcPct val="115000"/>
                        </a:lnSpc>
                        <a:spcAft>
                          <a:spcPts val="0"/>
                        </a:spcAft>
                      </a:pPr>
                      <a:r>
                        <a:rPr lang="ar-IQ" sz="1800" dirty="0">
                          <a:latin typeface="Calibri"/>
                          <a:ea typeface="Calibri"/>
                          <a:cs typeface="Arial"/>
                        </a:rPr>
                        <a:t>التكرارات </a:t>
                      </a:r>
                      <a:endParaRPr lang="en-US" sz="1800" dirty="0">
                        <a:latin typeface="Calibri"/>
                        <a:ea typeface="Calibri"/>
                        <a:cs typeface="Arial"/>
                      </a:endParaRPr>
                    </a:p>
                    <a:p>
                      <a:pPr algn="ctr" rtl="1">
                        <a:lnSpc>
                          <a:spcPct val="115000"/>
                        </a:lnSpc>
                        <a:spcAft>
                          <a:spcPts val="0"/>
                        </a:spcAft>
                      </a:pPr>
                      <a:r>
                        <a:rPr lang="en-US" sz="1800" dirty="0" err="1">
                          <a:latin typeface="Arial"/>
                          <a:ea typeface="Calibri"/>
                          <a:cs typeface="Arial"/>
                        </a:rPr>
                        <a:t>Fi</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a:latin typeface="Calibri"/>
                          <a:ea typeface="Calibri"/>
                          <a:cs typeface="Arial"/>
                        </a:rPr>
                        <a:t>الفئات </a:t>
                      </a:r>
                      <a:endParaRPr lang="en-US" sz="1800">
                        <a:latin typeface="Calibri"/>
                        <a:ea typeface="Calibri"/>
                        <a:cs typeface="Arial"/>
                      </a:endParaRPr>
                    </a:p>
                    <a:p>
                      <a:pPr algn="ctr" rtl="1">
                        <a:lnSpc>
                          <a:spcPct val="115000"/>
                        </a:lnSpc>
                        <a:spcAft>
                          <a:spcPts val="0"/>
                        </a:spcAft>
                      </a:pPr>
                      <a:r>
                        <a:rPr lang="en-US" sz="1800">
                          <a:latin typeface="Arial"/>
                          <a:ea typeface="Calibri"/>
                          <a:cs typeface="Arial"/>
                        </a:rPr>
                        <a:t>Classes</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14</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300 -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46</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400 -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58</a:t>
                      </a:r>
                      <a:endParaRPr lang="en-US" sz="1800" dirty="0">
                        <a:latin typeface="Calibri"/>
                        <a:ea typeface="Calibri"/>
                        <a:cs typeface="Arial"/>
                      </a:endParaRPr>
                    </a:p>
                  </a:txBody>
                  <a:tcPr marL="68580" marR="68580" marT="0" marB="0"/>
                </a:tc>
                <a:tc>
                  <a:txBody>
                    <a:bodyPr/>
                    <a:lstStyle/>
                    <a:p>
                      <a:pPr algn="ctr" rtl="0">
                        <a:lnSpc>
                          <a:spcPct val="115000"/>
                        </a:lnSpc>
                        <a:spcAft>
                          <a:spcPts val="0"/>
                        </a:spcAft>
                      </a:pPr>
                      <a:r>
                        <a:rPr lang="en-US" sz="1800">
                          <a:latin typeface="Arial"/>
                          <a:ea typeface="Calibri"/>
                          <a:cs typeface="Arial"/>
                        </a:rPr>
                        <a:t>500 -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76</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600 -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68</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700 -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62</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800 -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48</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900 -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22</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1000 -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6</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en-US" sz="1800">
                          <a:latin typeface="Arial"/>
                          <a:ea typeface="Calibri"/>
                          <a:cs typeface="Arial"/>
                        </a:rPr>
                        <a:t>1000 – 1200 </a:t>
                      </a:r>
                      <a:endParaRPr lang="en-US" sz="1800">
                        <a:latin typeface="Calibri"/>
                        <a:ea typeface="Calibri"/>
                        <a:cs typeface="Arial"/>
                      </a:endParaRPr>
                    </a:p>
                  </a:txBody>
                  <a:tcPr marL="68580" marR="68580" marT="0" marB="0"/>
                </a:tc>
              </a:tr>
              <a:tr h="230008">
                <a:tc>
                  <a:txBody>
                    <a:bodyPr/>
                    <a:lstStyle/>
                    <a:p>
                      <a:pPr algn="ctr" rtl="1">
                        <a:lnSpc>
                          <a:spcPct val="115000"/>
                        </a:lnSpc>
                        <a:spcAft>
                          <a:spcPts val="0"/>
                        </a:spcAft>
                      </a:pPr>
                      <a:r>
                        <a:rPr lang="en-US" sz="1800" dirty="0">
                          <a:latin typeface="Arial"/>
                          <a:ea typeface="Calibri"/>
                          <a:cs typeface="Arial"/>
                        </a:rPr>
                        <a:t>400</a:t>
                      </a:r>
                      <a:endParaRPr lang="en-US" sz="1800" dirty="0">
                        <a:latin typeface="Calibri"/>
                        <a:ea typeface="Calibri"/>
                        <a:cs typeface="Arial"/>
                      </a:endParaRPr>
                    </a:p>
                  </a:txBody>
                  <a:tcPr marL="68580" marR="68580" marT="0" marB="0"/>
                </a:tc>
                <a:tc>
                  <a:txBody>
                    <a:bodyPr/>
                    <a:lstStyle/>
                    <a:p>
                      <a:pPr algn="ctr" rtl="1">
                        <a:lnSpc>
                          <a:spcPct val="115000"/>
                        </a:lnSpc>
                        <a:spcAft>
                          <a:spcPts val="0"/>
                        </a:spcAft>
                      </a:pPr>
                      <a:r>
                        <a:rPr lang="ar-IQ" sz="1800" dirty="0">
                          <a:latin typeface="Calibri"/>
                          <a:ea typeface="Calibri"/>
                          <a:cs typeface="Arial"/>
                        </a:rPr>
                        <a:t>Σ</a:t>
                      </a:r>
                      <a:endParaRPr lang="en-US" sz="1800" dirty="0">
                        <a:latin typeface="Calibri"/>
                        <a:ea typeface="Calibri"/>
                        <a:cs typeface="Arial"/>
                      </a:endParaRPr>
                    </a:p>
                  </a:txBody>
                  <a:tcPr marL="68580" marR="68580" marT="0" marB="0"/>
                </a:tc>
              </a:tr>
            </a:tbl>
          </a:graphicData>
        </a:graphic>
      </p:graphicFrame>
      <p:sp>
        <p:nvSpPr>
          <p:cNvPr id="7" name="مستطيل 6"/>
          <p:cNvSpPr/>
          <p:nvPr/>
        </p:nvSpPr>
        <p:spPr>
          <a:xfrm>
            <a:off x="4876800" y="2819400"/>
            <a:ext cx="3962400" cy="3810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54013" indent="-354013"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2</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لبيانات الجدول التالي، حدد نوع الجدول من حيث:- </a:t>
            </a:r>
            <a:endParaRPr lang="en-US" sz="2200" dirty="0" smtClean="0">
              <a:solidFill>
                <a:schemeClr val="tx1"/>
              </a:solidFill>
              <a:cs typeface="Simplified Arabic" pitchFamily="2" charset="-78"/>
            </a:endParaRPr>
          </a:p>
          <a:p>
            <a:pPr marL="354013" indent="-354013" algn="just"/>
            <a:r>
              <a:rPr lang="ar-IQ" sz="2200" dirty="0" smtClean="0">
                <a:solidFill>
                  <a:schemeClr val="tx1"/>
                </a:solidFill>
                <a:cs typeface="Simplified Arabic" pitchFamily="2" charset="-78"/>
              </a:rPr>
              <a:t>أ . أطوال فئاته. </a:t>
            </a:r>
            <a:endParaRPr lang="en-US" sz="2200" dirty="0" smtClean="0">
              <a:solidFill>
                <a:schemeClr val="tx1"/>
              </a:solidFill>
              <a:cs typeface="Simplified Arabic" pitchFamily="2" charset="-78"/>
            </a:endParaRPr>
          </a:p>
          <a:p>
            <a:pPr marL="354013" indent="-354013" algn="just"/>
            <a:r>
              <a:rPr lang="ar-IQ" sz="2200" dirty="0" smtClean="0">
                <a:solidFill>
                  <a:schemeClr val="tx1"/>
                </a:solidFill>
                <a:cs typeface="Simplified Arabic" pitchFamily="2" charset="-78"/>
              </a:rPr>
              <a:t>ب . عدد المتغيرات في الجدول. </a:t>
            </a:r>
            <a:endParaRPr lang="en-US" sz="2200" dirty="0" smtClean="0">
              <a:solidFill>
                <a:schemeClr val="tx1"/>
              </a:solidFill>
              <a:cs typeface="Simplified Arabic" pitchFamily="2" charset="-78"/>
            </a:endParaRPr>
          </a:p>
          <a:p>
            <a:pPr marL="354013" indent="-354013" algn="just"/>
            <a:r>
              <a:rPr lang="ar-IQ" sz="2200" dirty="0" err="1" smtClean="0">
                <a:solidFill>
                  <a:schemeClr val="tx1"/>
                </a:solidFill>
                <a:cs typeface="Simplified Arabic" pitchFamily="2" charset="-78"/>
              </a:rPr>
              <a:t>جـ</a:t>
            </a:r>
            <a:r>
              <a:rPr lang="ar-IQ" sz="2200" dirty="0" smtClean="0">
                <a:solidFill>
                  <a:schemeClr val="tx1"/>
                </a:solidFill>
                <a:cs typeface="Simplified Arabic" pitchFamily="2" charset="-78"/>
              </a:rPr>
              <a:t> . أساس التبويب الذي يعتمده. </a:t>
            </a:r>
            <a:endParaRPr lang="en-US" sz="2200" dirty="0" smtClean="0">
              <a:solidFill>
                <a:schemeClr val="tx1"/>
              </a:solidFill>
              <a:cs typeface="Simplified Arabic" pitchFamily="2" charset="-78"/>
            </a:endParaRPr>
          </a:p>
          <a:p>
            <a:pPr marL="354013" indent="-354013" algn="just"/>
            <a:r>
              <a:rPr lang="ar-IQ" sz="2200" dirty="0" smtClean="0">
                <a:solidFill>
                  <a:schemeClr val="tx1"/>
                </a:solidFill>
                <a:cs typeface="Simplified Arabic" pitchFamily="2" charset="-78"/>
              </a:rPr>
              <a:t>د . الحد الأدنى للفئة الأولى والحد الأعلى للفئة الأخيرة. </a:t>
            </a: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تكوين الجداول التكرارية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أولاً: </a:t>
            </a:r>
            <a:r>
              <a:rPr lang="ar-IQ" sz="2200" b="1" u="sng" dirty="0" smtClean="0">
                <a:solidFill>
                  <a:schemeClr val="tx1"/>
                </a:solidFill>
                <a:cs typeface="Simplified Arabic" pitchFamily="2" charset="-78"/>
              </a:rPr>
              <a:t>جدول التوزيع التكراري البسيط </a:t>
            </a:r>
            <a:r>
              <a:rPr lang="en-US" sz="2200" b="1" u="sng" dirty="0" smtClean="0">
                <a:solidFill>
                  <a:schemeClr val="tx1"/>
                </a:solidFill>
                <a:cs typeface="Simplified Arabic" pitchFamily="2" charset="-78"/>
              </a:rPr>
              <a:t>(Simple Frequency Distribution Table)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ولكي تقوم بتكوين أو إنشاء جدول توزيع تكراري بسيط للبيانات فأننا نقوم بإتباع الخطوات التالية:- </a:t>
            </a:r>
            <a:endParaRPr lang="en-US" sz="2200" dirty="0" smtClean="0">
              <a:solidFill>
                <a:schemeClr val="tx1"/>
              </a:solidFill>
              <a:cs typeface="Simplified Arabic" pitchFamily="2" charset="-78"/>
            </a:endParaRPr>
          </a:p>
          <a:p>
            <a:pPr marL="354013" indent="-354013"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تحديد نوع البيانات فيما إذا كانت متصلة </a:t>
            </a:r>
            <a:r>
              <a:rPr lang="en-US" sz="2200" dirty="0" smtClean="0">
                <a:solidFill>
                  <a:schemeClr val="tx1"/>
                </a:solidFill>
                <a:cs typeface="Simplified Arabic" pitchFamily="2" charset="-78"/>
              </a:rPr>
              <a:t>(Continuous)</a:t>
            </a:r>
            <a:r>
              <a:rPr lang="ar-IQ" sz="2200" dirty="0" smtClean="0">
                <a:solidFill>
                  <a:schemeClr val="tx1"/>
                </a:solidFill>
                <a:cs typeface="Simplified Arabic" pitchFamily="2" charset="-78"/>
              </a:rPr>
              <a:t> أو منفصلة </a:t>
            </a:r>
            <a:r>
              <a:rPr lang="en-US" sz="2200" dirty="0" smtClean="0">
                <a:solidFill>
                  <a:schemeClr val="tx1"/>
                </a:solidFill>
                <a:cs typeface="Simplified Arabic" pitchFamily="2" charset="-78"/>
              </a:rPr>
              <a:t>(Discrete)</a:t>
            </a:r>
            <a:r>
              <a:rPr lang="ar-IQ" sz="2200" dirty="0" smtClean="0">
                <a:solidFill>
                  <a:schemeClr val="tx1"/>
                </a:solidFill>
                <a:cs typeface="Simplified Arabic" pitchFamily="2" charset="-78"/>
              </a:rPr>
              <a:t>. وهذا يساعدنا في تحديد الأسلوب الذي نتبعه في كتابة حدود الفئات. وهو كما يلي:- </a:t>
            </a:r>
            <a:endParaRPr lang="en-US" sz="2200" dirty="0" smtClean="0">
              <a:solidFill>
                <a:schemeClr val="tx1"/>
              </a:solidFill>
              <a:cs typeface="Simplified Arabic" pitchFamily="2" charset="-78"/>
            </a:endParaRPr>
          </a:p>
          <a:p>
            <a:pPr marL="719138" indent="-365125" algn="just"/>
            <a:r>
              <a:rPr lang="ar-IQ" sz="2200" dirty="0" smtClean="0">
                <a:solidFill>
                  <a:schemeClr val="tx1"/>
                </a:solidFill>
                <a:cs typeface="Simplified Arabic" pitchFamily="2" charset="-78"/>
              </a:rPr>
              <a:t>أ . عندما تكون البيانات منفصلة فأن الفئات يمكن كتابتها بالصيغة التالية:- </a:t>
            </a: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r>
              <a:rPr lang="ar-IQ" sz="2200" dirty="0" smtClean="0">
                <a:solidFill>
                  <a:schemeClr val="tx1"/>
                </a:solidFill>
                <a:cs typeface="Simplified Arabic" pitchFamily="2" charset="-78"/>
              </a:rPr>
              <a:t>ب . عندما تكون البيانات متصلة فأن الفئات يمكن كتابتها بالصيغة التالية:- </a:t>
            </a:r>
            <a:endParaRPr lang="en-US"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ar-IQ" sz="2200" dirty="0" smtClean="0">
              <a:solidFill>
                <a:schemeClr val="tx1"/>
              </a:solidFill>
              <a:cs typeface="Simplified Arabic" pitchFamily="2" charset="-78"/>
            </a:endParaRPr>
          </a:p>
          <a:p>
            <a:pPr marL="719138" indent="-365125"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502408" y="2819400"/>
          <a:ext cx="4800600" cy="1682496"/>
        </p:xfrm>
        <a:graphic>
          <a:graphicData uri="http://schemas.openxmlformats.org/drawingml/2006/table">
            <a:tbl>
              <a:tblPr rtl="1" firstRow="1" bandRow="1">
                <a:tableStyleId>{5C22544A-7EE6-4342-B048-85BDC9FD1C3A}</a:tableStyleId>
              </a:tblPr>
              <a:tblGrid>
                <a:gridCol w="2400300"/>
                <a:gridCol w="2400300"/>
              </a:tblGrid>
              <a:tr h="545502">
                <a:tc>
                  <a:txBody>
                    <a:bodyPr/>
                    <a:lstStyle/>
                    <a:p>
                      <a:pPr marL="0" algn="ctr" rtl="0" eaLnBrk="1" latinLnBrk="0" hangingPunct="1">
                        <a:lnSpc>
                          <a:spcPct val="115000"/>
                        </a:lnSpc>
                        <a:spcAft>
                          <a:spcPts val="0"/>
                        </a:spcAft>
                      </a:pPr>
                      <a:r>
                        <a:rPr kumimoji="0" lang="ar-IQ" sz="1600" b="1" kern="1200" dirty="0">
                          <a:solidFill>
                            <a:schemeClr val="lt1"/>
                          </a:solidFill>
                          <a:latin typeface="Arial"/>
                          <a:ea typeface="Calibri"/>
                          <a:cs typeface="Arial"/>
                        </a:rPr>
                        <a:t>التكرارات </a:t>
                      </a:r>
                      <a:endParaRPr kumimoji="0" lang="en-US" sz="1600" b="1" kern="1200" dirty="0">
                        <a:solidFill>
                          <a:schemeClr val="lt1"/>
                        </a:solidFill>
                        <a:latin typeface="Arial"/>
                        <a:ea typeface="Calibri"/>
                        <a:cs typeface="Arial"/>
                      </a:endParaRPr>
                    </a:p>
                    <a:p>
                      <a:pPr marL="0" algn="ctr" rtl="0" eaLnBrk="1" latinLnBrk="0" hangingPunct="1">
                        <a:lnSpc>
                          <a:spcPct val="115000"/>
                        </a:lnSpc>
                        <a:spcAft>
                          <a:spcPts val="0"/>
                        </a:spcAft>
                      </a:pPr>
                      <a:r>
                        <a:rPr kumimoji="0" lang="en-US" sz="1600" b="1" kern="1200" dirty="0" err="1">
                          <a:solidFill>
                            <a:schemeClr val="lt1"/>
                          </a:solidFill>
                          <a:latin typeface="Arial"/>
                          <a:ea typeface="Calibri"/>
                          <a:cs typeface="Arial"/>
                        </a:rPr>
                        <a:t>Fi</a:t>
                      </a:r>
                      <a:endParaRPr kumimoji="0" lang="en-US" sz="1600" b="1" kern="1200" dirty="0">
                        <a:solidFill>
                          <a:schemeClr val="lt1"/>
                        </a:solidFill>
                        <a:latin typeface="Arial"/>
                        <a:ea typeface="Calibri"/>
                        <a:cs typeface="Arial"/>
                      </a:endParaRPr>
                    </a:p>
                  </a:txBody>
                  <a:tcPr marL="68580" marR="68580" marT="0" marB="0"/>
                </a:tc>
                <a:tc>
                  <a:txBody>
                    <a:bodyPr/>
                    <a:lstStyle/>
                    <a:p>
                      <a:pPr marL="0" algn="ctr" rtl="0" eaLnBrk="1" latinLnBrk="0" hangingPunct="1">
                        <a:lnSpc>
                          <a:spcPct val="115000"/>
                        </a:lnSpc>
                        <a:spcAft>
                          <a:spcPts val="0"/>
                        </a:spcAft>
                      </a:pPr>
                      <a:r>
                        <a:rPr kumimoji="0" lang="ar-IQ" sz="1600" b="1" kern="1200" dirty="0">
                          <a:solidFill>
                            <a:schemeClr val="lt1"/>
                          </a:solidFill>
                          <a:latin typeface="Arial"/>
                          <a:ea typeface="Calibri"/>
                          <a:cs typeface="Arial"/>
                        </a:rPr>
                        <a:t>الفئات </a:t>
                      </a:r>
                      <a:endParaRPr kumimoji="0" lang="en-US" sz="1600" b="1" kern="1200" dirty="0">
                        <a:solidFill>
                          <a:schemeClr val="lt1"/>
                        </a:solidFill>
                        <a:latin typeface="Arial"/>
                        <a:ea typeface="Calibri"/>
                        <a:cs typeface="Arial"/>
                      </a:endParaRPr>
                    </a:p>
                    <a:p>
                      <a:pPr marL="0" algn="ctr" rtl="0" eaLnBrk="1" latinLnBrk="0" hangingPunct="1">
                        <a:lnSpc>
                          <a:spcPct val="115000"/>
                        </a:lnSpc>
                        <a:spcAft>
                          <a:spcPts val="0"/>
                        </a:spcAft>
                      </a:pPr>
                      <a:r>
                        <a:rPr kumimoji="0" lang="en-US" sz="1600" b="1" kern="1200" dirty="0">
                          <a:solidFill>
                            <a:schemeClr val="lt1"/>
                          </a:solidFill>
                          <a:latin typeface="Arial"/>
                          <a:ea typeface="Calibri"/>
                          <a:cs typeface="Arial"/>
                        </a:rPr>
                        <a:t>Classes</a:t>
                      </a:r>
                    </a:p>
                  </a:txBody>
                  <a:tcPr marL="68580" marR="68580" marT="0" marB="0"/>
                </a:tc>
              </a:tr>
              <a:tr h="263674">
                <a:tc>
                  <a:txBody>
                    <a:bodyPr/>
                    <a:lstStyle/>
                    <a:p>
                      <a:pPr algn="ctr" rtl="0">
                        <a:lnSpc>
                          <a:spcPct val="115000"/>
                        </a:lnSpc>
                        <a:spcAft>
                          <a:spcPts val="0"/>
                        </a:spcAft>
                      </a:pPr>
                      <a:endParaRPr lang="ar-IQ"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dirty="0">
                          <a:latin typeface="Arial"/>
                          <a:ea typeface="Calibri"/>
                          <a:cs typeface="Arial"/>
                        </a:rPr>
                        <a:t>1 – 5</a:t>
                      </a:r>
                      <a:endParaRPr lang="en-US" sz="1600" dirty="0">
                        <a:latin typeface="Calibri"/>
                        <a:ea typeface="Calibri"/>
                        <a:cs typeface="Arial"/>
                      </a:endParaRPr>
                    </a:p>
                  </a:txBody>
                  <a:tcPr marL="68580" marR="68580" marT="0" marB="0"/>
                </a:tc>
              </a:tr>
              <a:tr h="263674">
                <a:tc>
                  <a:txBody>
                    <a:bodyPr/>
                    <a:lstStyle/>
                    <a:p>
                      <a:pPr algn="ctr" rtl="0">
                        <a:lnSpc>
                          <a:spcPct val="115000"/>
                        </a:lnSpc>
                        <a:spcAft>
                          <a:spcPts val="0"/>
                        </a:spcAft>
                      </a:pPr>
                      <a:endParaRPr lang="ar-IQ"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dirty="0">
                          <a:latin typeface="Arial"/>
                          <a:ea typeface="Calibri"/>
                          <a:cs typeface="Arial"/>
                        </a:rPr>
                        <a:t>6 - 10 </a:t>
                      </a:r>
                      <a:endParaRPr lang="en-US" sz="1600" dirty="0">
                        <a:latin typeface="Calibri"/>
                        <a:ea typeface="Calibri"/>
                        <a:cs typeface="Arial"/>
                      </a:endParaRPr>
                    </a:p>
                  </a:txBody>
                  <a:tcPr marL="68580" marR="68580" marT="0" marB="0"/>
                </a:tc>
              </a:tr>
              <a:tr h="263674">
                <a:tc>
                  <a:txBody>
                    <a:bodyPr/>
                    <a:lstStyle/>
                    <a:p>
                      <a:pPr algn="ctr" rtl="0">
                        <a:lnSpc>
                          <a:spcPct val="115000"/>
                        </a:lnSpc>
                        <a:spcAft>
                          <a:spcPts val="0"/>
                        </a:spcAft>
                      </a:pPr>
                      <a:endParaRPr lang="ar-IQ"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11 – 15 </a:t>
                      </a:r>
                      <a:endParaRPr lang="en-US" sz="1600">
                        <a:latin typeface="Calibri"/>
                        <a:ea typeface="Calibri"/>
                        <a:cs typeface="Arial"/>
                      </a:endParaRPr>
                    </a:p>
                  </a:txBody>
                  <a:tcPr marL="68580" marR="68580" marT="0" marB="0"/>
                </a:tc>
              </a:tr>
              <a:tr h="263674">
                <a:tc>
                  <a:txBody>
                    <a:bodyPr/>
                    <a:lstStyle/>
                    <a:p>
                      <a:pPr algn="ctr" rtl="0">
                        <a:lnSpc>
                          <a:spcPct val="115000"/>
                        </a:lnSpc>
                        <a:spcAft>
                          <a:spcPts val="0"/>
                        </a:spcAft>
                      </a:pPr>
                      <a:endParaRPr lang="en-US" sz="1600" dirty="0">
                        <a:latin typeface="Arial"/>
                        <a:ea typeface="Calibri"/>
                        <a:cs typeface="Arial"/>
                      </a:endParaRPr>
                    </a:p>
                  </a:txBody>
                  <a:tcPr marL="68580" marR="68580" marT="0" marB="0"/>
                </a:tc>
                <a:tc>
                  <a:txBody>
                    <a:bodyPr/>
                    <a:lstStyle/>
                    <a:p>
                      <a:pPr algn="ctr" rtl="0">
                        <a:lnSpc>
                          <a:spcPct val="115000"/>
                        </a:lnSpc>
                        <a:spcAft>
                          <a:spcPts val="0"/>
                        </a:spcAft>
                      </a:pPr>
                      <a:r>
                        <a:rPr lang="en-US" sz="1600" dirty="0">
                          <a:latin typeface="Arial"/>
                          <a:ea typeface="Calibri"/>
                          <a:cs typeface="Arial"/>
                        </a:rPr>
                        <a:t>16 – 20</a:t>
                      </a:r>
                      <a:endParaRPr lang="en-US" sz="1600" dirty="0">
                        <a:latin typeface="Calibri"/>
                        <a:ea typeface="Calibri"/>
                        <a:cs typeface="Arial"/>
                      </a:endParaRPr>
                    </a:p>
                  </a:txBody>
                  <a:tcPr marL="68580" marR="68580" marT="0" marB="0"/>
                </a:tc>
              </a:tr>
            </a:tbl>
          </a:graphicData>
        </a:graphic>
      </p:graphicFrame>
      <p:graphicFrame>
        <p:nvGraphicFramePr>
          <p:cNvPr id="4" name="جدول 3"/>
          <p:cNvGraphicFramePr>
            <a:graphicFrameLocks noGrp="1"/>
          </p:cNvGraphicFramePr>
          <p:nvPr/>
        </p:nvGraphicFramePr>
        <p:xfrm>
          <a:off x="2514600" y="4953000"/>
          <a:ext cx="4800600" cy="1682496"/>
        </p:xfrm>
        <a:graphic>
          <a:graphicData uri="http://schemas.openxmlformats.org/drawingml/2006/table">
            <a:tbl>
              <a:tblPr rtl="1" firstRow="1" bandRow="1">
                <a:tableStyleId>{5C22544A-7EE6-4342-B048-85BDC9FD1C3A}</a:tableStyleId>
              </a:tblPr>
              <a:tblGrid>
                <a:gridCol w="2400300"/>
                <a:gridCol w="2400300"/>
              </a:tblGrid>
              <a:tr h="545502">
                <a:tc>
                  <a:txBody>
                    <a:bodyPr/>
                    <a:lstStyle/>
                    <a:p>
                      <a:pPr marL="0" algn="ctr" rtl="1" eaLnBrk="1" latinLnBrk="0" hangingPunct="1">
                        <a:lnSpc>
                          <a:spcPct val="115000"/>
                        </a:lnSpc>
                        <a:spcAft>
                          <a:spcPts val="0"/>
                        </a:spcAft>
                      </a:pPr>
                      <a:r>
                        <a:rPr kumimoji="0" lang="ar-IQ" sz="1600" b="1" kern="1200" dirty="0">
                          <a:solidFill>
                            <a:schemeClr val="lt1"/>
                          </a:solidFill>
                          <a:latin typeface="Arial"/>
                          <a:ea typeface="Calibri"/>
                          <a:cs typeface="Arial"/>
                        </a:rPr>
                        <a:t>التكرارات </a:t>
                      </a:r>
                      <a:endParaRPr kumimoji="0" lang="en-US" sz="1600" b="1" kern="1200" dirty="0">
                        <a:solidFill>
                          <a:schemeClr val="lt1"/>
                        </a:solidFill>
                        <a:latin typeface="Arial"/>
                        <a:ea typeface="Calibri"/>
                        <a:cs typeface="Arial"/>
                      </a:endParaRPr>
                    </a:p>
                    <a:p>
                      <a:pPr marL="0" algn="ctr" rtl="1" eaLnBrk="1" latinLnBrk="0" hangingPunct="1">
                        <a:lnSpc>
                          <a:spcPct val="115000"/>
                        </a:lnSpc>
                        <a:spcAft>
                          <a:spcPts val="0"/>
                        </a:spcAft>
                      </a:pPr>
                      <a:r>
                        <a:rPr kumimoji="0" lang="en-US" sz="1600" b="1" kern="1200" dirty="0" err="1">
                          <a:solidFill>
                            <a:schemeClr val="lt1"/>
                          </a:solidFill>
                          <a:latin typeface="Arial"/>
                          <a:ea typeface="Calibri"/>
                          <a:cs typeface="Arial"/>
                        </a:rPr>
                        <a:t>Fi</a:t>
                      </a:r>
                      <a:endParaRPr kumimoji="0" lang="en-US" sz="1600" b="1" kern="1200" dirty="0">
                        <a:solidFill>
                          <a:schemeClr val="lt1"/>
                        </a:solidFill>
                        <a:latin typeface="Arial"/>
                        <a:ea typeface="Calibri"/>
                        <a:cs typeface="Arial"/>
                      </a:endParaRPr>
                    </a:p>
                  </a:txBody>
                  <a:tcPr marL="68580" marR="68580" marT="0" marB="0"/>
                </a:tc>
                <a:tc>
                  <a:txBody>
                    <a:bodyPr/>
                    <a:lstStyle/>
                    <a:p>
                      <a:pPr marL="0" algn="ctr" rtl="1" eaLnBrk="1" latinLnBrk="0" hangingPunct="1">
                        <a:lnSpc>
                          <a:spcPct val="115000"/>
                        </a:lnSpc>
                        <a:spcAft>
                          <a:spcPts val="0"/>
                        </a:spcAft>
                      </a:pPr>
                      <a:r>
                        <a:rPr kumimoji="0" lang="ar-IQ" sz="1600" b="1" kern="1200" dirty="0">
                          <a:solidFill>
                            <a:schemeClr val="lt1"/>
                          </a:solidFill>
                          <a:latin typeface="Arial"/>
                          <a:ea typeface="Calibri"/>
                          <a:cs typeface="Arial"/>
                        </a:rPr>
                        <a:t>الفئات </a:t>
                      </a:r>
                      <a:endParaRPr kumimoji="0" lang="en-US" sz="1600" b="1" kern="1200" dirty="0">
                        <a:solidFill>
                          <a:schemeClr val="lt1"/>
                        </a:solidFill>
                        <a:latin typeface="Arial"/>
                        <a:ea typeface="Calibri"/>
                        <a:cs typeface="Arial"/>
                      </a:endParaRPr>
                    </a:p>
                    <a:p>
                      <a:pPr marL="0" algn="ctr" rtl="1" eaLnBrk="1" latinLnBrk="0" hangingPunct="1">
                        <a:lnSpc>
                          <a:spcPct val="115000"/>
                        </a:lnSpc>
                        <a:spcAft>
                          <a:spcPts val="0"/>
                        </a:spcAft>
                      </a:pPr>
                      <a:r>
                        <a:rPr kumimoji="0" lang="en-US" sz="1600" b="1" kern="1200" dirty="0">
                          <a:solidFill>
                            <a:schemeClr val="lt1"/>
                          </a:solidFill>
                          <a:latin typeface="Arial"/>
                          <a:ea typeface="Calibri"/>
                          <a:cs typeface="Arial"/>
                        </a:rPr>
                        <a:t>Classes</a:t>
                      </a:r>
                    </a:p>
                  </a:txBody>
                  <a:tcPr marL="68580" marR="68580" marT="0" marB="0"/>
                </a:tc>
              </a:tr>
              <a:tr h="263674">
                <a:tc>
                  <a:txBody>
                    <a:bodyPr/>
                    <a:lstStyle/>
                    <a:p>
                      <a:pPr algn="ctr" rtl="1">
                        <a:lnSpc>
                          <a:spcPct val="115000"/>
                        </a:lnSpc>
                        <a:spcAft>
                          <a:spcPts val="0"/>
                        </a:spcAft>
                      </a:pPr>
                      <a:endParaRPr lang="ar-IQ" sz="1400" dirty="0">
                        <a:latin typeface="Calibri"/>
                        <a:ea typeface="Calibri"/>
                        <a:cs typeface="Arial"/>
                      </a:endParaRPr>
                    </a:p>
                  </a:txBody>
                  <a:tcPr marL="68580" marR="68580" marT="0" marB="0"/>
                </a:tc>
                <a:tc>
                  <a:txBody>
                    <a:bodyPr/>
                    <a:lstStyle/>
                    <a:p>
                      <a:pPr marL="0" algn="ctr" rtl="0" eaLnBrk="1" latinLnBrk="0" hangingPunct="1">
                        <a:lnSpc>
                          <a:spcPct val="115000"/>
                        </a:lnSpc>
                        <a:spcAft>
                          <a:spcPts val="0"/>
                        </a:spcAft>
                      </a:pPr>
                      <a:r>
                        <a:rPr kumimoji="0" lang="en-US" sz="1600" kern="1200" dirty="0">
                          <a:solidFill>
                            <a:schemeClr val="dk1"/>
                          </a:solidFill>
                          <a:latin typeface="Arial"/>
                          <a:ea typeface="Calibri"/>
                          <a:cs typeface="Arial"/>
                        </a:rPr>
                        <a:t>6</a:t>
                      </a:r>
                      <a:r>
                        <a:rPr kumimoji="0" lang="ar-IQ" sz="1600" kern="1200" dirty="0">
                          <a:solidFill>
                            <a:schemeClr val="dk1"/>
                          </a:solidFill>
                          <a:latin typeface="Arial"/>
                          <a:ea typeface="Calibri"/>
                          <a:cs typeface="Arial"/>
                        </a:rPr>
                        <a:t> إلى اقل من </a:t>
                      </a:r>
                      <a:r>
                        <a:rPr kumimoji="0" lang="en-US" sz="1600" kern="1200" dirty="0">
                          <a:solidFill>
                            <a:schemeClr val="dk1"/>
                          </a:solidFill>
                          <a:latin typeface="Arial"/>
                          <a:ea typeface="Calibri"/>
                          <a:cs typeface="Arial"/>
                        </a:rPr>
                        <a:t>1</a:t>
                      </a:r>
                    </a:p>
                  </a:txBody>
                  <a:tcPr marL="68580" marR="68580" marT="0" marB="0"/>
                </a:tc>
              </a:tr>
              <a:tr h="263674">
                <a:tc>
                  <a:txBody>
                    <a:bodyPr/>
                    <a:lstStyle/>
                    <a:p>
                      <a:pPr algn="ctr" rtl="1">
                        <a:lnSpc>
                          <a:spcPct val="115000"/>
                        </a:lnSpc>
                        <a:spcAft>
                          <a:spcPts val="0"/>
                        </a:spcAft>
                      </a:pPr>
                      <a:endParaRPr lang="ar-IQ" sz="1400">
                        <a:latin typeface="Calibri"/>
                        <a:ea typeface="Calibri"/>
                        <a:cs typeface="Arial"/>
                      </a:endParaRPr>
                    </a:p>
                  </a:txBody>
                  <a:tcPr marL="68580" marR="68580" marT="0" marB="0"/>
                </a:tc>
                <a:tc>
                  <a:txBody>
                    <a:bodyPr/>
                    <a:lstStyle/>
                    <a:p>
                      <a:pPr marL="0" algn="ctr" rtl="0" eaLnBrk="1" latinLnBrk="0" hangingPunct="1">
                        <a:lnSpc>
                          <a:spcPct val="115000"/>
                        </a:lnSpc>
                        <a:spcAft>
                          <a:spcPts val="0"/>
                        </a:spcAft>
                      </a:pPr>
                      <a:r>
                        <a:rPr kumimoji="0" lang="en-US" sz="1600" kern="1200" dirty="0">
                          <a:solidFill>
                            <a:schemeClr val="dk1"/>
                          </a:solidFill>
                          <a:latin typeface="Arial"/>
                          <a:ea typeface="Calibri"/>
                          <a:cs typeface="Arial"/>
                        </a:rPr>
                        <a:t>11</a:t>
                      </a:r>
                      <a:r>
                        <a:rPr kumimoji="0" lang="ar-IQ" sz="1600" kern="1200" dirty="0">
                          <a:solidFill>
                            <a:schemeClr val="dk1"/>
                          </a:solidFill>
                          <a:latin typeface="Arial"/>
                          <a:ea typeface="Calibri"/>
                          <a:cs typeface="Arial"/>
                        </a:rPr>
                        <a:t> إلى اقل من </a:t>
                      </a:r>
                      <a:r>
                        <a:rPr kumimoji="0" lang="en-US" sz="1600" kern="1200" dirty="0">
                          <a:solidFill>
                            <a:schemeClr val="dk1"/>
                          </a:solidFill>
                          <a:latin typeface="Arial"/>
                          <a:ea typeface="Calibri"/>
                          <a:cs typeface="Arial"/>
                        </a:rPr>
                        <a:t>6</a:t>
                      </a:r>
                    </a:p>
                  </a:txBody>
                  <a:tcPr marL="68580" marR="68580" marT="0" marB="0"/>
                </a:tc>
              </a:tr>
              <a:tr h="263674">
                <a:tc>
                  <a:txBody>
                    <a:bodyPr/>
                    <a:lstStyle/>
                    <a:p>
                      <a:pPr algn="ctr" rtl="1">
                        <a:lnSpc>
                          <a:spcPct val="115000"/>
                        </a:lnSpc>
                        <a:spcAft>
                          <a:spcPts val="0"/>
                        </a:spcAft>
                      </a:pPr>
                      <a:endParaRPr lang="ar-IQ" sz="1400">
                        <a:latin typeface="Calibri"/>
                        <a:ea typeface="Calibri"/>
                        <a:cs typeface="Arial"/>
                      </a:endParaRPr>
                    </a:p>
                  </a:txBody>
                  <a:tcPr marL="68580" marR="68580" marT="0" marB="0"/>
                </a:tc>
                <a:tc>
                  <a:txBody>
                    <a:bodyPr/>
                    <a:lstStyle/>
                    <a:p>
                      <a:pPr marL="0" algn="ctr" rtl="0" eaLnBrk="1" latinLnBrk="0" hangingPunct="1">
                        <a:lnSpc>
                          <a:spcPct val="115000"/>
                        </a:lnSpc>
                        <a:spcAft>
                          <a:spcPts val="0"/>
                        </a:spcAft>
                      </a:pPr>
                      <a:r>
                        <a:rPr kumimoji="0" lang="en-US" sz="1600" kern="1200" dirty="0">
                          <a:solidFill>
                            <a:schemeClr val="dk1"/>
                          </a:solidFill>
                          <a:latin typeface="Arial"/>
                          <a:ea typeface="Calibri"/>
                          <a:cs typeface="Arial"/>
                        </a:rPr>
                        <a:t>16</a:t>
                      </a:r>
                      <a:r>
                        <a:rPr kumimoji="0" lang="ar-IQ" sz="1600" kern="1200" dirty="0">
                          <a:solidFill>
                            <a:schemeClr val="dk1"/>
                          </a:solidFill>
                          <a:latin typeface="Arial"/>
                          <a:ea typeface="Calibri"/>
                          <a:cs typeface="Arial"/>
                        </a:rPr>
                        <a:t> إلى اقل من </a:t>
                      </a:r>
                      <a:r>
                        <a:rPr kumimoji="0" lang="en-US" sz="1600" kern="1200" dirty="0">
                          <a:solidFill>
                            <a:schemeClr val="dk1"/>
                          </a:solidFill>
                          <a:latin typeface="Arial"/>
                          <a:ea typeface="Calibri"/>
                          <a:cs typeface="Arial"/>
                        </a:rPr>
                        <a:t>11</a:t>
                      </a:r>
                    </a:p>
                  </a:txBody>
                  <a:tcPr marL="68580" marR="68580" marT="0" marB="0"/>
                </a:tc>
              </a:tr>
              <a:tr h="263674">
                <a:tc>
                  <a:txBody>
                    <a:bodyPr/>
                    <a:lstStyle/>
                    <a:p>
                      <a:pPr algn="ctr" rtl="0">
                        <a:lnSpc>
                          <a:spcPct val="115000"/>
                        </a:lnSpc>
                        <a:spcAft>
                          <a:spcPts val="0"/>
                        </a:spcAft>
                      </a:pPr>
                      <a:endParaRPr lang="en-US" sz="1400">
                        <a:latin typeface="Arial"/>
                        <a:ea typeface="Calibri"/>
                        <a:cs typeface="Arial"/>
                      </a:endParaRPr>
                    </a:p>
                  </a:txBody>
                  <a:tcPr marL="68580" marR="68580" marT="0" marB="0"/>
                </a:tc>
                <a:tc>
                  <a:txBody>
                    <a:bodyPr/>
                    <a:lstStyle/>
                    <a:p>
                      <a:pPr marL="0" algn="ctr" rtl="0" eaLnBrk="1" latinLnBrk="0" hangingPunct="1">
                        <a:lnSpc>
                          <a:spcPct val="115000"/>
                        </a:lnSpc>
                        <a:spcAft>
                          <a:spcPts val="0"/>
                        </a:spcAft>
                      </a:pPr>
                      <a:r>
                        <a:rPr kumimoji="0" lang="en-US" sz="1600" kern="1200" dirty="0">
                          <a:solidFill>
                            <a:schemeClr val="dk1"/>
                          </a:solidFill>
                          <a:latin typeface="Arial"/>
                          <a:ea typeface="Calibri"/>
                          <a:cs typeface="Arial"/>
                        </a:rPr>
                        <a:t>20</a:t>
                      </a:r>
                      <a:r>
                        <a:rPr kumimoji="0" lang="ar-IQ" sz="1600" kern="1200" dirty="0">
                          <a:solidFill>
                            <a:schemeClr val="dk1"/>
                          </a:solidFill>
                          <a:latin typeface="Arial"/>
                          <a:ea typeface="Calibri"/>
                          <a:cs typeface="Arial"/>
                        </a:rPr>
                        <a:t> إلى اقل من </a:t>
                      </a:r>
                      <a:r>
                        <a:rPr kumimoji="0" lang="en-US" sz="1600" kern="1200" dirty="0">
                          <a:solidFill>
                            <a:schemeClr val="dk1"/>
                          </a:solidFill>
                          <a:latin typeface="Arial"/>
                          <a:ea typeface="Calibri"/>
                          <a:cs typeface="Arial"/>
                        </a:rPr>
                        <a:t>16</a:t>
                      </a: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0"/>
            <a:ext cx="8640000" cy="6186309"/>
          </a:xfrm>
          <a:prstGeom prst="rect">
            <a:avLst/>
          </a:prstGeom>
          <a:noFill/>
        </p:spPr>
        <p:txBody>
          <a:bodyPr wrap="square" rtlCol="1">
            <a:spAutoFit/>
          </a:bodyPr>
          <a:lstStyle/>
          <a:p>
            <a:r>
              <a:rPr lang="ar-IQ" dirty="0" smtClean="0"/>
              <a:t>الاحصاءات الحيوية – والسكان</a:t>
            </a:r>
          </a:p>
          <a:p>
            <a:endParaRPr lang="ar-IQ" dirty="0" smtClean="0"/>
          </a:p>
          <a:p>
            <a:r>
              <a:rPr lang="ar-IQ" dirty="0" smtClean="0"/>
              <a:t>-------------------------------------------------------------------------------------------------------------</a:t>
            </a:r>
          </a:p>
          <a:p>
            <a:endParaRPr lang="ar-IQ" dirty="0" smtClean="0"/>
          </a:p>
          <a:p>
            <a:r>
              <a:rPr lang="ar-IQ" dirty="0" smtClean="0"/>
              <a:t>الاسبوع الحادي عشر : السكان , النمو السكاني , السياسات والانماط السكانية , الخصائص الديموغرافية , التعداد السكاني , تناسب السكان (ذكور  , اناث )</a:t>
            </a:r>
          </a:p>
          <a:p>
            <a:r>
              <a:rPr lang="ar-IQ" dirty="0" smtClean="0"/>
              <a:t>الاسبوع الثاني عشر   : كثافة السكان ,كثافة السكن , معدل النموالسكاني ,التغييرات السكانية (التغير العام للسكان , التغير الطبيعي للسكان , التغيير الميكانيكي للسكان ) ....طرق تقدير السكان (طريقة المتوالية العددية , الهندسية )</a:t>
            </a:r>
          </a:p>
          <a:p>
            <a:r>
              <a:rPr lang="ar-IQ" dirty="0" smtClean="0"/>
              <a:t>-----------------------------------------------------------------------------------------------------------</a:t>
            </a:r>
          </a:p>
          <a:p>
            <a:r>
              <a:rPr lang="ar-IQ" dirty="0" smtClean="0"/>
              <a:t>الاسبوع الثالث عشر: مقاييس و معدلات الولادات و الخصوبة و التوالد</a:t>
            </a:r>
          </a:p>
          <a:p>
            <a:r>
              <a:rPr lang="ar-IQ" dirty="0" smtClean="0"/>
              <a:t>-----------------------------------------------------------------------------------------------------------</a:t>
            </a:r>
          </a:p>
          <a:p>
            <a:r>
              <a:rPr lang="ar-IQ" dirty="0" smtClean="0"/>
              <a:t>الاسبوع الرابع عشر :مقاييس الوفيات...معدلات ونسب الوفيات حسب العمر و النوع و السبب و المرض              </a:t>
            </a:r>
          </a:p>
          <a:p>
            <a:r>
              <a:rPr lang="ar-IQ" dirty="0" smtClean="0"/>
              <a:t>الاسبوع الخامس عشر :مقاييس وفيات الاطفال الرضع ( دون السنة الاولى ) ,الولادات الميتة</a:t>
            </a:r>
          </a:p>
          <a:p>
            <a:r>
              <a:rPr lang="ar-IQ" dirty="0" smtClean="0"/>
              <a:t>-----------------------------------------------------------------------------------------------------------</a:t>
            </a:r>
          </a:p>
          <a:p>
            <a:r>
              <a:rPr lang="ar-IQ" dirty="0" smtClean="0"/>
              <a:t>الاسبوع السادس عشر : مفهوم الهجرة , مقاييس و معدلات الهجرة .احتساب الهجرة الصافية</a:t>
            </a:r>
          </a:p>
          <a:p>
            <a:r>
              <a:rPr lang="ar-IQ" dirty="0" smtClean="0"/>
              <a:t>---------------------------------------------------------------------------------------------------------</a:t>
            </a:r>
          </a:p>
          <a:p>
            <a:r>
              <a:rPr lang="ar-IQ" dirty="0" smtClean="0"/>
              <a:t>الاسبوع السابع عشر :جداول الحياة ( جداول الوفيات ) , انواعها و محتوياتها وعناصرها الاساسية</a:t>
            </a:r>
          </a:p>
          <a:p>
            <a:r>
              <a:rPr lang="ar-IQ" dirty="0" smtClean="0"/>
              <a:t>الاسبوع الثامن عشر :استخراج اعداد الوفيات والاحياء واحتمال الحياة</a:t>
            </a:r>
          </a:p>
          <a:p>
            <a:r>
              <a:rPr lang="ar-IQ" dirty="0" smtClean="0"/>
              <a:t>الاسبوع التاسع عشر: استخراج عدد السنوات و جملة السنوات ومتوسط العمر</a:t>
            </a:r>
          </a:p>
          <a:p>
            <a:r>
              <a:rPr lang="ar-IQ" dirty="0" smtClean="0"/>
              <a:t>الاسبوع العشرون   : استخدامات جداول الحياة , واعداد جداول الحياة ...متكامل بالطريقة المباشرة وغير المباشرة</a:t>
            </a:r>
          </a:p>
          <a:p>
            <a:r>
              <a:rPr lang="ar-IQ" dirty="0" smtClean="0"/>
              <a:t>-----------------------------------------------------------------------------------------------------------</a:t>
            </a:r>
          </a:p>
          <a:p>
            <a:endParaRPr lang="ar-IQ"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dirty="0" smtClean="0">
                <a:solidFill>
                  <a:schemeClr val="tx1"/>
                </a:solidFill>
                <a:cs typeface="Simplified Arabic" pitchFamily="2" charset="-78"/>
              </a:rPr>
              <a:t>وللاختصار يمكن كتباتها بالشكل التالي:-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تجد عدد الفئات </a:t>
            </a:r>
            <a:r>
              <a:rPr lang="en-US" sz="2000" dirty="0" smtClean="0">
                <a:solidFill>
                  <a:schemeClr val="tx1"/>
                </a:solidFill>
                <a:cs typeface="Simplified Arabic" pitchFamily="2" charset="-78"/>
              </a:rPr>
              <a:t>(Number of Classes)</a:t>
            </a:r>
            <a:r>
              <a:rPr lang="ar-IQ" sz="2000" dirty="0" smtClean="0">
                <a:solidFill>
                  <a:schemeClr val="tx1"/>
                </a:solidFill>
                <a:cs typeface="Simplified Arabic" pitchFamily="2" charset="-78"/>
              </a:rPr>
              <a:t> وفق الصيغة التالية:- </a:t>
            </a:r>
            <a:endParaRPr lang="en-US"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حيث أن: 	</a:t>
            </a:r>
            <a:r>
              <a:rPr lang="en-US" sz="2000" b="1" dirty="0" smtClean="0">
                <a:solidFill>
                  <a:schemeClr val="tx1"/>
                </a:solidFill>
                <a:cs typeface="Simplified Arabic" pitchFamily="2" charset="-78"/>
              </a:rPr>
              <a:t>m</a:t>
            </a:r>
            <a:r>
              <a:rPr lang="ar-IQ" sz="2000" dirty="0" smtClean="0">
                <a:solidFill>
                  <a:schemeClr val="tx1"/>
                </a:solidFill>
                <a:cs typeface="Simplified Arabic" pitchFamily="2" charset="-78"/>
              </a:rPr>
              <a:t> ترمز إلى عدد الفئات. </a:t>
            </a:r>
          </a:p>
          <a:p>
            <a:pPr algn="just"/>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N</a:t>
            </a:r>
            <a:r>
              <a:rPr lang="ar-IQ" sz="2000" dirty="0" smtClean="0">
                <a:solidFill>
                  <a:schemeClr val="tx1"/>
                </a:solidFill>
                <a:cs typeface="Simplified Arabic" pitchFamily="2" charset="-78"/>
              </a:rPr>
              <a:t> ترمز إلى حجم العينة. </a:t>
            </a:r>
            <a:endParaRPr lang="en-US" sz="2000" dirty="0" smtClean="0">
              <a:solidFill>
                <a:schemeClr val="tx1"/>
              </a:solidFill>
              <a:cs typeface="Simplified Arabic" pitchFamily="2" charset="-78"/>
            </a:endParaRPr>
          </a:p>
          <a:p>
            <a:pPr marL="804863" indent="-804863" algn="just"/>
            <a:r>
              <a:rPr lang="ar-IQ" sz="2000" b="1" u="sng" dirty="0" smtClean="0">
                <a:solidFill>
                  <a:schemeClr val="tx1"/>
                </a:solidFill>
                <a:cs typeface="Simplified Arabic" pitchFamily="2" charset="-78"/>
              </a:rPr>
              <a:t>ملاحظة</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هنا يقرب عدد الفئات إلى العدد الصحيح التالي إذا كان الناتج كسراً مهما كانت قيمته وذلك توخياً للناحية العملية في إنشاء الجدول.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3</a:t>
            </a:r>
            <a:r>
              <a:rPr lang="ar-IQ" sz="2000" dirty="0" smtClean="0">
                <a:solidFill>
                  <a:schemeClr val="tx1"/>
                </a:solidFill>
                <a:cs typeface="Simplified Arabic" pitchFamily="2" charset="-78"/>
              </a:rPr>
              <a:t> . تجد مدى التغير </a:t>
            </a:r>
            <a:r>
              <a:rPr lang="en-US" sz="2000" dirty="0" smtClean="0">
                <a:solidFill>
                  <a:schemeClr val="tx1"/>
                </a:solidFill>
                <a:cs typeface="Simplified Arabic" pitchFamily="2" charset="-78"/>
              </a:rPr>
              <a:t>(Total Range)</a:t>
            </a:r>
            <a:r>
              <a:rPr lang="ar-IQ" sz="2000" dirty="0" smtClean="0">
                <a:solidFill>
                  <a:schemeClr val="tx1"/>
                </a:solidFill>
                <a:cs typeface="Simplified Arabic" pitchFamily="2" charset="-78"/>
              </a:rPr>
              <a:t> وفق الصيغة التالية:- </a:t>
            </a:r>
            <a:endParaRPr lang="en-US" sz="2000" dirty="0" smtClean="0">
              <a:solidFill>
                <a:schemeClr val="tx1"/>
              </a:solidFill>
              <a:cs typeface="Simplified Arabic" pitchFamily="2" charset="-78"/>
            </a:endParaRPr>
          </a:p>
          <a:p>
            <a:pPr rtl="0"/>
            <a:r>
              <a:rPr lang="en-US" sz="2000" b="1" dirty="0" smtClean="0">
                <a:solidFill>
                  <a:schemeClr val="tx1"/>
                </a:solidFill>
                <a:cs typeface="Simplified Arabic" pitchFamily="2" charset="-78"/>
              </a:rPr>
              <a:t>T.R = XL – XS + 1</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حيث أن:- </a:t>
            </a:r>
            <a:r>
              <a:rPr lang="en-US" sz="2000" b="1" dirty="0" smtClean="0">
                <a:solidFill>
                  <a:schemeClr val="tx1"/>
                </a:solidFill>
                <a:cs typeface="Simplified Arabic" pitchFamily="2" charset="-78"/>
              </a:rPr>
              <a:t>T.R</a:t>
            </a:r>
            <a:r>
              <a:rPr lang="ar-IQ" sz="2000" dirty="0" smtClean="0">
                <a:solidFill>
                  <a:schemeClr val="tx1"/>
                </a:solidFill>
                <a:cs typeface="Simplified Arabic" pitchFamily="2" charset="-78"/>
              </a:rPr>
              <a:t> هي مدى التغير.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XL</a:t>
            </a:r>
            <a:r>
              <a:rPr lang="ar-IQ" sz="2000" dirty="0" smtClean="0">
                <a:solidFill>
                  <a:schemeClr val="tx1"/>
                </a:solidFill>
                <a:cs typeface="Simplified Arabic" pitchFamily="2" charset="-78"/>
              </a:rPr>
              <a:t> هي اكبر قيمة في البيانات.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XS</a:t>
            </a:r>
            <a:r>
              <a:rPr lang="ar-IQ" sz="2000" dirty="0" smtClean="0">
                <a:solidFill>
                  <a:schemeClr val="tx1"/>
                </a:solidFill>
                <a:cs typeface="Simplified Arabic" pitchFamily="2" charset="-78"/>
              </a:rPr>
              <a:t> هي اصغر قيمة في البيانات.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4</a:t>
            </a:r>
            <a:r>
              <a:rPr lang="ar-IQ" sz="2000" dirty="0" smtClean="0">
                <a:solidFill>
                  <a:schemeClr val="tx1"/>
                </a:solidFill>
                <a:cs typeface="Simplified Arabic" pitchFamily="2" charset="-78"/>
              </a:rPr>
              <a:t> . تجد طول الفئة </a:t>
            </a:r>
            <a:r>
              <a:rPr lang="en-US" sz="2000" dirty="0" smtClean="0">
                <a:solidFill>
                  <a:schemeClr val="tx1"/>
                </a:solidFill>
                <a:cs typeface="Simplified Arabic" pitchFamily="2" charset="-78"/>
              </a:rPr>
              <a:t>(Length of Class)</a:t>
            </a:r>
            <a:r>
              <a:rPr lang="ar-IQ" sz="2000" dirty="0" smtClean="0">
                <a:solidFill>
                  <a:schemeClr val="tx1"/>
                </a:solidFill>
                <a:cs typeface="Simplified Arabic" pitchFamily="2" charset="-78"/>
              </a:rPr>
              <a:t> ويرمز له بالرمز </a:t>
            </a:r>
            <a:r>
              <a:rPr lang="en-US" sz="2000" b="1" dirty="0" smtClean="0">
                <a:solidFill>
                  <a:schemeClr val="tx1"/>
                </a:solidFill>
                <a:cs typeface="Simplified Arabic" pitchFamily="2" charset="-78"/>
              </a:rPr>
              <a:t>(L)</a:t>
            </a:r>
            <a:r>
              <a:rPr lang="ar-IQ" sz="2000" dirty="0" smtClean="0">
                <a:solidFill>
                  <a:schemeClr val="tx1"/>
                </a:solidFill>
                <a:cs typeface="Simplified Arabic" pitchFamily="2" charset="-78"/>
              </a:rPr>
              <a:t> وفق الصيغة التالية:- </a:t>
            </a:r>
          </a:p>
          <a:p>
            <a:pPr algn="just"/>
            <a:endParaRPr lang="ar-IQ"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838200" y="527304"/>
          <a:ext cx="4267200" cy="1682496"/>
        </p:xfrm>
        <a:graphic>
          <a:graphicData uri="http://schemas.openxmlformats.org/drawingml/2006/table">
            <a:tbl>
              <a:tblPr rtl="1" firstRow="1" bandRow="1">
                <a:tableStyleId>{5C22544A-7EE6-4342-B048-85BDC9FD1C3A}</a:tableStyleId>
              </a:tblPr>
              <a:tblGrid>
                <a:gridCol w="2133600"/>
                <a:gridCol w="2133600"/>
              </a:tblGrid>
              <a:tr h="545502">
                <a:tc>
                  <a:txBody>
                    <a:bodyPr/>
                    <a:lstStyle/>
                    <a:p>
                      <a:pPr algn="ctr" rtl="1">
                        <a:lnSpc>
                          <a:spcPct val="115000"/>
                        </a:lnSpc>
                        <a:spcAft>
                          <a:spcPts val="0"/>
                        </a:spcAft>
                      </a:pPr>
                      <a:r>
                        <a:rPr lang="ar-IQ" sz="1600" dirty="0">
                          <a:latin typeface="Calibri"/>
                          <a:ea typeface="Calibri"/>
                          <a:cs typeface="Arial"/>
                        </a:rPr>
                        <a:t>التكرارات </a:t>
                      </a:r>
                      <a:endParaRPr lang="en-US" sz="1600" dirty="0">
                        <a:latin typeface="Calibri"/>
                        <a:ea typeface="Calibri"/>
                        <a:cs typeface="Arial"/>
                      </a:endParaRPr>
                    </a:p>
                    <a:p>
                      <a:pPr algn="ctr" rtl="1">
                        <a:lnSpc>
                          <a:spcPct val="115000"/>
                        </a:lnSpc>
                        <a:spcAft>
                          <a:spcPts val="0"/>
                        </a:spcAft>
                      </a:pPr>
                      <a:r>
                        <a:rPr lang="en-US" sz="1600" dirty="0" err="1">
                          <a:latin typeface="Arial"/>
                          <a:ea typeface="Calibri"/>
                          <a:cs typeface="Arial"/>
                        </a:rPr>
                        <a:t>Fi</a:t>
                      </a:r>
                      <a:endParaRPr lang="en-US" sz="1600" dirty="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Arial"/>
                        </a:rPr>
                        <a:t>الفئات </a:t>
                      </a:r>
                      <a:endParaRPr lang="en-US" sz="1600">
                        <a:latin typeface="Calibri"/>
                        <a:ea typeface="Calibri"/>
                        <a:cs typeface="Arial"/>
                      </a:endParaRPr>
                    </a:p>
                    <a:p>
                      <a:pPr algn="ctr" rtl="1">
                        <a:lnSpc>
                          <a:spcPct val="115000"/>
                        </a:lnSpc>
                        <a:spcAft>
                          <a:spcPts val="0"/>
                        </a:spcAft>
                      </a:pPr>
                      <a:r>
                        <a:rPr lang="en-US" sz="1600">
                          <a:latin typeface="Arial"/>
                          <a:ea typeface="Calibri"/>
                          <a:cs typeface="Arial"/>
                        </a:rPr>
                        <a:t>Classes</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endParaRPr lang="ar-IQ"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1 - </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endParaRPr lang="ar-IQ"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6 - </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endParaRPr lang="ar-IQ"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11 - </a:t>
                      </a:r>
                      <a:endParaRPr lang="en-US" sz="1600">
                        <a:latin typeface="Calibri"/>
                        <a:ea typeface="Calibri"/>
                        <a:cs typeface="Arial"/>
                      </a:endParaRPr>
                    </a:p>
                  </a:txBody>
                  <a:tcPr marL="68580" marR="68580" marT="0" marB="0"/>
                </a:tc>
              </a:tr>
              <a:tr h="263674">
                <a:tc>
                  <a:txBody>
                    <a:bodyPr/>
                    <a:lstStyle/>
                    <a:p>
                      <a:pPr algn="ctr" rtl="0">
                        <a:lnSpc>
                          <a:spcPct val="115000"/>
                        </a:lnSpc>
                        <a:spcAft>
                          <a:spcPts val="0"/>
                        </a:spcAft>
                      </a:pPr>
                      <a:endParaRPr lang="en-US" sz="1600">
                        <a:latin typeface="Arial"/>
                        <a:ea typeface="Calibri"/>
                        <a:cs typeface="Arial"/>
                      </a:endParaRPr>
                    </a:p>
                  </a:txBody>
                  <a:tcPr marL="68580" marR="68580" marT="0" marB="0"/>
                </a:tc>
                <a:tc>
                  <a:txBody>
                    <a:bodyPr/>
                    <a:lstStyle/>
                    <a:p>
                      <a:pPr algn="ctr" rtl="1">
                        <a:lnSpc>
                          <a:spcPct val="115000"/>
                        </a:lnSpc>
                        <a:spcAft>
                          <a:spcPts val="0"/>
                        </a:spcAft>
                      </a:pPr>
                      <a:r>
                        <a:rPr lang="en-US" sz="1600" dirty="0">
                          <a:latin typeface="Arial"/>
                          <a:ea typeface="Calibri"/>
                          <a:cs typeface="Arial"/>
                        </a:rPr>
                        <a:t>20</a:t>
                      </a:r>
                      <a:r>
                        <a:rPr lang="ar-IQ" sz="1600" dirty="0">
                          <a:latin typeface="Calibri"/>
                          <a:ea typeface="Calibri"/>
                          <a:cs typeface="Arial"/>
                        </a:rPr>
                        <a:t> إلى اقل من </a:t>
                      </a:r>
                      <a:r>
                        <a:rPr lang="en-US" sz="1600" dirty="0">
                          <a:latin typeface="Arial"/>
                          <a:ea typeface="Calibri"/>
                          <a:cs typeface="Arial"/>
                        </a:rPr>
                        <a:t>16</a:t>
                      </a:r>
                      <a:endParaRPr lang="en-US" sz="1600" dirty="0">
                        <a:latin typeface="Calibri"/>
                        <a:ea typeface="Calibri"/>
                        <a:cs typeface="Arial"/>
                      </a:endParaRPr>
                    </a:p>
                  </a:txBody>
                  <a:tcPr marL="68580" marR="68580" marT="0" marB="0"/>
                </a:tc>
              </a:tr>
            </a:tbl>
          </a:graphicData>
        </a:graphic>
      </p:graphicFrame>
      <p:sp>
        <p:nvSpPr>
          <p:cNvPr id="931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318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934200" y="2590800"/>
            <a:ext cx="1371600" cy="342900"/>
          </a:xfrm>
          <a:prstGeom prst="rect">
            <a:avLst/>
          </a:prstGeom>
          <a:noFill/>
        </p:spPr>
      </p:pic>
      <p:sp>
        <p:nvSpPr>
          <p:cNvPr id="93187" name="Rectangle 3"/>
          <p:cNvSpPr>
            <a:spLocks noChangeArrowheads="1"/>
          </p:cNvSpPr>
          <p:nvPr/>
        </p:nvSpPr>
        <p:spPr bwMode="auto">
          <a:xfrm>
            <a:off x="86360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31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318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76800" y="6096000"/>
            <a:ext cx="914400" cy="447675"/>
          </a:xfrm>
          <a:prstGeom prst="rect">
            <a:avLst/>
          </a:prstGeom>
          <a:noFill/>
        </p:spPr>
      </p:pic>
      <p:sp>
        <p:nvSpPr>
          <p:cNvPr id="93190" name="Rectangle 6"/>
          <p:cNvSpPr>
            <a:spLocks noChangeArrowheads="1"/>
          </p:cNvSpPr>
          <p:nvPr/>
        </p:nvSpPr>
        <p:spPr bwMode="auto">
          <a:xfrm>
            <a:off x="593725"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1219200"/>
            <a:ext cx="8305800" cy="44196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719138" indent="-719138" algn="just"/>
            <a:r>
              <a:rPr lang="ar-IQ" sz="2200" b="1" u="sng" dirty="0" smtClean="0">
                <a:solidFill>
                  <a:schemeClr val="tx1"/>
                </a:solidFill>
                <a:cs typeface="Simplified Arabic" pitchFamily="2" charset="-78"/>
              </a:rPr>
              <a:t>ملاحظة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هنا يقرب طول الفئة إلى العدد الصحيح التالي أيضاً إذا كان الناتج كسراً مهما كانت قيمته (وذلك من الناحية العملية وليس تقريباً رياضياً كما هو متعارف عليه وذلك لتسهيل وتبسيط العمل الحسابي).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5</a:t>
            </a:r>
            <a:r>
              <a:rPr lang="ar-IQ" sz="2200" dirty="0" smtClean="0">
                <a:solidFill>
                  <a:schemeClr val="tx1"/>
                </a:solidFill>
                <a:cs typeface="Simplified Arabic" pitchFamily="2" charset="-78"/>
              </a:rPr>
              <a:t> . نختار حد أدنى لبداية الفئة الأولى في الجدول المراد إنشاءه أو تكوينه وهنا نختار هذا الحد الأدنى بحيث يكون مساوياً لأقل قيمة في البيانات المعطاة.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6</a:t>
            </a:r>
            <a:r>
              <a:rPr lang="ar-IQ" sz="2200" dirty="0" smtClean="0">
                <a:solidFill>
                  <a:schemeClr val="tx1"/>
                </a:solidFill>
                <a:cs typeface="Simplified Arabic" pitchFamily="2" charset="-78"/>
              </a:rPr>
              <a:t> . ثم نبدأ بكتابة حدود الفئات بدءاً من الفئة الأولى والتي يكون حدها الأدنى عبارة عن اصغر قيمة موجودة في البيانات الخام استناداً إلى طول الفئة المطلوب، وذلك بإضافة هذا الطول إلى الحدود الدنيا للفئات الناتجة وبعملية حسابية بسيطة.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7</a:t>
            </a:r>
            <a:r>
              <a:rPr lang="ar-IQ" sz="2200" dirty="0" smtClean="0">
                <a:solidFill>
                  <a:schemeClr val="tx1"/>
                </a:solidFill>
                <a:cs typeface="Simplified Arabic" pitchFamily="2" charset="-78"/>
              </a:rPr>
              <a:t> . بعد ذلك يتم رصد المفردات </a:t>
            </a:r>
            <a:r>
              <a:rPr lang="en-US" sz="2200" dirty="0" smtClean="0">
                <a:solidFill>
                  <a:schemeClr val="tx1"/>
                </a:solidFill>
                <a:cs typeface="Simplified Arabic" pitchFamily="2" charset="-78"/>
              </a:rPr>
              <a:t>(Data)</a:t>
            </a:r>
            <a:r>
              <a:rPr lang="ar-IQ" sz="2200" dirty="0" smtClean="0">
                <a:solidFill>
                  <a:schemeClr val="tx1"/>
                </a:solidFill>
                <a:cs typeface="Simplified Arabic" pitchFamily="2" charset="-78"/>
              </a:rPr>
              <a:t> وتوزيعها على فئات الجدول التكراري وذلك بوضع إشارة </a:t>
            </a:r>
            <a:r>
              <a:rPr lang="en-US" sz="2200" b="1" dirty="0" smtClean="0">
                <a:solidFill>
                  <a:schemeClr val="tx1"/>
                </a:solidFill>
                <a:cs typeface="Simplified Arabic" pitchFamily="2" charset="-78"/>
              </a:rPr>
              <a:t>( / )</a:t>
            </a:r>
            <a:r>
              <a:rPr lang="ar-IQ" sz="2200" dirty="0" smtClean="0">
                <a:solidFill>
                  <a:schemeClr val="tx1"/>
                </a:solidFill>
                <a:cs typeface="Simplified Arabic" pitchFamily="2" charset="-78"/>
              </a:rPr>
              <a:t> لكل مفردة تعود إلى فئة معينة إلى أن ننتهي من جميع المفردات. ثم بعد ذلك نقوم بترجمة هذه الإشارات إلى أرقام. </a:t>
            </a: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مثال:-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البيانات التالية تمثل أطوال مجموعة من طلبة قسم المحاسبة في معهد الإدارة/ </a:t>
            </a:r>
            <a:r>
              <a:rPr lang="ar-IQ" sz="2000" dirty="0" err="1" smtClean="0">
                <a:solidFill>
                  <a:schemeClr val="tx1"/>
                </a:solidFill>
                <a:cs typeface="Simplified Arabic" pitchFamily="2" charset="-78"/>
              </a:rPr>
              <a:t>الرصافة</a:t>
            </a:r>
            <a:r>
              <a:rPr lang="ar-IQ" sz="2000" dirty="0" smtClean="0">
                <a:solidFill>
                  <a:schemeClr val="tx1"/>
                </a:solidFill>
                <a:cs typeface="Simplified Arabic" pitchFamily="2" charset="-78"/>
              </a:rPr>
              <a:t>. المطلوب تفريغ هذه البيانات في جدول توزيع تكراري بسيط:-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(X) : 177, 170, 180, 175, 178, 175,</a:t>
            </a:r>
            <a:r>
              <a:rPr lang="ar-IQ" sz="2000" b="1" dirty="0" smtClean="0">
                <a:solidFill>
                  <a:schemeClr val="tx1"/>
                </a:solidFill>
                <a:cs typeface="Simplified Arabic" pitchFamily="2" charset="-78"/>
              </a:rPr>
              <a:t> الطول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162, 182, 170, 171, 188, 170,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 165, 164, 180.</a:t>
            </a:r>
            <a:r>
              <a:rPr lang="en-US" sz="2000" dirty="0" smtClean="0">
                <a:solidFill>
                  <a:schemeClr val="tx1"/>
                </a:solidFill>
                <a:cs typeface="Simplified Arabic" pitchFamily="2" charset="-78"/>
              </a:rPr>
              <a:t>                          </a:t>
            </a:r>
          </a:p>
          <a:p>
            <a:pPr algn="just"/>
            <a:r>
              <a:rPr lang="ar-IQ" sz="2000" b="1" dirty="0" smtClean="0">
                <a:solidFill>
                  <a:schemeClr val="tx1"/>
                </a:solidFill>
                <a:cs typeface="Simplified Arabic" pitchFamily="2" charset="-78"/>
              </a:rPr>
              <a:t>الحل:-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البيانات تعود لمتغير متصل هو الطول.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نجد عدد الفئات وفق الصيغة التالية:- </a:t>
            </a:r>
          </a:p>
          <a:p>
            <a:pPr algn="just"/>
            <a:endParaRPr lang="en-US" sz="2000"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ctr"/>
            <a:r>
              <a:rPr lang="en-US" sz="2000" b="1" dirty="0" smtClean="0">
                <a:solidFill>
                  <a:schemeClr val="tx1"/>
                </a:solidFill>
                <a:cs typeface="Simplified Arabic" pitchFamily="2" charset="-78"/>
              </a:rPr>
              <a:t>= 2.5 X 1.967</a:t>
            </a:r>
            <a:endParaRPr lang="en-US" sz="2000" dirty="0" smtClean="0">
              <a:solidFill>
                <a:schemeClr val="tx1"/>
              </a:solidFill>
              <a:cs typeface="Simplified Arabic" pitchFamily="2" charset="-78"/>
            </a:endParaRPr>
          </a:p>
          <a:p>
            <a:pPr algn="ctr"/>
            <a:r>
              <a:rPr lang="en-US" sz="2000" b="1" dirty="0" smtClean="0">
                <a:solidFill>
                  <a:schemeClr val="tx1"/>
                </a:solidFill>
                <a:cs typeface="Simplified Arabic" pitchFamily="2" charset="-78"/>
              </a:rPr>
              <a:t>= 4.9 ≈ 5</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3</a:t>
            </a:r>
            <a:r>
              <a:rPr lang="ar-IQ" sz="2000" dirty="0" smtClean="0">
                <a:solidFill>
                  <a:schemeClr val="tx1"/>
                </a:solidFill>
                <a:cs typeface="Simplified Arabic" pitchFamily="2" charset="-78"/>
              </a:rPr>
              <a:t> . نجد طول الفئة وفق الصيغة التالية:- </a:t>
            </a:r>
          </a:p>
          <a:p>
            <a:pPr algn="just"/>
            <a:endParaRPr lang="en-US" sz="2000" dirty="0" smtClean="0">
              <a:solidFill>
                <a:schemeClr val="tx1"/>
              </a:solidFill>
              <a:cs typeface="Simplified Arabic" pitchFamily="2" charset="-78"/>
            </a:endParaRPr>
          </a:p>
          <a:p>
            <a:pPr algn="ctr" rtl="0"/>
            <a:endParaRPr lang="en-US" sz="2000" b="1" dirty="0" smtClean="0">
              <a:solidFill>
                <a:schemeClr val="tx1"/>
              </a:solidFill>
              <a:cs typeface="Simplified Arabic" pitchFamily="2" charset="-78"/>
            </a:endParaRPr>
          </a:p>
          <a:p>
            <a:pPr algn="ctr" rtl="0"/>
            <a:r>
              <a:rPr lang="ar-IQ" sz="2000" b="1" dirty="0" smtClean="0">
                <a:solidFill>
                  <a:schemeClr val="tx1"/>
                </a:solidFill>
                <a:cs typeface="Simplified Arabic" pitchFamily="2" charset="-78"/>
              </a:rPr>
              <a:t>مدى التغير</a:t>
            </a:r>
            <a:r>
              <a:rPr lang="en-US" sz="2000" b="1" dirty="0" smtClean="0">
                <a:solidFill>
                  <a:schemeClr val="tx1"/>
                </a:solidFill>
                <a:cs typeface="Simplified Arabic" pitchFamily="2" charset="-78"/>
              </a:rPr>
              <a:t>T.R = XL – XS + 1</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 188 – 162 + 1 = 27</a:t>
            </a:r>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p:txBody>
      </p:sp>
      <p:sp>
        <p:nvSpPr>
          <p:cNvPr id="931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87" name="Rectangle 3"/>
          <p:cNvSpPr>
            <a:spLocks noChangeArrowheads="1"/>
          </p:cNvSpPr>
          <p:nvPr/>
        </p:nvSpPr>
        <p:spPr bwMode="auto">
          <a:xfrm>
            <a:off x="86360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31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0" name="Rectangle 6"/>
          <p:cNvSpPr>
            <a:spLocks noChangeArrowheads="1"/>
          </p:cNvSpPr>
          <p:nvPr/>
        </p:nvSpPr>
        <p:spPr bwMode="auto">
          <a:xfrm>
            <a:off x="593725"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62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6265"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200400" y="3163824"/>
            <a:ext cx="2857500" cy="533400"/>
          </a:xfrm>
          <a:prstGeom prst="rect">
            <a:avLst/>
          </a:prstGeom>
          <a:noFill/>
        </p:spPr>
      </p:pic>
      <p:sp>
        <p:nvSpPr>
          <p:cNvPr id="96267" name="Rectangle 11"/>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626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6268" name="Picture 1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62400" y="3672459"/>
            <a:ext cx="1337252" cy="390525"/>
          </a:xfrm>
          <a:prstGeom prst="rect">
            <a:avLst/>
          </a:prstGeom>
          <a:noFill/>
        </p:spPr>
      </p:pic>
      <p:sp>
        <p:nvSpPr>
          <p:cNvPr id="96270" name="Rectangle 14"/>
          <p:cNvSpPr>
            <a:spLocks noChangeArrowheads="1"/>
          </p:cNvSpPr>
          <p:nvPr/>
        </p:nvSpPr>
        <p:spPr bwMode="auto">
          <a:xfrm>
            <a:off x="0" y="771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6272"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6271" name="Picture 1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67150" y="5105400"/>
            <a:ext cx="1924050" cy="476250"/>
          </a:xfrm>
          <a:prstGeom prst="rect">
            <a:avLst/>
          </a:prstGeom>
          <a:noFill/>
        </p:spPr>
      </p:pic>
      <p:sp>
        <p:nvSpPr>
          <p:cNvPr id="96273" name="Rectangle 17"/>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r>
              <a:rPr lang="en-US" sz="2200" dirty="0" smtClean="0">
                <a:solidFill>
                  <a:schemeClr val="tx1"/>
                </a:solidFill>
                <a:cs typeface="Simplified Arabic" pitchFamily="2" charset="-78"/>
              </a:rPr>
              <a:t>4</a:t>
            </a:r>
            <a:r>
              <a:rPr lang="ar-IQ" sz="2200" dirty="0" smtClean="0">
                <a:solidFill>
                  <a:schemeClr val="tx1"/>
                </a:solidFill>
                <a:cs typeface="Simplified Arabic" pitchFamily="2" charset="-78"/>
              </a:rPr>
              <a:t> . ثم نختار حد أدنى للفئة الأولى وليكن </a:t>
            </a:r>
            <a:r>
              <a:rPr lang="en-US" sz="2200" dirty="0" smtClean="0">
                <a:solidFill>
                  <a:schemeClr val="tx1"/>
                </a:solidFill>
                <a:cs typeface="Simplified Arabic" pitchFamily="2" charset="-78"/>
              </a:rPr>
              <a:t>162</a:t>
            </a:r>
            <a:r>
              <a:rPr lang="ar-IQ" sz="2200" dirty="0" smtClean="0">
                <a:solidFill>
                  <a:schemeClr val="tx1"/>
                </a:solidFill>
                <a:cs typeface="Simplified Arabic" pitchFamily="2" charset="-78"/>
              </a:rPr>
              <a:t> (نختار الحد الأدنى للفئة الأولى بحيث يكون مساوياً لأقل قيمة في البيانات). ثم نعمل جدولاً للتفريغ وكما يلي لنفرغ فيه البيانات:- </a:t>
            </a:r>
            <a:endParaRPr lang="en-US" sz="2200" dirty="0" smtClean="0">
              <a:solidFill>
                <a:schemeClr val="tx1"/>
              </a:solidFill>
              <a:cs typeface="Simplified Arabic" pitchFamily="2" charset="-78"/>
            </a:endParaRPr>
          </a:p>
          <a:p>
            <a:pPr marL="450850" indent="-450850" algn="ctr"/>
            <a:r>
              <a:rPr lang="ar-IQ" sz="2200" b="1" dirty="0" smtClean="0">
                <a:solidFill>
                  <a:schemeClr val="tx1"/>
                </a:solidFill>
                <a:cs typeface="Simplified Arabic" pitchFamily="2" charset="-78"/>
              </a:rPr>
              <a:t>(جدول التفريغ)</a:t>
            </a: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ثم نترجم الإشارات في الجدول أعلاه إلى أرقام فينتج جدول التوزيع التكراري البسيط. </a:t>
            </a:r>
            <a:endParaRPr lang="en-US" sz="2200"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ar-IQ" sz="2200" b="1" dirty="0" smtClean="0">
              <a:solidFill>
                <a:schemeClr val="tx1"/>
              </a:solidFill>
              <a:cs typeface="Simplified Arabic" pitchFamily="2" charset="-78"/>
            </a:endParaRPr>
          </a:p>
          <a:p>
            <a:pPr marL="450850" indent="-450850"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362200" y="1905000"/>
          <a:ext cx="4267200" cy="2243328"/>
        </p:xfrm>
        <a:graphic>
          <a:graphicData uri="http://schemas.openxmlformats.org/drawingml/2006/table">
            <a:tbl>
              <a:tblPr rtl="1" firstRow="1" bandRow="1">
                <a:tableStyleId>{5C22544A-7EE6-4342-B048-85BDC9FD1C3A}</a:tableStyleId>
              </a:tblPr>
              <a:tblGrid>
                <a:gridCol w="2133600"/>
                <a:gridCol w="2133600"/>
              </a:tblGrid>
              <a:tr h="545502">
                <a:tc>
                  <a:txBody>
                    <a:bodyPr/>
                    <a:lstStyle/>
                    <a:p>
                      <a:pPr algn="ctr" rtl="1">
                        <a:lnSpc>
                          <a:spcPct val="115000"/>
                        </a:lnSpc>
                        <a:spcAft>
                          <a:spcPts val="0"/>
                        </a:spcAft>
                      </a:pPr>
                      <a:r>
                        <a:rPr lang="ar-IQ" sz="1600" dirty="0">
                          <a:latin typeface="Calibri"/>
                          <a:ea typeface="Calibri"/>
                          <a:cs typeface="Arial"/>
                        </a:rPr>
                        <a:t>التكرارات</a:t>
                      </a:r>
                      <a:endParaRPr lang="en-US" sz="1600" dirty="0">
                        <a:latin typeface="Calibri"/>
                        <a:ea typeface="Calibri"/>
                        <a:cs typeface="Arial"/>
                      </a:endParaRPr>
                    </a:p>
                    <a:p>
                      <a:pPr algn="ctr" rtl="1">
                        <a:lnSpc>
                          <a:spcPct val="115000"/>
                        </a:lnSpc>
                        <a:spcAft>
                          <a:spcPts val="0"/>
                        </a:spcAft>
                      </a:pPr>
                      <a:r>
                        <a:rPr lang="en-US" sz="1600" dirty="0" err="1">
                          <a:latin typeface="Arial"/>
                          <a:ea typeface="Calibri"/>
                          <a:cs typeface="Arial"/>
                        </a:rPr>
                        <a:t>Fi</a:t>
                      </a:r>
                      <a:endParaRPr lang="en-US" sz="1600"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a:latin typeface="Calibri"/>
                          <a:ea typeface="Calibri"/>
                          <a:cs typeface="Arial"/>
                        </a:rPr>
                        <a:t>فئات الطول</a:t>
                      </a:r>
                      <a:endParaRPr lang="en-US" sz="1600">
                        <a:latin typeface="Calibri"/>
                        <a:ea typeface="Calibri"/>
                        <a:cs typeface="Arial"/>
                      </a:endParaRPr>
                    </a:p>
                  </a:txBody>
                  <a:tcPr marL="68580" marR="68580" marT="0" marB="0" anchor="ctr"/>
                </a:tc>
              </a:tr>
              <a:tr h="263674">
                <a:tc>
                  <a:txBody>
                    <a:bodyPr/>
                    <a:lstStyle/>
                    <a:p>
                      <a:pPr algn="ctr" rtl="1">
                        <a:lnSpc>
                          <a:spcPct val="115000"/>
                        </a:lnSpc>
                        <a:spcAft>
                          <a:spcPts val="0"/>
                        </a:spcAft>
                      </a:pPr>
                      <a:r>
                        <a:rPr lang="ar-IQ" sz="1600" dirty="0">
                          <a:latin typeface="Calibri"/>
                          <a:ea typeface="Calibri"/>
                          <a:cs typeface="Arial"/>
                        </a:rPr>
                        <a:t>///</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168</a:t>
                      </a:r>
                      <a:r>
                        <a:rPr lang="ar-IQ" sz="1600">
                          <a:latin typeface="Calibri"/>
                          <a:ea typeface="Calibri"/>
                          <a:cs typeface="Arial"/>
                        </a:rPr>
                        <a:t> إلى اقل من </a:t>
                      </a:r>
                      <a:r>
                        <a:rPr lang="en-US" sz="1600">
                          <a:latin typeface="Arial"/>
                          <a:ea typeface="Calibri"/>
                          <a:cs typeface="Arial"/>
                        </a:rPr>
                        <a:t>162</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r>
                        <a:rPr lang="ar-IQ" sz="1600" dirty="0">
                          <a:latin typeface="Calibri"/>
                          <a:ea typeface="Calibri"/>
                          <a:cs typeface="Arial"/>
                        </a:rPr>
                        <a:t>////</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174</a:t>
                      </a:r>
                      <a:r>
                        <a:rPr lang="ar-IQ" sz="1600">
                          <a:latin typeface="Calibri"/>
                          <a:ea typeface="Calibri"/>
                          <a:cs typeface="Arial"/>
                        </a:rPr>
                        <a:t> إلى اقل من </a:t>
                      </a:r>
                      <a:r>
                        <a:rPr lang="en-US" sz="1600">
                          <a:latin typeface="Arial"/>
                          <a:ea typeface="Calibri"/>
                          <a:cs typeface="Arial"/>
                        </a:rPr>
                        <a:t>168</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r>
                        <a:rPr lang="ar-IQ" sz="1600" dirty="0">
                          <a:latin typeface="Calibri"/>
                          <a:ea typeface="Calibri"/>
                          <a:cs typeface="Arial"/>
                        </a:rPr>
                        <a:t>////</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180</a:t>
                      </a:r>
                      <a:r>
                        <a:rPr lang="ar-IQ" sz="1600">
                          <a:latin typeface="Calibri"/>
                          <a:ea typeface="Calibri"/>
                          <a:cs typeface="Arial"/>
                        </a:rPr>
                        <a:t> إلى اقل من </a:t>
                      </a:r>
                      <a:r>
                        <a:rPr lang="en-US" sz="1600">
                          <a:latin typeface="Arial"/>
                          <a:ea typeface="Calibri"/>
                          <a:cs typeface="Arial"/>
                        </a:rPr>
                        <a:t>174</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r>
                        <a:rPr lang="ar-IQ" sz="1600" dirty="0">
                          <a:latin typeface="Calibri"/>
                          <a:ea typeface="Calibri"/>
                          <a:cs typeface="Arial"/>
                        </a:rPr>
                        <a:t>///</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186</a:t>
                      </a:r>
                      <a:r>
                        <a:rPr lang="ar-IQ" sz="1600">
                          <a:latin typeface="Calibri"/>
                          <a:ea typeface="Calibri"/>
                          <a:cs typeface="Arial"/>
                        </a:rPr>
                        <a:t> إلى اقل من </a:t>
                      </a:r>
                      <a:r>
                        <a:rPr lang="en-US" sz="1600">
                          <a:latin typeface="Arial"/>
                          <a:ea typeface="Calibri"/>
                          <a:cs typeface="Arial"/>
                        </a:rPr>
                        <a:t>180</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r>
                        <a:rPr lang="ar-IQ" sz="1600" dirty="0">
                          <a:latin typeface="Calibri"/>
                          <a:ea typeface="Calibri"/>
                          <a:cs typeface="Arial"/>
                        </a:rPr>
                        <a:t>/</a:t>
                      </a:r>
                      <a:endParaRPr lang="en-US" sz="16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192</a:t>
                      </a:r>
                      <a:r>
                        <a:rPr lang="ar-IQ" sz="1600">
                          <a:latin typeface="Calibri"/>
                          <a:ea typeface="Calibri"/>
                          <a:cs typeface="Arial"/>
                        </a:rPr>
                        <a:t> إلى اقل من </a:t>
                      </a:r>
                      <a:r>
                        <a:rPr lang="en-US" sz="1600">
                          <a:latin typeface="Arial"/>
                          <a:ea typeface="Calibri"/>
                          <a:cs typeface="Arial"/>
                        </a:rPr>
                        <a:t>186</a:t>
                      </a:r>
                      <a:endParaRPr lang="en-US" sz="1600">
                        <a:latin typeface="Calibri"/>
                        <a:ea typeface="Calibri"/>
                        <a:cs typeface="Arial"/>
                      </a:endParaRPr>
                    </a:p>
                  </a:txBody>
                  <a:tcPr marL="68580" marR="68580" marT="0" marB="0"/>
                </a:tc>
              </a:tr>
              <a:tr h="263674">
                <a:tc>
                  <a:txBody>
                    <a:bodyPr/>
                    <a:lstStyle/>
                    <a:p>
                      <a:pPr algn="ctr" rtl="1">
                        <a:lnSpc>
                          <a:spcPct val="115000"/>
                        </a:lnSpc>
                        <a:spcAft>
                          <a:spcPts val="0"/>
                        </a:spcAft>
                      </a:pPr>
                      <a:r>
                        <a:rPr lang="en-US" sz="1600" dirty="0">
                          <a:latin typeface="Arial"/>
                          <a:ea typeface="Calibri"/>
                          <a:cs typeface="Arial"/>
                        </a:rPr>
                        <a:t>15</a:t>
                      </a:r>
                      <a:endParaRPr lang="en-US" sz="1600" dirty="0">
                        <a:latin typeface="Calibri"/>
                        <a:ea typeface="Calibri"/>
                        <a:cs typeface="Arial"/>
                      </a:endParaRPr>
                    </a:p>
                  </a:txBody>
                  <a:tcPr marL="68580" marR="68580" marT="0" marB="0"/>
                </a:tc>
                <a:tc>
                  <a:txBody>
                    <a:bodyPr/>
                    <a:lstStyle/>
                    <a:p>
                      <a:pPr algn="ctr" rtl="1">
                        <a:lnSpc>
                          <a:spcPct val="115000"/>
                        </a:lnSpc>
                        <a:spcAft>
                          <a:spcPts val="0"/>
                        </a:spcAft>
                      </a:pPr>
                      <a:r>
                        <a:rPr lang="ar-IQ" sz="1600" dirty="0">
                          <a:latin typeface="Calibri"/>
                          <a:ea typeface="Calibri"/>
                          <a:cs typeface="Arial"/>
                        </a:rPr>
                        <a:t>Σ</a:t>
                      </a:r>
                      <a:endParaRPr lang="en-US" sz="1600" dirty="0">
                        <a:latin typeface="Calibri"/>
                        <a:ea typeface="Calibri"/>
                        <a:cs typeface="Arial"/>
                      </a:endParaRPr>
                    </a:p>
                  </a:txBody>
                  <a:tcPr marL="68580" marR="68580" marT="0" marB="0"/>
                </a:tc>
              </a:tr>
            </a:tbl>
          </a:graphicData>
        </a:graphic>
      </p:graphicFrame>
      <p:graphicFrame>
        <p:nvGraphicFramePr>
          <p:cNvPr id="4" name="جدول 3"/>
          <p:cNvGraphicFramePr>
            <a:graphicFrameLocks noGrp="1"/>
          </p:cNvGraphicFramePr>
          <p:nvPr/>
        </p:nvGraphicFramePr>
        <p:xfrm>
          <a:off x="2362200" y="4596384"/>
          <a:ext cx="4267200" cy="2017475"/>
        </p:xfrm>
        <a:graphic>
          <a:graphicData uri="http://schemas.openxmlformats.org/drawingml/2006/table">
            <a:tbl>
              <a:tblPr rtl="1" firstRow="1" bandRow="1">
                <a:tableStyleId>{5C22544A-7EE6-4342-B048-85BDC9FD1C3A}</a:tableStyleId>
              </a:tblPr>
              <a:tblGrid>
                <a:gridCol w="2133600"/>
                <a:gridCol w="2133600"/>
              </a:tblGrid>
              <a:tr h="334979">
                <a:tc>
                  <a:txBody>
                    <a:bodyPr/>
                    <a:lstStyle/>
                    <a:p>
                      <a:pPr algn="ctr" rtl="1">
                        <a:lnSpc>
                          <a:spcPct val="115000"/>
                        </a:lnSpc>
                        <a:spcAft>
                          <a:spcPts val="0"/>
                        </a:spcAft>
                      </a:pPr>
                      <a:r>
                        <a:rPr lang="en-US" sz="1600" dirty="0" err="1">
                          <a:latin typeface="Arial"/>
                          <a:ea typeface="Calibri"/>
                          <a:cs typeface="Arial"/>
                        </a:rPr>
                        <a:t>Fi</a:t>
                      </a:r>
                      <a:endParaRPr lang="en-US" sz="1200" dirty="0">
                        <a:latin typeface="Calibri"/>
                        <a:ea typeface="Calibri"/>
                        <a:cs typeface="Arial"/>
                      </a:endParaRPr>
                    </a:p>
                  </a:txBody>
                  <a:tcPr marL="68580" marR="68580" marT="0" marB="0"/>
                </a:tc>
                <a:tc>
                  <a:txBody>
                    <a:bodyPr/>
                    <a:lstStyle/>
                    <a:p>
                      <a:pPr algn="ctr" rtl="1">
                        <a:lnSpc>
                          <a:spcPct val="115000"/>
                        </a:lnSpc>
                        <a:spcAft>
                          <a:spcPts val="0"/>
                        </a:spcAft>
                      </a:pPr>
                      <a:r>
                        <a:rPr lang="ar-IQ" sz="1600">
                          <a:latin typeface="Calibri"/>
                          <a:ea typeface="Calibri"/>
                          <a:cs typeface="Arial"/>
                        </a:rPr>
                        <a:t>فئات الطول </a:t>
                      </a:r>
                      <a:endParaRPr lang="en-US" sz="1200">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dirty="0">
                          <a:latin typeface="Arial"/>
                          <a:ea typeface="Calibri"/>
                          <a:cs typeface="Arial"/>
                        </a:rPr>
                        <a:t>3</a:t>
                      </a:r>
                      <a:endParaRPr lang="en-US" sz="1200" dirty="0">
                        <a:latin typeface="Calibri"/>
                        <a:ea typeface="Calibri"/>
                        <a:cs typeface="Arial"/>
                      </a:endParaRPr>
                    </a:p>
                  </a:txBody>
                  <a:tcPr marL="68580" marR="68580" marT="0" marB="0"/>
                </a:tc>
                <a:tc>
                  <a:txBody>
                    <a:bodyPr/>
                    <a:lstStyle/>
                    <a:p>
                      <a:pPr algn="ctr" rtl="1">
                        <a:lnSpc>
                          <a:spcPct val="115000"/>
                        </a:lnSpc>
                        <a:spcAft>
                          <a:spcPts val="0"/>
                        </a:spcAft>
                      </a:pPr>
                      <a:r>
                        <a:rPr lang="en-US" sz="1600">
                          <a:latin typeface="Arial"/>
                          <a:ea typeface="Calibri"/>
                          <a:cs typeface="Arial"/>
                        </a:rPr>
                        <a:t>162 -</a:t>
                      </a:r>
                      <a:endParaRPr lang="en-US" sz="1200">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dirty="0">
                          <a:latin typeface="Arial"/>
                          <a:ea typeface="Calibri"/>
                          <a:cs typeface="Arial"/>
                        </a:rPr>
                        <a:t>4</a:t>
                      </a:r>
                      <a:endParaRPr lang="en-US" sz="1200" dirty="0">
                        <a:latin typeface="Calibri"/>
                        <a:ea typeface="Calibri"/>
                        <a:cs typeface="Arial"/>
                      </a:endParaRPr>
                    </a:p>
                  </a:txBody>
                  <a:tcPr marL="68580" marR="68580" marT="0" marB="0"/>
                </a:tc>
                <a:tc>
                  <a:txBody>
                    <a:bodyPr/>
                    <a:lstStyle/>
                    <a:p>
                      <a:pPr algn="ctr" rtl="1">
                        <a:lnSpc>
                          <a:spcPct val="115000"/>
                        </a:lnSpc>
                        <a:spcAft>
                          <a:spcPts val="0"/>
                        </a:spcAft>
                      </a:pPr>
                      <a:r>
                        <a:rPr lang="en-US" sz="1600">
                          <a:latin typeface="Arial"/>
                          <a:ea typeface="Calibri"/>
                          <a:cs typeface="Arial"/>
                        </a:rPr>
                        <a:t>168 -</a:t>
                      </a:r>
                      <a:endParaRPr lang="en-US" sz="1200">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dirty="0">
                          <a:latin typeface="Arial"/>
                          <a:ea typeface="Calibri"/>
                          <a:cs typeface="Arial"/>
                        </a:rPr>
                        <a:t>4</a:t>
                      </a:r>
                      <a:endParaRPr lang="en-US" sz="1200" dirty="0">
                        <a:latin typeface="Calibri"/>
                        <a:ea typeface="Calibri"/>
                        <a:cs typeface="Arial"/>
                      </a:endParaRPr>
                    </a:p>
                  </a:txBody>
                  <a:tcPr marL="68580" marR="68580" marT="0" marB="0"/>
                </a:tc>
                <a:tc>
                  <a:txBody>
                    <a:bodyPr/>
                    <a:lstStyle/>
                    <a:p>
                      <a:pPr algn="ctr" rtl="1">
                        <a:lnSpc>
                          <a:spcPct val="115000"/>
                        </a:lnSpc>
                        <a:spcAft>
                          <a:spcPts val="0"/>
                        </a:spcAft>
                      </a:pPr>
                      <a:r>
                        <a:rPr lang="en-US" sz="1600">
                          <a:latin typeface="Arial"/>
                          <a:ea typeface="Calibri"/>
                          <a:cs typeface="Arial"/>
                        </a:rPr>
                        <a:t>174 -</a:t>
                      </a:r>
                      <a:endParaRPr lang="en-US" sz="1200">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dirty="0">
                          <a:latin typeface="Arial"/>
                          <a:ea typeface="Calibri"/>
                          <a:cs typeface="Arial"/>
                        </a:rPr>
                        <a:t>3</a:t>
                      </a:r>
                      <a:endParaRPr lang="en-US" sz="1200" dirty="0">
                        <a:latin typeface="Calibri"/>
                        <a:ea typeface="Calibri"/>
                        <a:cs typeface="Arial"/>
                      </a:endParaRPr>
                    </a:p>
                  </a:txBody>
                  <a:tcPr marL="68580" marR="68580" marT="0" marB="0"/>
                </a:tc>
                <a:tc>
                  <a:txBody>
                    <a:bodyPr/>
                    <a:lstStyle/>
                    <a:p>
                      <a:pPr algn="ctr" rtl="1">
                        <a:lnSpc>
                          <a:spcPct val="115000"/>
                        </a:lnSpc>
                        <a:spcAft>
                          <a:spcPts val="0"/>
                        </a:spcAft>
                      </a:pPr>
                      <a:r>
                        <a:rPr lang="en-US" sz="1600">
                          <a:latin typeface="Arial"/>
                          <a:ea typeface="Calibri"/>
                          <a:cs typeface="Arial"/>
                        </a:rPr>
                        <a:t>180 -</a:t>
                      </a:r>
                      <a:endParaRPr lang="en-US" sz="1200">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dirty="0">
                          <a:latin typeface="Arial"/>
                          <a:ea typeface="Calibri"/>
                          <a:cs typeface="Arial"/>
                        </a:rPr>
                        <a:t>1</a:t>
                      </a:r>
                      <a:endParaRPr lang="en-US" sz="1200" dirty="0">
                        <a:latin typeface="Calibri"/>
                        <a:ea typeface="Calibri"/>
                        <a:cs typeface="Arial"/>
                      </a:endParaRPr>
                    </a:p>
                  </a:txBody>
                  <a:tcPr marL="68580" marR="68580" marT="0" marB="0"/>
                </a:tc>
                <a:tc>
                  <a:txBody>
                    <a:bodyPr/>
                    <a:lstStyle/>
                    <a:p>
                      <a:pPr algn="ctr" rtl="0">
                        <a:lnSpc>
                          <a:spcPct val="115000"/>
                        </a:lnSpc>
                        <a:spcAft>
                          <a:spcPts val="0"/>
                        </a:spcAft>
                      </a:pPr>
                      <a:r>
                        <a:rPr lang="en-US" sz="1600">
                          <a:latin typeface="Arial"/>
                          <a:ea typeface="Calibri"/>
                          <a:cs typeface="Arial"/>
                        </a:rPr>
                        <a:t>192</a:t>
                      </a:r>
                      <a:r>
                        <a:rPr lang="ar-IQ" sz="1600">
                          <a:latin typeface="Calibri"/>
                          <a:ea typeface="Calibri"/>
                          <a:cs typeface="Arial"/>
                        </a:rPr>
                        <a:t> إلى اقل من </a:t>
                      </a:r>
                      <a:r>
                        <a:rPr lang="en-US" sz="1600">
                          <a:latin typeface="Arial"/>
                          <a:ea typeface="Calibri"/>
                          <a:cs typeface="Arial"/>
                        </a:rPr>
                        <a:t>186 -</a:t>
                      </a:r>
                      <a:endParaRPr lang="en-US" sz="1200">
                        <a:latin typeface="Calibri"/>
                        <a:ea typeface="Calibri"/>
                        <a:cs typeface="Arial"/>
                      </a:endParaRPr>
                    </a:p>
                  </a:txBody>
                  <a:tcPr marL="68580" marR="68580" marT="0" marB="0"/>
                </a:tc>
              </a:tr>
              <a:tr h="247717">
                <a:tc>
                  <a:txBody>
                    <a:bodyPr/>
                    <a:lstStyle/>
                    <a:p>
                      <a:pPr algn="ctr" rtl="1">
                        <a:lnSpc>
                          <a:spcPct val="115000"/>
                        </a:lnSpc>
                        <a:spcAft>
                          <a:spcPts val="0"/>
                        </a:spcAft>
                      </a:pPr>
                      <a:r>
                        <a:rPr lang="en-US" sz="1600" dirty="0">
                          <a:latin typeface="Arial"/>
                          <a:ea typeface="Calibri"/>
                          <a:cs typeface="Arial"/>
                        </a:rPr>
                        <a:t>15</a:t>
                      </a:r>
                      <a:endParaRPr lang="en-US" sz="1200" dirty="0">
                        <a:latin typeface="Calibri"/>
                        <a:ea typeface="Calibri"/>
                        <a:cs typeface="Arial"/>
                      </a:endParaRPr>
                    </a:p>
                  </a:txBody>
                  <a:tcPr marL="68580" marR="68580" marT="0" marB="0"/>
                </a:tc>
                <a:tc>
                  <a:txBody>
                    <a:bodyPr/>
                    <a:lstStyle/>
                    <a:p>
                      <a:pPr algn="ctr" rtl="1">
                        <a:lnSpc>
                          <a:spcPct val="115000"/>
                        </a:lnSpc>
                        <a:spcAft>
                          <a:spcPts val="0"/>
                        </a:spcAft>
                      </a:pPr>
                      <a:r>
                        <a:rPr lang="ar-IQ" sz="1600" dirty="0">
                          <a:latin typeface="Calibri"/>
                          <a:ea typeface="Calibri"/>
                          <a:cs typeface="Arial"/>
                        </a:rPr>
                        <a:t>Σ</a:t>
                      </a:r>
                      <a:endParaRPr lang="en-US" sz="12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ثانياً: </a:t>
            </a:r>
            <a:r>
              <a:rPr lang="ar-IQ" sz="2200" b="1" u="sng" dirty="0" smtClean="0">
                <a:solidFill>
                  <a:schemeClr val="tx1"/>
                </a:solidFill>
                <a:cs typeface="Simplified Arabic" pitchFamily="2" charset="-78"/>
              </a:rPr>
              <a:t>جدول التوزيع التكراري المزدوج </a:t>
            </a:r>
            <a:r>
              <a:rPr lang="en-US" sz="2200" b="1" u="sng" dirty="0" smtClean="0">
                <a:solidFill>
                  <a:schemeClr val="tx1"/>
                </a:solidFill>
                <a:cs typeface="Simplified Arabic" pitchFamily="2" charset="-78"/>
              </a:rPr>
              <a:t>(Double Frequency Distribution Table)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لإنشاء أو لتكوين جدول التوزيع التكراري المزدوج تقوم بإتباع نفس الخطوات التي قمنا </a:t>
            </a:r>
            <a:r>
              <a:rPr lang="ar-IQ" sz="2200" dirty="0" err="1" smtClean="0">
                <a:solidFill>
                  <a:schemeClr val="tx1"/>
                </a:solidFill>
                <a:cs typeface="Simplified Arabic" pitchFamily="2" charset="-78"/>
              </a:rPr>
              <a:t>بها</a:t>
            </a:r>
            <a:r>
              <a:rPr lang="ar-IQ" sz="2200" dirty="0" smtClean="0">
                <a:solidFill>
                  <a:schemeClr val="tx1"/>
                </a:solidFill>
                <a:cs typeface="Simplified Arabic" pitchFamily="2" charset="-78"/>
              </a:rPr>
              <a:t> في تكوين الجدول البسيط ولكل متغير من المتغيرات المعطاة وعلى انفراد. ثم نفرغ البيانات في الجدول المشترك وذلك بتمثيل كل قيمتين متناظرتين من البيانات المعطاة بإشارة واحدة </a:t>
            </a:r>
            <a:r>
              <a:rPr lang="en-US" sz="2200" b="1" dirty="0" smtClean="0">
                <a:solidFill>
                  <a:schemeClr val="tx1"/>
                </a:solidFill>
                <a:cs typeface="Simplified Arabic" pitchFamily="2" charset="-78"/>
              </a:rPr>
              <a:t>(/)</a:t>
            </a:r>
            <a:r>
              <a:rPr lang="ar-IQ" sz="2200" dirty="0" smtClean="0">
                <a:solidFill>
                  <a:schemeClr val="tx1"/>
                </a:solidFill>
                <a:cs typeface="Simplified Arabic" pitchFamily="2" charset="-78"/>
              </a:rPr>
              <a:t> وفي المربع الذي يقابل الفئة الممثلة لتلك القيمة ولكل متغير من المتغيرين أو الظاهرين.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مثال:-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البيانات التالية تبين الطول </a:t>
            </a:r>
            <a:r>
              <a:rPr lang="en-US" sz="2200" b="1" dirty="0" smtClean="0">
                <a:solidFill>
                  <a:schemeClr val="tx1"/>
                </a:solidFill>
                <a:cs typeface="Simplified Arabic" pitchFamily="2" charset="-78"/>
              </a:rPr>
              <a:t>(X)</a:t>
            </a:r>
            <a:r>
              <a:rPr lang="ar-IQ" sz="2200" dirty="0" smtClean="0">
                <a:solidFill>
                  <a:schemeClr val="tx1"/>
                </a:solidFill>
                <a:cs typeface="Simplified Arabic" pitchFamily="2" charset="-78"/>
              </a:rPr>
              <a:t> والوزن </a:t>
            </a:r>
            <a:r>
              <a:rPr lang="en-US" sz="2200" b="1" dirty="0" smtClean="0">
                <a:solidFill>
                  <a:schemeClr val="tx1"/>
                </a:solidFill>
                <a:cs typeface="Simplified Arabic" pitchFamily="2" charset="-78"/>
              </a:rPr>
              <a:t>(y)</a:t>
            </a:r>
            <a:r>
              <a:rPr lang="ar-IQ" sz="2200" dirty="0" smtClean="0">
                <a:solidFill>
                  <a:schemeClr val="tx1"/>
                </a:solidFill>
                <a:cs typeface="Simplified Arabic" pitchFamily="2" charset="-78"/>
              </a:rPr>
              <a:t> لستة عشر طالباً من طلبة كلية الإدارة والاقتصاد. والمطلوب تفريغ هذه البيانات بجدول توزيع تكراري مزدوج.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(X) : 167, 174, 165, 175, 165, 162, 170, 173,  </a:t>
            </a:r>
            <a:r>
              <a:rPr lang="ar-IQ" sz="2200" b="1" dirty="0" smtClean="0">
                <a:solidFill>
                  <a:schemeClr val="tx1"/>
                </a:solidFill>
                <a:cs typeface="Simplified Arabic" pitchFamily="2" charset="-78"/>
              </a:rPr>
              <a:t>الطول </a:t>
            </a:r>
            <a:endParaRPr lang="en-US" sz="2200" dirty="0" smtClean="0">
              <a:solidFill>
                <a:schemeClr val="tx1"/>
              </a:solidFill>
              <a:cs typeface="Simplified Arabic" pitchFamily="2" charset="-78"/>
            </a:endParaRPr>
          </a:p>
          <a:p>
            <a:pPr rtl="0"/>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160, 177, 168, 179, 166, 168, 175, 165,</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(y) : 73, 83, 72, 82, 60, 65, 68, 75,  </a:t>
            </a:r>
            <a:r>
              <a:rPr lang="ar-IQ" sz="2200" b="1" dirty="0" smtClean="0">
                <a:solidFill>
                  <a:schemeClr val="tx1"/>
                </a:solidFill>
                <a:cs typeface="Simplified Arabic" pitchFamily="2" charset="-78"/>
              </a:rPr>
              <a:t>الوزن </a:t>
            </a:r>
            <a:endParaRPr lang="en-US" sz="2200" dirty="0" smtClean="0">
              <a:solidFill>
                <a:schemeClr val="tx1"/>
              </a:solidFill>
              <a:cs typeface="Simplified Arabic" pitchFamily="2" charset="-78"/>
            </a:endParaRPr>
          </a:p>
          <a:p>
            <a:pPr rtl="0"/>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67, 84, 75, 78, 67, 72, 74, 69,</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الحل:-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بالنسبة لمتغير الطول </a:t>
            </a:r>
            <a:r>
              <a:rPr lang="en-US" sz="2200" b="1" dirty="0" smtClean="0">
                <a:solidFill>
                  <a:schemeClr val="tx1"/>
                </a:solidFill>
                <a:cs typeface="Simplified Arabic" pitchFamily="2" charset="-78"/>
              </a:rPr>
              <a:t>(X)</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نلاحظ إن البيانات تعود لمتغير متصل.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نجد عدد الفئات وفق الصيغة: </a:t>
            </a:r>
          </a:p>
          <a:p>
            <a:pPr algn="just"/>
            <a:endParaRPr lang="en-US" sz="2200" dirty="0" smtClean="0">
              <a:solidFill>
                <a:schemeClr val="tx1"/>
              </a:solidFill>
              <a:cs typeface="Simplified Arabic" pitchFamily="2" charset="-78"/>
            </a:endParaRPr>
          </a:p>
          <a:p>
            <a:pPr algn="ctr" rtl="0"/>
            <a:r>
              <a:rPr lang="en-US" sz="2200" b="1" dirty="0" smtClean="0">
                <a:solidFill>
                  <a:schemeClr val="tx1"/>
                </a:solidFill>
                <a:cs typeface="Simplified Arabic" pitchFamily="2" charset="-78"/>
              </a:rPr>
              <a:t>= 2.5 X 2 = 5</a:t>
            </a:r>
            <a:endParaRPr lang="en-US" sz="2200" dirty="0" smtClean="0">
              <a:solidFill>
                <a:schemeClr val="tx1"/>
              </a:solidFill>
              <a:cs typeface="Simplified Arabic" pitchFamily="2" charset="-78"/>
            </a:endParaRPr>
          </a:p>
        </p:txBody>
      </p:sp>
      <p:sp>
        <p:nvSpPr>
          <p:cNvPr id="931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87" name="Rectangle 3"/>
          <p:cNvSpPr>
            <a:spLocks noChangeArrowheads="1"/>
          </p:cNvSpPr>
          <p:nvPr/>
        </p:nvSpPr>
        <p:spPr bwMode="auto">
          <a:xfrm>
            <a:off x="86360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31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3190" name="Rectangle 6"/>
          <p:cNvSpPr>
            <a:spLocks noChangeArrowheads="1"/>
          </p:cNvSpPr>
          <p:nvPr/>
        </p:nvSpPr>
        <p:spPr bwMode="auto">
          <a:xfrm>
            <a:off x="593725"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6266"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6267" name="Rectangle 11"/>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6269"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6270" name="Rectangle 14"/>
          <p:cNvSpPr>
            <a:spLocks noChangeArrowheads="1"/>
          </p:cNvSpPr>
          <p:nvPr/>
        </p:nvSpPr>
        <p:spPr bwMode="auto">
          <a:xfrm>
            <a:off x="0" y="7715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6272"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96273" name="Rectangle 17"/>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8327"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8326" name="Picture 2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52862" y="6096000"/>
            <a:ext cx="1404938" cy="381000"/>
          </a:xfrm>
          <a:prstGeom prst="rect">
            <a:avLst/>
          </a:prstGeom>
          <a:noFill/>
        </p:spPr>
      </p:pic>
      <p:sp>
        <p:nvSpPr>
          <p:cNvPr id="98328" name="Rectangle 24"/>
          <p:cNvSpPr>
            <a:spLocks noChangeArrowheads="1"/>
          </p:cNvSpPr>
          <p:nvPr/>
        </p:nvSpPr>
        <p:spPr bwMode="auto">
          <a:xfrm>
            <a:off x="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8330" name="Rectangle 2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8329" name="Picture 2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98367" y="5727192"/>
            <a:ext cx="1571625" cy="381000"/>
          </a:xfrm>
          <a:prstGeom prst="rect">
            <a:avLst/>
          </a:prstGeom>
          <a:noFill/>
        </p:spPr>
      </p:pic>
      <p:sp>
        <p:nvSpPr>
          <p:cNvPr id="98331" name="Rectangle 27"/>
          <p:cNvSpPr>
            <a:spLocks noChangeArrowheads="1"/>
          </p:cNvSpPr>
          <p:nvPr/>
        </p:nvSpPr>
        <p:spPr bwMode="auto">
          <a:xfrm>
            <a:off x="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dirty="0" smtClean="0">
                <a:solidFill>
                  <a:schemeClr val="tx1"/>
                </a:solidFill>
                <a:cs typeface="Simplified Arabic" pitchFamily="2" charset="-78"/>
              </a:rPr>
              <a:t>ثم نجد طول الفئة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XL = 179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XS = 160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T.R = XL – XS + 1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       = 179 – 160 + 1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       = 20 </a:t>
            </a:r>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ثم نختار القيمة </a:t>
            </a:r>
            <a:r>
              <a:rPr lang="en-US" sz="2000" dirty="0" smtClean="0">
                <a:solidFill>
                  <a:schemeClr val="tx1"/>
                </a:solidFill>
                <a:cs typeface="Simplified Arabic" pitchFamily="2" charset="-78"/>
              </a:rPr>
              <a:t> 160</a:t>
            </a:r>
            <a:r>
              <a:rPr lang="ar-IQ" sz="2000" dirty="0" smtClean="0">
                <a:solidFill>
                  <a:schemeClr val="tx1"/>
                </a:solidFill>
                <a:cs typeface="Simplified Arabic" pitchFamily="2" charset="-78"/>
              </a:rPr>
              <a:t>كحد أدنى للفئة الأولى لمتغير الطول </a:t>
            </a:r>
            <a:r>
              <a:rPr lang="en-US" sz="2000" b="1" dirty="0" smtClean="0">
                <a:solidFill>
                  <a:schemeClr val="tx1"/>
                </a:solidFill>
                <a:cs typeface="Simplified Arabic" pitchFamily="2" charset="-78"/>
              </a:rPr>
              <a:t>(X)</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بالنسبة لمتغير الوزن </a:t>
            </a:r>
            <a:r>
              <a:rPr lang="en-US" sz="2000" b="1" dirty="0" smtClean="0">
                <a:solidFill>
                  <a:schemeClr val="tx1"/>
                </a:solidFill>
                <a:cs typeface="Simplified Arabic" pitchFamily="2" charset="-78"/>
              </a:rPr>
              <a:t>(y)</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ctr" rtl="0"/>
            <a:endParaRPr lang="en-US" sz="2000" b="1"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YL = 84</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YS = 60</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T.R = YL – YS + 1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       = 84 – 60 + 1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       = 25 </a:t>
            </a:r>
            <a:endParaRPr lang="en-US"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ثم نختار حد أدنى للفئة الأولى للوزن والتكن القيمة </a:t>
            </a:r>
            <a:r>
              <a:rPr lang="en-US" sz="2000" dirty="0" smtClean="0">
                <a:solidFill>
                  <a:schemeClr val="tx1"/>
                </a:solidFill>
                <a:cs typeface="Simplified Arabic" pitchFamily="2" charset="-78"/>
              </a:rPr>
              <a:t>60</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ثم بعد ذلك نعمل الجدول المزدوج وذلك برصد البيانات وتفريغها في الجدول وكما يلي:- </a:t>
            </a:r>
            <a:endParaRPr lang="en-US" sz="2000" dirty="0">
              <a:solidFill>
                <a:schemeClr val="tx1"/>
              </a:solidFill>
              <a:cs typeface="Simplified Arabic" pitchFamily="2" charset="-78"/>
            </a:endParaRPr>
          </a:p>
        </p:txBody>
      </p:sp>
      <p:sp>
        <p:nvSpPr>
          <p:cNvPr id="972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728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0785" y="2206752"/>
            <a:ext cx="1836615" cy="447675"/>
          </a:xfrm>
          <a:prstGeom prst="rect">
            <a:avLst/>
          </a:prstGeom>
          <a:noFill/>
        </p:spPr>
      </p:pic>
      <p:sp>
        <p:nvSpPr>
          <p:cNvPr id="97283" name="Rectangle 3"/>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728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7284"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69792" y="2977896"/>
            <a:ext cx="1885950" cy="457200"/>
          </a:xfrm>
          <a:prstGeom prst="rect">
            <a:avLst/>
          </a:prstGeom>
          <a:noFill/>
        </p:spPr>
      </p:pic>
      <p:sp>
        <p:nvSpPr>
          <p:cNvPr id="97286" name="Rectangle 6"/>
          <p:cNvSpPr>
            <a:spLocks noChangeArrowheads="1"/>
          </p:cNvSpPr>
          <p:nvPr/>
        </p:nvSpPr>
        <p:spPr bwMode="auto">
          <a:xfrm>
            <a:off x="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728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728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798254" y="3419856"/>
            <a:ext cx="3614738" cy="457200"/>
          </a:xfrm>
          <a:prstGeom prst="rect">
            <a:avLst/>
          </a:prstGeom>
          <a:noFill/>
        </p:spPr>
      </p:pic>
      <p:sp>
        <p:nvSpPr>
          <p:cNvPr id="97289" name="Rectangle 9"/>
          <p:cNvSpPr>
            <a:spLocks noChangeArrowheads="1"/>
          </p:cNvSpPr>
          <p:nvPr/>
        </p:nvSpPr>
        <p:spPr bwMode="auto">
          <a:xfrm>
            <a:off x="0" y="7620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729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97290"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477768" y="5452872"/>
            <a:ext cx="2137410" cy="457200"/>
          </a:xfrm>
          <a:prstGeom prst="rect">
            <a:avLst/>
          </a:prstGeom>
          <a:noFill/>
        </p:spPr>
      </p:pic>
      <p:sp>
        <p:nvSpPr>
          <p:cNvPr id="97292" name="Rectangle 12"/>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indent="354013" algn="ctr">
              <a:defRPr/>
            </a:pPr>
            <a:r>
              <a:rPr lang="ar-IQ" sz="2000" b="1" dirty="0" smtClean="0">
                <a:solidFill>
                  <a:schemeClr val="tx1"/>
                </a:solidFill>
                <a:cs typeface="Simplified Arabic" pitchFamily="2" charset="-78"/>
              </a:rPr>
              <a:t>جدول التوزيع التكراري المزدوج</a:t>
            </a:r>
            <a:endParaRPr lang="en-US" sz="2000"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3</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البيانات التالية تمثل الطول </a:t>
            </a:r>
            <a:r>
              <a:rPr lang="en-US" sz="2000" b="1" dirty="0" smtClean="0">
                <a:solidFill>
                  <a:schemeClr val="tx1"/>
                </a:solidFill>
                <a:cs typeface="Simplified Arabic" pitchFamily="2" charset="-78"/>
              </a:rPr>
              <a:t>(X)</a:t>
            </a:r>
            <a:r>
              <a:rPr lang="ar-IQ" sz="2000" dirty="0" smtClean="0">
                <a:solidFill>
                  <a:schemeClr val="tx1"/>
                </a:solidFill>
                <a:cs typeface="Simplified Arabic" pitchFamily="2" charset="-78"/>
              </a:rPr>
              <a:t> بالسنتمتر والوزن </a:t>
            </a:r>
            <a:r>
              <a:rPr lang="en-US" sz="2000" b="1" dirty="0" smtClean="0">
                <a:solidFill>
                  <a:schemeClr val="tx1"/>
                </a:solidFill>
                <a:cs typeface="Simplified Arabic" pitchFamily="2" charset="-78"/>
              </a:rPr>
              <a:t>(y)</a:t>
            </a:r>
            <a:r>
              <a:rPr lang="ar-IQ" sz="2000" dirty="0" smtClean="0">
                <a:solidFill>
                  <a:schemeClr val="tx1"/>
                </a:solidFill>
                <a:cs typeface="Simplified Arabic" pitchFamily="2" charset="-78"/>
              </a:rPr>
              <a:t> بالكيلو غرام لعدد من رواد احد النوادي الرياضية، والمطلوب تفريغ هذه البيانات في جدول توزيع تكراري مزدوج.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(X) : 152, 162, 155, 144, 174, 170, 165, </a:t>
            </a:r>
            <a:r>
              <a:rPr lang="ar-IQ" sz="2000" b="1" dirty="0" smtClean="0">
                <a:solidFill>
                  <a:schemeClr val="tx1"/>
                </a:solidFill>
                <a:cs typeface="Simplified Arabic" pitchFamily="2" charset="-78"/>
              </a:rPr>
              <a:t>الطول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160, 167, 159, 152, 164, 166, 178,</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149, 175.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(y) : 62, 47, 65, 40, 72, 69, 49, </a:t>
            </a:r>
            <a:r>
              <a:rPr lang="ar-IQ" sz="2000" b="1" dirty="0" smtClean="0">
                <a:solidFill>
                  <a:schemeClr val="tx1"/>
                </a:solidFill>
                <a:cs typeface="Simplified Arabic" pitchFamily="2" charset="-78"/>
              </a:rPr>
              <a:t>الوزن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56, 65, 46, 56, 65, 49, 89,</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60, 75. </a:t>
            </a:r>
            <a:endParaRPr lang="ar-IQ" sz="20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066798" y="730945"/>
          <a:ext cx="6781802" cy="3189732"/>
        </p:xfrm>
        <a:graphic>
          <a:graphicData uri="http://schemas.openxmlformats.org/drawingml/2006/table">
            <a:tbl>
              <a:tblPr rtl="1"/>
              <a:tblGrid>
                <a:gridCol w="784835"/>
                <a:gridCol w="547614"/>
                <a:gridCol w="1065477"/>
                <a:gridCol w="340149"/>
                <a:gridCol w="341757"/>
                <a:gridCol w="339344"/>
                <a:gridCol w="341757"/>
                <a:gridCol w="340149"/>
                <a:gridCol w="341757"/>
                <a:gridCol w="339344"/>
                <a:gridCol w="235350"/>
                <a:gridCol w="1764269"/>
              </a:tblGrid>
              <a:tr h="443835">
                <a:tc>
                  <a:txBody>
                    <a:bodyPr/>
                    <a:lstStyle/>
                    <a:p>
                      <a:pPr algn="ctr" rtl="1">
                        <a:lnSpc>
                          <a:spcPct val="115000"/>
                        </a:lnSpc>
                        <a:spcAft>
                          <a:spcPts val="0"/>
                        </a:spcAft>
                      </a:pPr>
                      <a:r>
                        <a:rPr lang="ar-IQ" sz="1400" b="1" dirty="0">
                          <a:latin typeface="Calibri"/>
                          <a:ea typeface="Calibri"/>
                          <a:cs typeface="Arial"/>
                        </a:rPr>
                        <a:t>المجموع</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ctr" rtl="1">
                        <a:lnSpc>
                          <a:spcPct val="115000"/>
                        </a:lnSpc>
                        <a:spcAft>
                          <a:spcPts val="0"/>
                        </a:spcAft>
                      </a:pPr>
                      <a:r>
                        <a:rPr lang="en-US" sz="1400" b="1" dirty="0" smtClean="0">
                          <a:latin typeface="Calibri"/>
                          <a:ea typeface="Calibri"/>
                          <a:cs typeface="Arial"/>
                        </a:rPr>
                        <a:t>180</a:t>
                      </a:r>
                      <a:r>
                        <a:rPr lang="ar-IQ" sz="1400" b="1" dirty="0" smtClean="0">
                          <a:latin typeface="Calibri"/>
                          <a:ea typeface="Calibri"/>
                          <a:cs typeface="Arial"/>
                        </a:rPr>
                        <a:t> إلى </a:t>
                      </a:r>
                      <a:r>
                        <a:rPr lang="ar-IQ" sz="1400" b="1" dirty="0">
                          <a:latin typeface="Calibri"/>
                          <a:ea typeface="Calibri"/>
                          <a:cs typeface="Arial"/>
                        </a:rPr>
                        <a:t>اقل من </a:t>
                      </a:r>
                      <a:r>
                        <a:rPr lang="en-US" sz="1400" b="1" dirty="0">
                          <a:latin typeface="Arial"/>
                          <a:ea typeface="Calibri"/>
                          <a:cs typeface="Arial"/>
                        </a:rPr>
                        <a:t>176</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gridSpan="2">
                  <a:txBody>
                    <a:bodyPr/>
                    <a:lstStyle/>
                    <a:p>
                      <a:pPr algn="ctr" rtl="1">
                        <a:lnSpc>
                          <a:spcPct val="115000"/>
                        </a:lnSpc>
                        <a:spcAft>
                          <a:spcPts val="0"/>
                        </a:spcAft>
                      </a:pPr>
                      <a:r>
                        <a:rPr lang="en-US" sz="1400" b="1">
                          <a:latin typeface="Arial"/>
                          <a:ea typeface="Calibri"/>
                          <a:cs typeface="Arial"/>
                        </a:rPr>
                        <a:t>172-</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gridSpan="2">
                  <a:txBody>
                    <a:bodyPr/>
                    <a:lstStyle/>
                    <a:p>
                      <a:pPr algn="ctr" rtl="0">
                        <a:lnSpc>
                          <a:spcPct val="115000"/>
                        </a:lnSpc>
                        <a:spcAft>
                          <a:spcPts val="0"/>
                        </a:spcAft>
                      </a:pPr>
                      <a:r>
                        <a:rPr lang="en-US" sz="1400" b="1">
                          <a:latin typeface="Arial"/>
                          <a:ea typeface="Calibri"/>
                          <a:cs typeface="Arial"/>
                        </a:rPr>
                        <a:t>168-</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gridSpan="2">
                  <a:txBody>
                    <a:bodyPr/>
                    <a:lstStyle/>
                    <a:p>
                      <a:pPr algn="ctr" rtl="1">
                        <a:lnSpc>
                          <a:spcPct val="115000"/>
                        </a:lnSpc>
                        <a:spcAft>
                          <a:spcPts val="0"/>
                        </a:spcAft>
                      </a:pPr>
                      <a:r>
                        <a:rPr lang="en-US" sz="1400" b="1">
                          <a:latin typeface="Arial"/>
                          <a:ea typeface="Calibri"/>
                          <a:cs typeface="Arial"/>
                        </a:rPr>
                        <a:t>164-</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gridSpan="2">
                  <a:txBody>
                    <a:bodyPr/>
                    <a:lstStyle/>
                    <a:p>
                      <a:pPr algn="ctr" rtl="0">
                        <a:lnSpc>
                          <a:spcPct val="115000"/>
                        </a:lnSpc>
                        <a:spcAft>
                          <a:spcPts val="0"/>
                        </a:spcAft>
                      </a:pPr>
                      <a:r>
                        <a:rPr lang="en-US" sz="1400" b="1">
                          <a:latin typeface="Arial"/>
                          <a:ea typeface="Calibri"/>
                          <a:cs typeface="Arial"/>
                        </a:rPr>
                        <a:t>160-</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pPr rtl="1"/>
                      <a:endParaRPr lang="ar-SA"/>
                    </a:p>
                  </a:txBody>
                  <a:tcPr/>
                </a:tc>
                <a:tc>
                  <a:txBody>
                    <a:bodyPr/>
                    <a:lstStyle/>
                    <a:p>
                      <a:pPr algn="r" rtl="1">
                        <a:lnSpc>
                          <a:spcPct val="115000"/>
                        </a:lnSpc>
                        <a:spcAft>
                          <a:spcPts val="0"/>
                        </a:spcAft>
                      </a:pPr>
                      <a:r>
                        <a:rPr lang="en-US" sz="1400" b="1">
                          <a:latin typeface="Arial"/>
                          <a:ea typeface="Calibri"/>
                          <a:cs typeface="Arial"/>
                        </a:rPr>
                        <a:t>X)</a:t>
                      </a:r>
                      <a:r>
                        <a:rPr lang="ar-IQ" sz="1400" b="1">
                          <a:latin typeface="Calibri"/>
                          <a:ea typeface="Calibri"/>
                          <a:cs typeface="Arial"/>
                        </a:rPr>
                        <a:t>) الطول </a:t>
                      </a:r>
                      <a:endParaRPr lang="en-US" sz="1100" b="1">
                        <a:latin typeface="Calibri"/>
                        <a:ea typeface="Calibri"/>
                        <a:cs typeface="Arial"/>
                      </a:endParaRPr>
                    </a:p>
                    <a:p>
                      <a:pPr algn="l" rtl="1">
                        <a:lnSpc>
                          <a:spcPct val="115000"/>
                        </a:lnSpc>
                        <a:spcAft>
                          <a:spcPts val="0"/>
                        </a:spcAft>
                      </a:pPr>
                      <a:r>
                        <a:rPr lang="en-US" sz="1400" b="1">
                          <a:latin typeface="Arial"/>
                          <a:ea typeface="Calibri"/>
                          <a:cs typeface="Arial"/>
                        </a:rPr>
                        <a:t>(Y)</a:t>
                      </a:r>
                      <a:r>
                        <a:rPr lang="ar-IQ" sz="1400" b="1">
                          <a:latin typeface="Calibri"/>
                          <a:ea typeface="Calibri"/>
                          <a:cs typeface="Arial"/>
                        </a:rPr>
                        <a:t> وزن </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solidFill>
                      <a:srgbClr val="D9D9D9"/>
                    </a:solidFill>
                  </a:tcPr>
                </a:tc>
              </a:tr>
              <a:tr h="220313">
                <a:tc rowSpan="2">
                  <a:txBody>
                    <a:bodyPr/>
                    <a:lstStyle/>
                    <a:p>
                      <a:pPr algn="ctr" rtl="1">
                        <a:lnSpc>
                          <a:spcPct val="115000"/>
                        </a:lnSpc>
                        <a:spcAft>
                          <a:spcPts val="0"/>
                        </a:spcAft>
                      </a:pPr>
                      <a:r>
                        <a:rPr lang="en-US" sz="1400" b="1" dirty="0">
                          <a:latin typeface="Arial"/>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gridSpan="2">
                  <a:txBody>
                    <a:bodyPr/>
                    <a:lstStyle/>
                    <a:p>
                      <a:pPr algn="l" rtl="1">
                        <a:lnSpc>
                          <a:spcPct val="115000"/>
                        </a:lnSpc>
                        <a:spcAft>
                          <a:spcPts val="0"/>
                        </a:spcAft>
                      </a:pPr>
                      <a:r>
                        <a:rPr lang="ar-IQ" sz="1400" b="1">
                          <a:latin typeface="Calibri"/>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gridSpan="2">
                  <a:txBody>
                    <a:bodyPr/>
                    <a:lstStyle/>
                    <a:p>
                      <a:pPr algn="ctr" rtl="0">
                        <a:lnSpc>
                          <a:spcPct val="115000"/>
                        </a:lnSpc>
                        <a:spcAft>
                          <a:spcPts val="0"/>
                        </a:spcAft>
                      </a:pPr>
                      <a:endParaRPr lang="en-US" sz="1400" b="1">
                        <a:latin typeface="Arial"/>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a:txBody>
                    <a:bodyPr/>
                    <a:lstStyle/>
                    <a:p>
                      <a:pPr algn="ctr" rtl="1">
                        <a:lnSpc>
                          <a:spcPct val="115000"/>
                        </a:lnSpc>
                        <a:spcAft>
                          <a:spcPts val="0"/>
                        </a:spcAft>
                      </a:pPr>
                      <a:r>
                        <a:rPr lang="en-US" sz="1400" b="1">
                          <a:latin typeface="Arial"/>
                          <a:ea typeface="Calibri"/>
                          <a:cs typeface="Arial"/>
                        </a:rPr>
                        <a:t>60 -</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305">
                <a:tc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vMerge="1">
                  <a:txBody>
                    <a:bodyPr/>
                    <a:lstStyle/>
                    <a:p>
                      <a:pPr rtl="1"/>
                      <a:endParaRPr lang="ar-SA"/>
                    </a:p>
                  </a:txBody>
                  <a:tcPr/>
                </a:tc>
                <a:tc hMerge="1" vMerge="1">
                  <a:txBody>
                    <a:bodyPr/>
                    <a:lstStyle/>
                    <a:p>
                      <a:pPr rtl="1"/>
                      <a:endParaRPr lang="ar-SA"/>
                    </a:p>
                  </a:txBody>
                  <a:tcPr/>
                </a:tc>
                <a:tc vMerge="1">
                  <a:txBody>
                    <a:bodyPr/>
                    <a:lstStyle/>
                    <a:p>
                      <a:pPr rtl="1"/>
                      <a:endParaRPr lang="ar-SA"/>
                    </a:p>
                  </a:txBody>
                  <a:tcPr/>
                </a:tc>
              </a:tr>
              <a:tr h="220313">
                <a:tc rowSpan="2">
                  <a:txBody>
                    <a:bodyPr/>
                    <a:lstStyle/>
                    <a:p>
                      <a:pPr algn="ctr" rtl="1">
                        <a:lnSpc>
                          <a:spcPct val="115000"/>
                        </a:lnSpc>
                        <a:spcAft>
                          <a:spcPts val="0"/>
                        </a:spcAft>
                      </a:pPr>
                      <a:r>
                        <a:rPr lang="en-US" sz="1400" b="1" dirty="0">
                          <a:latin typeface="Arial"/>
                          <a:ea typeface="Calibri"/>
                          <a:cs typeface="Arial"/>
                        </a:rPr>
                        <a:t>5</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gridSpan="2">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gridSpan="2">
                  <a:txBody>
                    <a:bodyPr/>
                    <a:lstStyle/>
                    <a:p>
                      <a:pPr algn="l" rtl="1">
                        <a:lnSpc>
                          <a:spcPct val="115000"/>
                        </a:lnSpc>
                        <a:spcAft>
                          <a:spcPts val="0"/>
                        </a:spcAft>
                      </a:pPr>
                      <a:r>
                        <a:rPr lang="ar-IQ" sz="1400" b="1">
                          <a:latin typeface="Calibri"/>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a:latin typeface="Calibri"/>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a:txBody>
                    <a:bodyPr/>
                    <a:lstStyle/>
                    <a:p>
                      <a:pPr algn="ctr" rtl="0">
                        <a:lnSpc>
                          <a:spcPct val="115000"/>
                        </a:lnSpc>
                        <a:spcAft>
                          <a:spcPts val="0"/>
                        </a:spcAft>
                      </a:pPr>
                      <a:r>
                        <a:rPr lang="en-US" sz="1400" b="1">
                          <a:latin typeface="Arial"/>
                          <a:ea typeface="Calibri"/>
                          <a:cs typeface="Arial"/>
                        </a:rPr>
                        <a:t>65 -</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305">
                <a:tc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400" b="1" dirty="0" smtClean="0">
                          <a:latin typeface="Calibri"/>
                          <a:ea typeface="Calibri"/>
                          <a:cs typeface="Arial"/>
                        </a:rPr>
                        <a:t>2</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b="1" dirty="0" smtClean="0">
                          <a:latin typeface="Calibri"/>
                          <a:ea typeface="Calibri"/>
                          <a:cs typeface="Arial"/>
                        </a:rPr>
                        <a:t>2</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pPr rtl="1"/>
                      <a:endParaRPr lang="ar-SA"/>
                    </a:p>
                  </a:txBody>
                  <a:tcPr/>
                </a:tc>
              </a:tr>
              <a:tr h="220313">
                <a:tc rowSpan="2">
                  <a:txBody>
                    <a:bodyPr/>
                    <a:lstStyle/>
                    <a:p>
                      <a:pPr algn="ctr" rtl="1">
                        <a:lnSpc>
                          <a:spcPct val="115000"/>
                        </a:lnSpc>
                        <a:spcAft>
                          <a:spcPts val="0"/>
                        </a:spcAft>
                      </a:pPr>
                      <a:r>
                        <a:rPr lang="en-US" sz="1400" b="1" dirty="0">
                          <a:latin typeface="Arial"/>
                          <a:ea typeface="Calibri"/>
                          <a:cs typeface="Arial"/>
                        </a:rPr>
                        <a:t>4</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gridSpan="2">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a:txBody>
                    <a:bodyPr/>
                    <a:lstStyle/>
                    <a:p>
                      <a:pPr algn="ctr" rtl="0">
                        <a:lnSpc>
                          <a:spcPct val="115000"/>
                        </a:lnSpc>
                        <a:spcAft>
                          <a:spcPts val="0"/>
                        </a:spcAft>
                      </a:pPr>
                      <a:r>
                        <a:rPr lang="en-US" sz="1400" b="1">
                          <a:latin typeface="Arial"/>
                          <a:ea typeface="Calibri"/>
                          <a:cs typeface="Arial"/>
                        </a:rPr>
                        <a:t>70 -</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305">
                <a:tc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400" b="1" dirty="0" smtClean="0">
                          <a:latin typeface="Calibri"/>
                          <a:ea typeface="Calibri"/>
                          <a:cs typeface="Arial"/>
                        </a:rPr>
                        <a:t>2</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vMerge="1">
                  <a:txBody>
                    <a:bodyPr/>
                    <a:lstStyle/>
                    <a:p>
                      <a:pPr rtl="1"/>
                      <a:endParaRPr lang="ar-SA"/>
                    </a:p>
                  </a:txBody>
                  <a:tcPr/>
                </a:tc>
                <a:tc hMerge="1" vMerge="1">
                  <a:txBody>
                    <a:bodyPr/>
                    <a:lstStyle/>
                    <a:p>
                      <a:pPr rtl="1"/>
                      <a:endParaRPr lang="ar-SA"/>
                    </a:p>
                  </a:txBody>
                  <a:tcPr/>
                </a:tc>
                <a:tc vMerge="1">
                  <a:txBody>
                    <a:bodyPr/>
                    <a:lstStyle/>
                    <a:p>
                      <a:pPr rtl="1"/>
                      <a:endParaRPr lang="ar-SA"/>
                    </a:p>
                  </a:txBody>
                  <a:tcPr/>
                </a:tc>
              </a:tr>
              <a:tr h="220313">
                <a:tc rowSpan="2">
                  <a:txBody>
                    <a:bodyPr/>
                    <a:lstStyle/>
                    <a:p>
                      <a:pPr algn="ctr" rtl="1">
                        <a:lnSpc>
                          <a:spcPct val="115000"/>
                        </a:lnSpc>
                        <a:spcAft>
                          <a:spcPts val="0"/>
                        </a:spcAft>
                      </a:pPr>
                      <a:r>
                        <a:rPr lang="en-US" sz="1400" b="1" dirty="0">
                          <a:latin typeface="Arial"/>
                          <a:ea typeface="Calibri"/>
                          <a:cs typeface="Arial"/>
                        </a:rPr>
                        <a:t>3</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15000"/>
                        </a:lnSpc>
                        <a:spcAft>
                          <a:spcPts val="0"/>
                        </a:spcAft>
                      </a:pPr>
                      <a:r>
                        <a:rPr lang="ar-IQ" sz="1400" b="1">
                          <a:latin typeface="Calibri"/>
                          <a:ea typeface="Calibri"/>
                          <a:cs typeface="Arial"/>
                        </a:rPr>
                        <a:t>/</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gridSpan="2">
                  <a:txBody>
                    <a:bodyPr/>
                    <a:lstStyle/>
                    <a:p>
                      <a:pPr algn="ctr" rtl="0">
                        <a:lnSpc>
                          <a:spcPct val="115000"/>
                        </a:lnSpc>
                        <a:spcAft>
                          <a:spcPts val="0"/>
                        </a:spcAft>
                      </a:pPr>
                      <a:endParaRPr lang="en-US" sz="1400" b="1" dirty="0">
                        <a:latin typeface="Arial"/>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a:txBody>
                    <a:bodyPr/>
                    <a:lstStyle/>
                    <a:p>
                      <a:pPr algn="ctr" rtl="0">
                        <a:lnSpc>
                          <a:spcPct val="115000"/>
                        </a:lnSpc>
                        <a:spcAft>
                          <a:spcPts val="0"/>
                        </a:spcAft>
                      </a:pPr>
                      <a:r>
                        <a:rPr lang="en-US" sz="1400" b="1">
                          <a:latin typeface="Arial"/>
                          <a:ea typeface="Calibri"/>
                          <a:cs typeface="Arial"/>
                        </a:rPr>
                        <a:t>75 -</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305">
                <a:tc vMerge="1">
                  <a:txBody>
                    <a:bodyPr/>
                    <a:lstStyle/>
                    <a:p>
                      <a:pPr rtl="1"/>
                      <a:endParaRPr lang="ar-SA"/>
                    </a:p>
                  </a:txBody>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vMerge="1">
                  <a:txBody>
                    <a:bodyPr/>
                    <a:lstStyle/>
                    <a:p>
                      <a:pPr rtl="1"/>
                      <a:endParaRPr lang="ar-SA"/>
                    </a:p>
                  </a:txBody>
                  <a:tcPr/>
                </a:tc>
                <a:tc hMerge="1"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vMerge="1">
                  <a:txBody>
                    <a:bodyPr/>
                    <a:lstStyle/>
                    <a:p>
                      <a:pPr rtl="1"/>
                      <a:endParaRPr lang="ar-SA"/>
                    </a:p>
                  </a:txBody>
                  <a:tcPr/>
                </a:tc>
              </a:tr>
              <a:tr h="220313">
                <a:tc rowSpan="2">
                  <a:txBody>
                    <a:bodyPr/>
                    <a:lstStyle/>
                    <a:p>
                      <a:pPr algn="ctr" rtl="1">
                        <a:lnSpc>
                          <a:spcPct val="115000"/>
                        </a:lnSpc>
                        <a:spcAft>
                          <a:spcPts val="0"/>
                        </a:spcAft>
                      </a:pPr>
                      <a:r>
                        <a:rPr lang="en-US" sz="1400" b="1" dirty="0">
                          <a:latin typeface="Arial"/>
                          <a:ea typeface="Calibri"/>
                          <a:cs typeface="Arial"/>
                        </a:rPr>
                        <a:t>3</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l" rtl="1">
                        <a:lnSpc>
                          <a:spcPct val="115000"/>
                        </a:lnSpc>
                        <a:spcAft>
                          <a:spcPts val="0"/>
                        </a:spcAft>
                      </a:pPr>
                      <a:r>
                        <a:rPr lang="ar-IQ" sz="1400" b="1" dirty="0">
                          <a:latin typeface="Calibri"/>
                          <a:ea typeface="Calibri"/>
                          <a:cs typeface="Arial"/>
                        </a:rPr>
                        <a:t>//</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rowSpan="2" gridSpan="2">
                  <a:txBody>
                    <a:bodyPr/>
                    <a:lstStyle/>
                    <a:p>
                      <a:pPr algn="ctr" rtl="0">
                        <a:lnSpc>
                          <a:spcPct val="115000"/>
                        </a:lnSpc>
                        <a:spcAft>
                          <a:spcPts val="0"/>
                        </a:spcAft>
                      </a:pPr>
                      <a:endParaRPr lang="en-US" sz="1400" b="1" dirty="0">
                        <a:latin typeface="Arial"/>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gridSpan="2">
                  <a:txBody>
                    <a:bodyPr/>
                    <a:lstStyle/>
                    <a:p>
                      <a:pPr algn="ctr" rtl="1">
                        <a:lnSpc>
                          <a:spcPct val="115000"/>
                        </a:lnSpc>
                        <a:spcAft>
                          <a:spcPts val="0"/>
                        </a:spcAft>
                      </a:pPr>
                      <a:endParaRPr lang="ar-IQ" sz="14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rtl="1"/>
                      <a:endParaRPr lang="ar-SA"/>
                    </a:p>
                  </a:txBody>
                  <a:tcPr/>
                </a:tc>
                <a:tc rowSpan="2">
                  <a:txBody>
                    <a:bodyPr/>
                    <a:lstStyle/>
                    <a:p>
                      <a:pPr algn="ctr" rtl="0">
                        <a:lnSpc>
                          <a:spcPct val="115000"/>
                        </a:lnSpc>
                        <a:spcAft>
                          <a:spcPts val="0"/>
                        </a:spcAft>
                      </a:pPr>
                      <a:r>
                        <a:rPr lang="en-US" sz="1400" b="1">
                          <a:latin typeface="Arial"/>
                          <a:ea typeface="Calibri"/>
                          <a:cs typeface="Arial"/>
                        </a:rPr>
                        <a:t>85 </a:t>
                      </a:r>
                      <a:r>
                        <a:rPr lang="ar-IQ" sz="1400" b="1">
                          <a:latin typeface="Calibri"/>
                          <a:ea typeface="Calibri"/>
                          <a:cs typeface="Arial"/>
                        </a:rPr>
                        <a:t> إلى اقل من </a:t>
                      </a:r>
                      <a:r>
                        <a:rPr lang="en-US" sz="1400" b="1">
                          <a:latin typeface="Arial"/>
                          <a:ea typeface="Calibri"/>
                          <a:cs typeface="Arial"/>
                        </a:rPr>
                        <a:t>80-</a:t>
                      </a:r>
                      <a:endParaRPr lang="en-US" sz="1100" b="1">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503">
                <a:tc vMerge="1">
                  <a:txBody>
                    <a:bodyPr/>
                    <a:lstStyle/>
                    <a:p>
                      <a:pPr rtl="1"/>
                      <a:endParaRPr lang="ar-SA"/>
                    </a:p>
                  </a:txBody>
                  <a:tcPr/>
                </a:tc>
                <a:tc>
                  <a:txBody>
                    <a:bodyPr/>
                    <a:lstStyle/>
                    <a:p>
                      <a:pPr algn="l" rtl="1">
                        <a:lnSpc>
                          <a:spcPct val="115000"/>
                        </a:lnSpc>
                        <a:spcAft>
                          <a:spcPts val="0"/>
                        </a:spcAft>
                      </a:pPr>
                      <a:r>
                        <a:rPr lang="en-US" sz="1400" b="1" dirty="0" smtClean="0">
                          <a:latin typeface="Calibri"/>
                          <a:ea typeface="Calibri"/>
                          <a:cs typeface="Arial"/>
                        </a:rPr>
                        <a:t>1</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l" rtl="1">
                        <a:lnSpc>
                          <a:spcPct val="115000"/>
                        </a:lnSpc>
                        <a:spcAft>
                          <a:spcPts val="0"/>
                        </a:spcAft>
                      </a:pPr>
                      <a:r>
                        <a:rPr lang="en-US" sz="1400" b="1" dirty="0" smtClean="0">
                          <a:latin typeface="Calibri"/>
                          <a:ea typeface="Calibri"/>
                          <a:cs typeface="Arial"/>
                        </a:rPr>
                        <a:t>2</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1">
                        <a:lnSpc>
                          <a:spcPct val="115000"/>
                        </a:lnSpc>
                        <a:spcAft>
                          <a:spcPts val="0"/>
                        </a:spcAft>
                      </a:pPr>
                      <a:endParaRPr lang="ar-IQ" sz="14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vMerge="1">
                  <a:txBody>
                    <a:bodyPr/>
                    <a:lstStyle/>
                    <a:p>
                      <a:pPr rtl="1"/>
                      <a:endParaRPr lang="ar-SA"/>
                    </a:p>
                  </a:txBody>
                  <a:tcPr/>
                </a:tc>
                <a:tc hMerge="1"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gridSpan="2" vMerge="1">
                  <a:txBody>
                    <a:bodyPr/>
                    <a:lstStyle/>
                    <a:p>
                      <a:pPr rtl="1"/>
                      <a:endParaRPr lang="ar-SA"/>
                    </a:p>
                  </a:txBody>
                  <a:tcPr/>
                </a:tc>
                <a:tc hMerge="1" vMerge="1">
                  <a:txBody>
                    <a:bodyPr/>
                    <a:lstStyle/>
                    <a:p>
                      <a:pPr rtl="1"/>
                      <a:endParaRPr lang="ar-SA"/>
                    </a:p>
                  </a:txBody>
                  <a:tcPr/>
                </a:tc>
                <a:tc vMerge="1">
                  <a:txBody>
                    <a:bodyPr/>
                    <a:lstStyle/>
                    <a:p>
                      <a:pPr rtl="1"/>
                      <a:endParaRPr lang="ar-SA"/>
                    </a:p>
                  </a:txBody>
                  <a:tcPr/>
                </a:tc>
              </a:tr>
              <a:tr h="220313">
                <a:tc>
                  <a:txBody>
                    <a:bodyPr/>
                    <a:lstStyle/>
                    <a:p>
                      <a:pPr algn="ctr" rtl="1">
                        <a:lnSpc>
                          <a:spcPct val="115000"/>
                        </a:lnSpc>
                        <a:spcAft>
                          <a:spcPts val="0"/>
                        </a:spcAft>
                      </a:pPr>
                      <a:r>
                        <a:rPr lang="en-US" sz="1400" b="1" dirty="0">
                          <a:latin typeface="Arial"/>
                          <a:ea typeface="Calibri"/>
                          <a:cs typeface="Arial"/>
                        </a:rPr>
                        <a:t>16</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1">
                        <a:lnSpc>
                          <a:spcPct val="1150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ctr" rtl="1">
                        <a:lnSpc>
                          <a:spcPct val="115000"/>
                        </a:lnSpc>
                        <a:spcAft>
                          <a:spcPts val="0"/>
                        </a:spcAft>
                      </a:pPr>
                      <a:r>
                        <a:rPr lang="en-US" sz="1400" b="1" dirty="0">
                          <a:latin typeface="Arial"/>
                          <a:ea typeface="Calibri"/>
                          <a:cs typeface="Arial"/>
                        </a:rPr>
                        <a:t>4</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ctr" rtl="1">
                        <a:lnSpc>
                          <a:spcPct val="115000"/>
                        </a:lnSpc>
                        <a:spcAft>
                          <a:spcPts val="0"/>
                        </a:spcAft>
                      </a:pPr>
                      <a:r>
                        <a:rPr lang="en-US" sz="1400" b="1" dirty="0">
                          <a:latin typeface="Arial"/>
                          <a:ea typeface="Calibri"/>
                          <a:cs typeface="Arial"/>
                        </a:rPr>
                        <a:t>3</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ctr" rtl="1">
                        <a:lnSpc>
                          <a:spcPct val="115000"/>
                        </a:lnSpc>
                        <a:spcAft>
                          <a:spcPts val="0"/>
                        </a:spcAft>
                      </a:pPr>
                      <a:r>
                        <a:rPr lang="en-US" sz="1400" b="1" dirty="0">
                          <a:latin typeface="Arial"/>
                          <a:ea typeface="Calibri"/>
                          <a:cs typeface="Arial"/>
                        </a:rPr>
                        <a:t>5</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2">
                  <a:txBody>
                    <a:bodyPr/>
                    <a:lstStyle/>
                    <a:p>
                      <a:pPr algn="ctr" rtl="1">
                        <a:lnSpc>
                          <a:spcPct val="1150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a:txBody>
                    <a:bodyPr/>
                    <a:lstStyle/>
                    <a:p>
                      <a:pPr algn="ctr" rtl="1">
                        <a:lnSpc>
                          <a:spcPct val="115000"/>
                        </a:lnSpc>
                        <a:spcAft>
                          <a:spcPts val="0"/>
                        </a:spcAft>
                      </a:pPr>
                      <a:r>
                        <a:rPr lang="ar-IQ" sz="1400" b="1" dirty="0">
                          <a:latin typeface="Calibri"/>
                          <a:ea typeface="Calibri"/>
                          <a:cs typeface="Arial"/>
                        </a:rPr>
                        <a:t>المجموع </a:t>
                      </a:r>
                      <a:endParaRPr lang="en-US" sz="11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ثالثاً: </a:t>
            </a:r>
            <a:r>
              <a:rPr lang="ar-IQ" sz="2200" b="1" u="sng" dirty="0" smtClean="0">
                <a:solidFill>
                  <a:schemeClr val="tx1"/>
                </a:solidFill>
                <a:cs typeface="Simplified Arabic" pitchFamily="2" charset="-78"/>
              </a:rPr>
              <a:t>جدول التكرار المتجمع </a:t>
            </a:r>
            <a:r>
              <a:rPr lang="en-US" sz="2200" b="1" u="sng" dirty="0" smtClean="0">
                <a:solidFill>
                  <a:schemeClr val="tx1"/>
                </a:solidFill>
                <a:cs typeface="Simplified Arabic" pitchFamily="2" charset="-78"/>
              </a:rPr>
              <a:t>(Cumulative Frequency Table)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وهو الجدول الذي تتجمع فيه التكرارات ابتداءً من أحد طرفيه إلا إن نصل إلى التكرار الكلي عند الطرف الأخر، وهو على نوعين هما:-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1</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جدول التكرار المتجمع الصاعد </a:t>
            </a:r>
            <a:r>
              <a:rPr lang="en-US" sz="2200" b="1" u="sng" dirty="0" smtClean="0">
                <a:solidFill>
                  <a:schemeClr val="tx1"/>
                </a:solidFill>
                <a:cs typeface="Simplified Arabic" pitchFamily="2" charset="-78"/>
              </a:rPr>
              <a:t>(Less than Cumulative Frequency Table)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وهو الجدول الذي تتجمع فيه التكرارات ابتداءً من الفئة الدنيا (الفئة الأولى) إلى أن نصل إلى التكرار الكلي عند الفئة العليا (الفئة الأخيرة)، ويرمز له بالرمز     .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2</a:t>
            </a:r>
            <a:r>
              <a:rPr lang="ar-IQ" sz="2200" b="1" dirty="0" smtClean="0">
                <a:solidFill>
                  <a:schemeClr val="tx1"/>
                </a:solidFill>
                <a:cs typeface="Simplified Arabic" pitchFamily="2" charset="-78"/>
              </a:rPr>
              <a:t> . </a:t>
            </a:r>
            <a:r>
              <a:rPr lang="ar-IQ" sz="2200" b="1" u="sng" dirty="0" smtClean="0">
                <a:solidFill>
                  <a:schemeClr val="tx1"/>
                </a:solidFill>
                <a:cs typeface="Simplified Arabic" pitchFamily="2" charset="-78"/>
              </a:rPr>
              <a:t>جدول التكرار المتجمع النازل </a:t>
            </a:r>
            <a:r>
              <a:rPr lang="en-US" sz="2200" b="1" u="sng" dirty="0" smtClean="0">
                <a:solidFill>
                  <a:schemeClr val="tx1"/>
                </a:solidFill>
                <a:cs typeface="Simplified Arabic" pitchFamily="2" charset="-78"/>
              </a:rPr>
              <a:t>(More than  Cumulative Frequency Table)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وهو الجدول الذي تتجمع فيه التكرارات ابتداءً من الفئة العليا (الأخيرة) إلى أن نصل إلى التكرار الكلي عند الفئة الدنيا (الأولى) ويرمز له بالرمز    .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مثال:-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لبيانات الجدول التالي المطلوب عمل:-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جدول تكراري متجمع صاعد.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جدول تكراري متجمع نازل.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1066800" y="4267200"/>
          <a:ext cx="4267200" cy="1813831"/>
        </p:xfrm>
        <a:graphic>
          <a:graphicData uri="http://schemas.openxmlformats.org/drawingml/2006/table">
            <a:tbl>
              <a:tblPr rtl="1" firstRow="1" bandRow="1">
                <a:tableStyleId>{5C22544A-7EE6-4342-B048-85BDC9FD1C3A}</a:tableStyleId>
              </a:tblPr>
              <a:tblGrid>
                <a:gridCol w="2133600"/>
                <a:gridCol w="2133600"/>
              </a:tblGrid>
              <a:tr h="334979">
                <a:tc>
                  <a:txBody>
                    <a:bodyPr/>
                    <a:lstStyle/>
                    <a:p>
                      <a:pPr algn="ctr" rtl="1">
                        <a:lnSpc>
                          <a:spcPct val="115000"/>
                        </a:lnSpc>
                        <a:spcAft>
                          <a:spcPts val="0"/>
                        </a:spcAft>
                      </a:pPr>
                      <a:r>
                        <a:rPr lang="en-US" sz="1600" b="1" dirty="0" err="1">
                          <a:latin typeface="Arial"/>
                          <a:ea typeface="Calibri"/>
                          <a:cs typeface="Arial"/>
                        </a:rPr>
                        <a:t>Fi</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ar-IQ" sz="1600" b="1">
                          <a:latin typeface="Calibri"/>
                          <a:ea typeface="Calibri"/>
                          <a:cs typeface="Arial"/>
                        </a:rPr>
                        <a:t>فئات الطول </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dirty="0">
                          <a:latin typeface="Arial"/>
                          <a:ea typeface="Calibri"/>
                          <a:cs typeface="Arial"/>
                        </a:rPr>
                        <a:t>3</a:t>
                      </a:r>
                      <a:endParaRPr lang="en-US" sz="1200" b="1" dirty="0">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162 -</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a:latin typeface="Arial"/>
                          <a:ea typeface="Calibri"/>
                          <a:cs typeface="Arial"/>
                        </a:rPr>
                        <a:t>4</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168 -</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dirty="0">
                          <a:latin typeface="Arial"/>
                          <a:ea typeface="Calibri"/>
                          <a:cs typeface="Arial"/>
                        </a:rPr>
                        <a:t>4</a:t>
                      </a:r>
                      <a:endParaRPr lang="en-US" sz="1200" b="1" dirty="0">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174 -</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a:latin typeface="Arial"/>
                          <a:ea typeface="Calibri"/>
                          <a:cs typeface="Arial"/>
                        </a:rPr>
                        <a:t>3</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180 -</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dirty="0">
                          <a:latin typeface="Arial"/>
                          <a:ea typeface="Calibri"/>
                          <a:cs typeface="Arial"/>
                        </a:rPr>
                        <a:t>1</a:t>
                      </a:r>
                      <a:endParaRPr lang="en-US" sz="1200" b="1" dirty="0">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192</a:t>
                      </a:r>
                      <a:r>
                        <a:rPr lang="ar-IQ" sz="1600" b="1">
                          <a:latin typeface="Calibri"/>
                          <a:ea typeface="Calibri"/>
                          <a:cs typeface="Arial"/>
                        </a:rPr>
                        <a:t> إلى اقل من </a:t>
                      </a:r>
                      <a:r>
                        <a:rPr lang="en-US" sz="1600" b="1">
                          <a:latin typeface="Arial"/>
                          <a:ea typeface="Calibri"/>
                          <a:cs typeface="Arial"/>
                        </a:rPr>
                        <a:t>186 -</a:t>
                      </a:r>
                      <a:endParaRPr lang="en-US" sz="1200" b="1">
                        <a:latin typeface="Calibri"/>
                        <a:ea typeface="Calibri"/>
                        <a:cs typeface="Arial"/>
                      </a:endParaRPr>
                    </a:p>
                  </a:txBody>
                  <a:tcPr marL="68580" marR="68580" marT="0" marB="0"/>
                </a:tc>
              </a:tr>
              <a:tr h="247717">
                <a:tc>
                  <a:txBody>
                    <a:bodyPr/>
                    <a:lstStyle/>
                    <a:p>
                      <a:pPr algn="ctr" rtl="1">
                        <a:lnSpc>
                          <a:spcPts val="1500"/>
                        </a:lnSpc>
                        <a:spcAft>
                          <a:spcPts val="0"/>
                        </a:spcAft>
                      </a:pPr>
                      <a:r>
                        <a:rPr lang="en-US" sz="1600" b="1">
                          <a:latin typeface="Arial"/>
                          <a:ea typeface="Calibri"/>
                          <a:cs typeface="Arial"/>
                        </a:rPr>
                        <a:t>15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tc>
              </a:tr>
            </a:tbl>
          </a:graphicData>
        </a:graphic>
      </p:graphicFrame>
      <p:sp>
        <p:nvSpPr>
          <p:cNvPr id="1024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Simplified Arabic" pitchFamily="2" charset="-78"/>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40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90800" y="3151632"/>
            <a:ext cx="359492" cy="371475"/>
          </a:xfrm>
          <a:prstGeom prst="rect">
            <a:avLst/>
          </a:prstGeom>
          <a:noFill/>
        </p:spPr>
      </p:pic>
      <p:sp>
        <p:nvSpPr>
          <p:cNvPr id="102403" name="Rectangle 3"/>
          <p:cNvSpPr>
            <a:spLocks noChangeArrowheads="1"/>
          </p:cNvSpPr>
          <p:nvPr/>
        </p:nvSpPr>
        <p:spPr bwMode="auto">
          <a:xfrm>
            <a:off x="0" y="29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40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404"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39824" y="2190878"/>
            <a:ext cx="381000" cy="368300"/>
          </a:xfrm>
          <a:prstGeom prst="rect">
            <a:avLst/>
          </a:prstGeom>
          <a:noFill/>
        </p:spPr>
      </p:pic>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الحل:-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جدول التكرار المتجمع الصاعد. </a:t>
            </a:r>
          </a:p>
          <a:p>
            <a:pPr algn="just"/>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جدول التكرار المتجمع النازل. </a:t>
            </a:r>
            <a:endParaRPr lang="en-US"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4</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البيانات التالية تمثل الوزن </a:t>
            </a:r>
            <a:r>
              <a:rPr lang="en-US" sz="2000" b="1" dirty="0" smtClean="0">
                <a:solidFill>
                  <a:schemeClr val="tx1"/>
                </a:solidFill>
                <a:cs typeface="Simplified Arabic" pitchFamily="2" charset="-78"/>
              </a:rPr>
              <a:t>(X)</a:t>
            </a:r>
            <a:r>
              <a:rPr lang="ar-IQ" sz="2000" dirty="0" smtClean="0">
                <a:solidFill>
                  <a:schemeClr val="tx1"/>
                </a:solidFill>
                <a:cs typeface="Simplified Arabic" pitchFamily="2" charset="-78"/>
              </a:rPr>
              <a:t> بالكيلو غرام لمجموعة من طلبة معهد الإدارة/ </a:t>
            </a:r>
            <a:r>
              <a:rPr lang="ar-IQ" sz="2000" dirty="0" err="1" smtClean="0">
                <a:solidFill>
                  <a:schemeClr val="tx1"/>
                </a:solidFill>
                <a:cs typeface="Simplified Arabic" pitchFamily="2" charset="-78"/>
              </a:rPr>
              <a:t>الرصافة</a:t>
            </a:r>
            <a:r>
              <a:rPr lang="ar-IQ" sz="2000" dirty="0" smtClean="0">
                <a:solidFill>
                  <a:schemeClr val="tx1"/>
                </a:solidFill>
                <a:cs typeface="Simplified Arabic" pitchFamily="2" charset="-78"/>
              </a:rPr>
              <a:t> والمطلوب:-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تفريغ هذه البيانات في جدول توزيع تكراري بسيط.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للجدول التكراري الناتج اعمل جدول تكراري متجمع صاعد وأخر نازل.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(X) : 75, 60, 89, 83, 65, 56,  </a:t>
            </a:r>
            <a:r>
              <a:rPr lang="ar-IQ" sz="2000" b="1" dirty="0" smtClean="0">
                <a:solidFill>
                  <a:schemeClr val="tx1"/>
                </a:solidFill>
                <a:cs typeface="Simplified Arabic" pitchFamily="2" charset="-78"/>
              </a:rPr>
              <a:t>الوزن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46, 65, 49, 48, 69, 62,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72, 45, 56, 74.              </a:t>
            </a:r>
            <a:endParaRPr lang="en-US" sz="20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371600" y="685800"/>
          <a:ext cx="4267200" cy="1566114"/>
        </p:xfrm>
        <a:graphic>
          <a:graphicData uri="http://schemas.openxmlformats.org/drawingml/2006/table">
            <a:tbl>
              <a:tblPr rtl="1" firstRow="1" bandRow="1">
                <a:tableStyleId>{5C22544A-7EE6-4342-B048-85BDC9FD1C3A}</a:tableStyleId>
              </a:tblPr>
              <a:tblGrid>
                <a:gridCol w="2133600"/>
                <a:gridCol w="2133600"/>
              </a:tblGrid>
              <a:tr h="334979">
                <a:tc>
                  <a:txBody>
                    <a:bodyPr/>
                    <a:lstStyle/>
                    <a:p>
                      <a:pPr algn="ctr" rtl="1">
                        <a:lnSpc>
                          <a:spcPct val="115000"/>
                        </a:lnSpc>
                        <a:spcAft>
                          <a:spcPts val="0"/>
                        </a:spcAft>
                      </a:pPr>
                      <a:r>
                        <a:rPr lang="ar-IQ" sz="1600" b="1" dirty="0">
                          <a:latin typeface="Calibri"/>
                          <a:ea typeface="Calibri"/>
                          <a:cs typeface="Arial"/>
                        </a:rPr>
                        <a:t>التكرار المتجمع الصاعد </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a:latin typeface="Calibri"/>
                          <a:ea typeface="Calibri"/>
                          <a:cs typeface="Arial"/>
                        </a:rPr>
                        <a:t>الحدود العليا للفئات</a:t>
                      </a:r>
                      <a:endParaRPr lang="en-US" sz="1200" b="1">
                        <a:latin typeface="Calibri"/>
                        <a:ea typeface="Calibri"/>
                        <a:cs typeface="Arial"/>
                      </a:endParaRPr>
                    </a:p>
                  </a:txBody>
                  <a:tcPr marL="68580" marR="68580" marT="0" marB="0" anchor="ctr"/>
                </a:tc>
              </a:tr>
              <a:tr h="246227">
                <a:tc>
                  <a:txBody>
                    <a:bodyPr/>
                    <a:lstStyle/>
                    <a:p>
                      <a:pPr algn="ctr" rtl="0">
                        <a:lnSpc>
                          <a:spcPts val="1500"/>
                        </a:lnSpc>
                        <a:spcAft>
                          <a:spcPts val="0"/>
                        </a:spcAft>
                      </a:pPr>
                      <a:r>
                        <a:rPr lang="en-US" sz="1600" b="1">
                          <a:latin typeface="Arial"/>
                          <a:ea typeface="Calibri"/>
                          <a:cs typeface="Arial"/>
                        </a:rPr>
                        <a:t>3</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168</a:t>
                      </a:r>
                      <a:r>
                        <a:rPr lang="ar-IQ" sz="1600" b="1">
                          <a:latin typeface="Calibri"/>
                          <a:ea typeface="Calibri"/>
                          <a:cs typeface="Arial"/>
                        </a:rPr>
                        <a:t> اقل من </a:t>
                      </a:r>
                      <a:endParaRPr lang="en-US" sz="1200" b="1">
                        <a:latin typeface="Calibri"/>
                        <a:ea typeface="Calibri"/>
                        <a:cs typeface="Arial"/>
                      </a:endParaRPr>
                    </a:p>
                  </a:txBody>
                  <a:tcPr marL="68580" marR="68580" marT="0" marB="0"/>
                </a:tc>
              </a:tr>
              <a:tr h="246227">
                <a:tc>
                  <a:txBody>
                    <a:bodyPr/>
                    <a:lstStyle/>
                    <a:p>
                      <a:pPr algn="ctr" rtl="0">
                        <a:lnSpc>
                          <a:spcPts val="1500"/>
                        </a:lnSpc>
                        <a:spcAft>
                          <a:spcPts val="0"/>
                        </a:spcAft>
                      </a:pPr>
                      <a:r>
                        <a:rPr lang="en-US" sz="1600" b="1" dirty="0">
                          <a:latin typeface="Arial"/>
                          <a:ea typeface="Calibri"/>
                          <a:cs typeface="Arial"/>
                        </a:rPr>
                        <a:t>7</a:t>
                      </a:r>
                      <a:endParaRPr lang="en-US" sz="1200" b="1" dirty="0">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174</a:t>
                      </a:r>
                      <a:r>
                        <a:rPr lang="ar-IQ" sz="1600" b="1">
                          <a:latin typeface="Calibri"/>
                          <a:ea typeface="Calibri"/>
                          <a:cs typeface="Arial"/>
                        </a:rPr>
                        <a:t> اقل من </a:t>
                      </a:r>
                      <a:endParaRPr lang="en-US" sz="1200" b="1">
                        <a:latin typeface="Calibri"/>
                        <a:ea typeface="Calibri"/>
                        <a:cs typeface="Arial"/>
                      </a:endParaRPr>
                    </a:p>
                  </a:txBody>
                  <a:tcPr marL="68580" marR="68580" marT="0" marB="0"/>
                </a:tc>
              </a:tr>
              <a:tr h="246227">
                <a:tc>
                  <a:txBody>
                    <a:bodyPr/>
                    <a:lstStyle/>
                    <a:p>
                      <a:pPr algn="ctr" rtl="0">
                        <a:lnSpc>
                          <a:spcPts val="1500"/>
                        </a:lnSpc>
                        <a:spcAft>
                          <a:spcPts val="0"/>
                        </a:spcAft>
                      </a:pPr>
                      <a:r>
                        <a:rPr lang="en-US" sz="1600" b="1">
                          <a:latin typeface="Arial"/>
                          <a:ea typeface="Calibri"/>
                          <a:cs typeface="Arial"/>
                        </a:rPr>
                        <a:t>11</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180</a:t>
                      </a:r>
                      <a:r>
                        <a:rPr lang="ar-IQ" sz="1600" b="1">
                          <a:latin typeface="Calibri"/>
                          <a:ea typeface="Calibri"/>
                          <a:cs typeface="Arial"/>
                        </a:rPr>
                        <a:t> اقل من </a:t>
                      </a:r>
                      <a:endParaRPr lang="en-US" sz="1200" b="1">
                        <a:latin typeface="Calibri"/>
                        <a:ea typeface="Calibri"/>
                        <a:cs typeface="Arial"/>
                      </a:endParaRPr>
                    </a:p>
                  </a:txBody>
                  <a:tcPr marL="68580" marR="68580" marT="0" marB="0"/>
                </a:tc>
              </a:tr>
              <a:tr h="246227">
                <a:tc>
                  <a:txBody>
                    <a:bodyPr/>
                    <a:lstStyle/>
                    <a:p>
                      <a:pPr algn="ctr" rtl="0">
                        <a:lnSpc>
                          <a:spcPts val="1500"/>
                        </a:lnSpc>
                        <a:spcAft>
                          <a:spcPts val="0"/>
                        </a:spcAft>
                      </a:pPr>
                      <a:r>
                        <a:rPr lang="en-US" sz="1600" b="1">
                          <a:latin typeface="Arial"/>
                          <a:ea typeface="Calibri"/>
                          <a:cs typeface="Arial"/>
                        </a:rPr>
                        <a:t>14</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186</a:t>
                      </a:r>
                      <a:r>
                        <a:rPr lang="ar-IQ" sz="1600" b="1">
                          <a:latin typeface="Calibri"/>
                          <a:ea typeface="Calibri"/>
                          <a:cs typeface="Arial"/>
                        </a:rPr>
                        <a:t> اقل من </a:t>
                      </a:r>
                      <a:endParaRPr lang="en-US" sz="1200" b="1">
                        <a:latin typeface="Calibri"/>
                        <a:ea typeface="Calibri"/>
                        <a:cs typeface="Arial"/>
                      </a:endParaRPr>
                    </a:p>
                  </a:txBody>
                  <a:tcPr marL="68580" marR="68580" marT="0" marB="0"/>
                </a:tc>
              </a:tr>
              <a:tr h="246227">
                <a:tc>
                  <a:txBody>
                    <a:bodyPr/>
                    <a:lstStyle/>
                    <a:p>
                      <a:pPr algn="ctr" rtl="0">
                        <a:lnSpc>
                          <a:spcPts val="1500"/>
                        </a:lnSpc>
                        <a:spcAft>
                          <a:spcPts val="0"/>
                        </a:spcAft>
                      </a:pPr>
                      <a:r>
                        <a:rPr lang="en-US" sz="1600" b="1">
                          <a:latin typeface="Arial"/>
                          <a:ea typeface="Calibri"/>
                          <a:cs typeface="Arial"/>
                        </a:rPr>
                        <a:t>15</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dirty="0">
                          <a:latin typeface="Arial"/>
                          <a:ea typeface="Calibri"/>
                          <a:cs typeface="Arial"/>
                        </a:rPr>
                        <a:t>192</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r>
            </a:tbl>
          </a:graphicData>
        </a:graphic>
      </p:graphicFrame>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137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81400" y="701040"/>
            <a:ext cx="152400" cy="368300"/>
          </a:xfrm>
          <a:prstGeom prst="rect">
            <a:avLst/>
          </a:prstGeom>
          <a:noFill/>
        </p:spPr>
      </p:pic>
      <p:graphicFrame>
        <p:nvGraphicFramePr>
          <p:cNvPr id="7" name="جدول 6"/>
          <p:cNvGraphicFramePr>
            <a:graphicFrameLocks noGrp="1"/>
          </p:cNvGraphicFramePr>
          <p:nvPr/>
        </p:nvGraphicFramePr>
        <p:xfrm>
          <a:off x="1371600" y="2590800"/>
          <a:ext cx="4267200" cy="1566114"/>
        </p:xfrm>
        <a:graphic>
          <a:graphicData uri="http://schemas.openxmlformats.org/drawingml/2006/table">
            <a:tbl>
              <a:tblPr rtl="1" firstRow="1" bandRow="1">
                <a:tableStyleId>{5C22544A-7EE6-4342-B048-85BDC9FD1C3A}</a:tableStyleId>
              </a:tblPr>
              <a:tblGrid>
                <a:gridCol w="2133600"/>
                <a:gridCol w="2133600"/>
              </a:tblGrid>
              <a:tr h="334979">
                <a:tc>
                  <a:txBody>
                    <a:bodyPr/>
                    <a:lstStyle/>
                    <a:p>
                      <a:pPr algn="ctr" rtl="1">
                        <a:lnSpc>
                          <a:spcPct val="115000"/>
                        </a:lnSpc>
                        <a:spcAft>
                          <a:spcPts val="0"/>
                        </a:spcAft>
                      </a:pPr>
                      <a:r>
                        <a:rPr lang="ar-IQ" sz="1600" b="1" dirty="0">
                          <a:latin typeface="Calibri"/>
                          <a:ea typeface="Calibri"/>
                          <a:cs typeface="Arial"/>
                        </a:rPr>
                        <a:t>التكرار المتجمع النازل </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a:latin typeface="Calibri"/>
                          <a:ea typeface="Calibri"/>
                          <a:cs typeface="Arial"/>
                        </a:rPr>
                        <a:t>الحدود الدنيا للفئات</a:t>
                      </a:r>
                      <a:endParaRPr lang="en-US" sz="1200" b="1">
                        <a:latin typeface="Calibri"/>
                        <a:ea typeface="Calibri"/>
                        <a:cs typeface="Arial"/>
                      </a:endParaRPr>
                    </a:p>
                  </a:txBody>
                  <a:tcPr marL="68580" marR="68580" marT="0" marB="0" anchor="ctr"/>
                </a:tc>
              </a:tr>
              <a:tr h="246227">
                <a:tc>
                  <a:txBody>
                    <a:bodyPr/>
                    <a:lstStyle/>
                    <a:p>
                      <a:pPr algn="ctr" rtl="0">
                        <a:lnSpc>
                          <a:spcPts val="1500"/>
                        </a:lnSpc>
                        <a:spcAft>
                          <a:spcPts val="0"/>
                        </a:spcAft>
                      </a:pPr>
                      <a:r>
                        <a:rPr lang="en-US" sz="1600" b="1">
                          <a:latin typeface="Arial"/>
                          <a:ea typeface="Calibri"/>
                          <a:cs typeface="Arial"/>
                        </a:rPr>
                        <a:t>15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a:latin typeface="Calibri"/>
                          <a:ea typeface="Calibri"/>
                          <a:cs typeface="Arial"/>
                        </a:rPr>
                        <a:t>فأكثر </a:t>
                      </a:r>
                      <a:r>
                        <a:rPr lang="en-US" sz="1600" b="1">
                          <a:latin typeface="Arial"/>
                          <a:ea typeface="Calibri"/>
                          <a:cs typeface="Arial"/>
                        </a:rPr>
                        <a:t>162</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a:latin typeface="Arial"/>
                          <a:ea typeface="Calibri"/>
                          <a:cs typeface="Arial"/>
                        </a:rPr>
                        <a:t>12</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a:latin typeface="Calibri"/>
                          <a:ea typeface="Calibri"/>
                          <a:cs typeface="Arial"/>
                        </a:rPr>
                        <a:t>فأكثر </a:t>
                      </a:r>
                      <a:r>
                        <a:rPr lang="en-US" sz="1600" b="1">
                          <a:latin typeface="Arial"/>
                          <a:ea typeface="Calibri"/>
                          <a:cs typeface="Arial"/>
                        </a:rPr>
                        <a:t>168</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a:latin typeface="Arial"/>
                          <a:ea typeface="Calibri"/>
                          <a:cs typeface="Arial"/>
                        </a:rPr>
                        <a:t>8</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a:latin typeface="Calibri"/>
                          <a:ea typeface="Calibri"/>
                          <a:cs typeface="Arial"/>
                        </a:rPr>
                        <a:t>فأكثر </a:t>
                      </a:r>
                      <a:r>
                        <a:rPr lang="en-US" sz="1600" b="1">
                          <a:latin typeface="Arial"/>
                          <a:ea typeface="Calibri"/>
                          <a:cs typeface="Arial"/>
                        </a:rPr>
                        <a:t>174</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a:latin typeface="Arial"/>
                          <a:ea typeface="Calibri"/>
                          <a:cs typeface="Arial"/>
                        </a:rPr>
                        <a:t>4</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a:latin typeface="Calibri"/>
                          <a:ea typeface="Calibri"/>
                          <a:cs typeface="Arial"/>
                        </a:rPr>
                        <a:t>فأكثر </a:t>
                      </a:r>
                      <a:r>
                        <a:rPr lang="en-US" sz="1600" b="1">
                          <a:latin typeface="Arial"/>
                          <a:ea typeface="Calibri"/>
                          <a:cs typeface="Arial"/>
                        </a:rPr>
                        <a:t>180</a:t>
                      </a:r>
                      <a:endParaRPr lang="en-US" sz="1200" b="1">
                        <a:latin typeface="Calibri"/>
                        <a:ea typeface="Calibri"/>
                        <a:cs typeface="Arial"/>
                      </a:endParaRPr>
                    </a:p>
                  </a:txBody>
                  <a:tcPr marL="68580" marR="68580" marT="0" marB="0"/>
                </a:tc>
              </a:tr>
              <a:tr h="246227">
                <a:tc>
                  <a:txBody>
                    <a:bodyPr/>
                    <a:lstStyle/>
                    <a:p>
                      <a:pPr algn="ctr" rtl="1">
                        <a:lnSpc>
                          <a:spcPts val="1500"/>
                        </a:lnSpc>
                        <a:spcAft>
                          <a:spcPts val="0"/>
                        </a:spcAft>
                      </a:pPr>
                      <a:r>
                        <a:rPr lang="en-US" sz="1600" b="1">
                          <a:latin typeface="Arial"/>
                          <a:ea typeface="Calibri"/>
                          <a:cs typeface="Arial"/>
                        </a:rPr>
                        <a:t>1</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dirty="0">
                          <a:latin typeface="Calibri"/>
                          <a:ea typeface="Calibri"/>
                          <a:cs typeface="Arial"/>
                        </a:rPr>
                        <a:t>فأكثر </a:t>
                      </a:r>
                      <a:r>
                        <a:rPr lang="en-US" sz="1600" b="1" dirty="0">
                          <a:latin typeface="Arial"/>
                          <a:ea typeface="Calibri"/>
                          <a:cs typeface="Arial"/>
                        </a:rPr>
                        <a:t>186</a:t>
                      </a:r>
                      <a:endParaRPr lang="en-US" sz="1200" b="1" dirty="0">
                        <a:latin typeface="Calibri"/>
                        <a:ea typeface="Calibri"/>
                        <a:cs typeface="Arial"/>
                      </a:endParaRPr>
                    </a:p>
                  </a:txBody>
                  <a:tcPr marL="68580" marR="68580" marT="0" marB="0"/>
                </a:tc>
              </a:tr>
            </a:tbl>
          </a:graphicData>
        </a:graphic>
      </p:graphicFrame>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137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57600" y="2590800"/>
            <a:ext cx="152400" cy="393700"/>
          </a:xfrm>
          <a:prstGeom prst="rect">
            <a:avLst/>
          </a:prstGeom>
          <a:noFill/>
        </p:spPr>
      </p:pic>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العرض البياني للبيانات المبوبة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بغية إعطاء فكرة واضحة وسريعة عن البيانات المبوبة في جداول سواء كان التبويب على أساس وصفي أو زمني أو جغرافي أو كمي (التوزيعات التكرارية) فأنه يتم عرض أو تمثيل هذه البيانات بهيئة رسوم بيانية وإشكال هندسية متعددة وبطرق عديدة سنتناول قسماً منها، مع ملاحظة أن الطرق التي سنستخدمها في الرسم البياني تشترك بجملة من القواعد التي علينا مراعاتها وهي:-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رسم كل من المحورين الأفقي </a:t>
            </a:r>
            <a:r>
              <a:rPr lang="en-US" sz="2200" b="1" dirty="0" smtClean="0">
                <a:solidFill>
                  <a:schemeClr val="tx1"/>
                </a:solidFill>
                <a:cs typeface="Simplified Arabic" pitchFamily="2" charset="-78"/>
              </a:rPr>
              <a:t>(X)</a:t>
            </a:r>
            <a:r>
              <a:rPr lang="ar-IQ" sz="2200" dirty="0" smtClean="0">
                <a:solidFill>
                  <a:schemeClr val="tx1"/>
                </a:solidFill>
                <a:cs typeface="Simplified Arabic" pitchFamily="2" charset="-78"/>
              </a:rPr>
              <a:t> والمحور العمودي </a:t>
            </a:r>
            <a:r>
              <a:rPr lang="en-US" sz="2200" b="1" dirty="0" smtClean="0">
                <a:solidFill>
                  <a:schemeClr val="tx1"/>
                </a:solidFill>
                <a:cs typeface="Simplified Arabic" pitchFamily="2" charset="-78"/>
              </a:rPr>
              <a:t>(y)</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نستخدم المحور الأفقي </a:t>
            </a:r>
            <a:r>
              <a:rPr lang="en-US" sz="2200" b="1" dirty="0" smtClean="0">
                <a:solidFill>
                  <a:schemeClr val="tx1"/>
                </a:solidFill>
                <a:cs typeface="Simplified Arabic" pitchFamily="2" charset="-78"/>
              </a:rPr>
              <a:t>(X)</a:t>
            </a:r>
            <a:r>
              <a:rPr lang="ar-IQ" sz="2200" dirty="0" smtClean="0">
                <a:solidFill>
                  <a:schemeClr val="tx1"/>
                </a:solidFill>
                <a:cs typeface="Simplified Arabic" pitchFamily="2" charset="-78"/>
              </a:rPr>
              <a:t> لتمثيل المعطيات الثابتة كالصفات أو الزمن أو الفئات، ونستخدم المحور العمودي لتمثيل المعطيات المتغيرة (قيم الظاهرة أو التكرارات).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3</a:t>
            </a:r>
            <a:r>
              <a:rPr lang="ar-IQ" sz="2200" dirty="0" smtClean="0">
                <a:solidFill>
                  <a:schemeClr val="tx1"/>
                </a:solidFill>
                <a:cs typeface="Simplified Arabic" pitchFamily="2" charset="-78"/>
              </a:rPr>
              <a:t> . </a:t>
            </a:r>
            <a:r>
              <a:rPr lang="ar-IQ" sz="2200" dirty="0" err="1" smtClean="0">
                <a:solidFill>
                  <a:schemeClr val="tx1"/>
                </a:solidFill>
                <a:cs typeface="Simplified Arabic" pitchFamily="2" charset="-78"/>
              </a:rPr>
              <a:t>نجزء</a:t>
            </a:r>
            <a:r>
              <a:rPr lang="ar-IQ" sz="2200" dirty="0" smtClean="0">
                <a:solidFill>
                  <a:schemeClr val="tx1"/>
                </a:solidFill>
                <a:cs typeface="Simplified Arabic" pitchFamily="2" charset="-78"/>
              </a:rPr>
              <a:t> كل من المحورين الأفقي والعمودي إلى أجزاء متساوية مع بعضها البعض بالنسبة للمحور الواحد ومتناسبة مع البيانات المعطاة.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4</a:t>
            </a:r>
            <a:r>
              <a:rPr lang="ar-IQ" sz="2200" dirty="0" smtClean="0">
                <a:solidFill>
                  <a:schemeClr val="tx1"/>
                </a:solidFill>
                <a:cs typeface="Simplified Arabic" pitchFamily="2" charset="-78"/>
              </a:rPr>
              <a:t> . ثم نقوم برصد البيانات المعطاة وتمثيلها على الشكل البياني وحسب ما تقتضيه حالة تلك البيانات أو طريقة الرسم المطلوبة.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5</a:t>
            </a:r>
            <a:r>
              <a:rPr lang="ar-IQ" sz="2200" dirty="0" smtClean="0">
                <a:solidFill>
                  <a:schemeClr val="tx1"/>
                </a:solidFill>
                <a:cs typeface="Simplified Arabic" pitchFamily="2" charset="-78"/>
              </a:rPr>
              <a:t> . إعطاء عنوان للرسم البياني يوضع أسفل الشكل ويستنبط هذا العنوان من المنطوق. </a:t>
            </a:r>
            <a:endParaRPr lang="en-US" sz="2200" dirty="0" smtClean="0">
              <a:solidFill>
                <a:schemeClr val="tx1"/>
              </a:solidFill>
              <a:cs typeface="Simplified Arabic" pitchFamily="2" charset="-78"/>
            </a:endParaRPr>
          </a:p>
          <a:p>
            <a:pPr marL="450850" indent="-450850" algn="just"/>
            <a:r>
              <a:rPr lang="en-US" sz="2200" dirty="0" smtClean="0">
                <a:solidFill>
                  <a:schemeClr val="tx1"/>
                </a:solidFill>
                <a:cs typeface="Simplified Arabic" pitchFamily="2" charset="-78"/>
              </a:rPr>
              <a:t>6</a:t>
            </a:r>
            <a:r>
              <a:rPr lang="ar-IQ" sz="2200" dirty="0" smtClean="0">
                <a:solidFill>
                  <a:schemeClr val="tx1"/>
                </a:solidFill>
                <a:cs typeface="Simplified Arabic" pitchFamily="2" charset="-78"/>
              </a:rPr>
              <a:t> . مع ملاحظة انه يمكننا رسم أكثر من ظاهرة واحدة على نفس الشكل البياني على أن يميز بينها إما بالتظليل أو بألوان مختلفة. </a:t>
            </a:r>
            <a:endParaRPr lang="en-US" sz="22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4800" y="228600"/>
            <a:ext cx="7848600" cy="5078313"/>
          </a:xfrm>
          <a:prstGeom prst="rect">
            <a:avLst/>
          </a:prstGeom>
          <a:noFill/>
        </p:spPr>
        <p:txBody>
          <a:bodyPr wrap="square" rtlCol="1">
            <a:spAutoFit/>
          </a:bodyPr>
          <a:lstStyle/>
          <a:p>
            <a:r>
              <a:rPr lang="ar-IQ" dirty="0" smtClean="0"/>
              <a:t>الاسبوع الحادي و العشرون : طرق التسجيل و تنظيم شهادة الولادة في العراق , محتويات شهادة الولادة و </a:t>
            </a:r>
          </a:p>
          <a:p>
            <a:r>
              <a:rPr lang="ar-IQ" dirty="0" smtClean="0"/>
              <a:t>                                  وتبويب اسس الولادة</a:t>
            </a:r>
          </a:p>
          <a:p>
            <a:r>
              <a:rPr lang="ar-IQ" dirty="0" smtClean="0"/>
              <a:t>الاسبوع الثاني والعشرون : مفهوم الوفاة و تسجيل الوفيات , محتويات شهادة الوفاة و الشروط الطبية و</a:t>
            </a:r>
          </a:p>
          <a:p>
            <a:r>
              <a:rPr lang="ar-IQ" dirty="0" smtClean="0"/>
              <a:t>                                قواعد التطبيق  .....اهمية تسجيل الوفيات</a:t>
            </a:r>
          </a:p>
          <a:p>
            <a:r>
              <a:rPr lang="ar-IQ" dirty="0" smtClean="0"/>
              <a:t>---------------------------------------------------------------------------------------------------</a:t>
            </a:r>
          </a:p>
          <a:p>
            <a:r>
              <a:rPr lang="ar-IQ" dirty="0" smtClean="0"/>
              <a:t>الاسبوع الثالث والعشرون : مفهوم الاحصاءات الصحية والحاجة لها ....البيانات ومصادر الحصول عليها</a:t>
            </a:r>
          </a:p>
          <a:p>
            <a:r>
              <a:rPr lang="ar-IQ" dirty="0" smtClean="0"/>
              <a:t>الاسبوع الرابع والعشرون : احصاء المرضى , المراجعون ,الوحدات الصحية واحصاءاتها, العيادات </a:t>
            </a:r>
          </a:p>
          <a:p>
            <a:r>
              <a:rPr lang="ar-IQ" dirty="0" smtClean="0"/>
              <a:t>                              :الشعبي</a:t>
            </a:r>
          </a:p>
          <a:p>
            <a:r>
              <a:rPr lang="ar-IQ" dirty="0" smtClean="0"/>
              <a:t>---------------------------------------------------------------------------------------------------</a:t>
            </a:r>
          </a:p>
          <a:p>
            <a:r>
              <a:rPr lang="ar-IQ" dirty="0" smtClean="0"/>
              <a:t>الاسبوع الخامس والعشرون : المرضى الراقدون , العمليات الجراحية , أستمارة الامراض المتوطنة</a:t>
            </a:r>
          </a:p>
          <a:p>
            <a:r>
              <a:rPr lang="ar-IQ" dirty="0" smtClean="0"/>
              <a:t>الاسبوع السادس والعشرون : استمارة الفحوص المختبرية </a:t>
            </a:r>
          </a:p>
          <a:p>
            <a:r>
              <a:rPr lang="ar-IQ" dirty="0" smtClean="0"/>
              <a:t>--------------------------------------------------------------------------------------------------</a:t>
            </a:r>
          </a:p>
          <a:p>
            <a:r>
              <a:rPr lang="ar-IQ" dirty="0" smtClean="0"/>
              <a:t>الاسبوع السابع والعشرون :احصاء المستشفيات , فترة المكوث , معدل اشغال الاسرة</a:t>
            </a:r>
          </a:p>
          <a:p>
            <a:r>
              <a:rPr lang="ar-IQ" dirty="0" smtClean="0"/>
              <a:t>الاسبوع الثامن و العشرون :طريقة ترميز الاستمارات الاحصائية </a:t>
            </a:r>
          </a:p>
          <a:p>
            <a:r>
              <a:rPr lang="ar-IQ" dirty="0" smtClean="0"/>
              <a:t>-------------------------------------------------------------------------------------------------</a:t>
            </a:r>
          </a:p>
          <a:p>
            <a:r>
              <a:rPr lang="ar-IQ" dirty="0" smtClean="0"/>
              <a:t>الاسبوع التاسع والعشرون :حالات تطبيقية  ,اعداد التقارير و البحوث الاحصائية في المجال الصحي </a:t>
            </a:r>
          </a:p>
          <a:p>
            <a:r>
              <a:rPr lang="ar-IQ" dirty="0" smtClean="0"/>
              <a:t>الاسبوع الثلاثون           :ومناقشة التقارير والبحوث التي قام الطلبة بأعدادها</a:t>
            </a:r>
          </a:p>
          <a:p>
            <a:r>
              <a:rPr lang="ar-IQ" dirty="0" smtClean="0"/>
              <a:t>                               </a:t>
            </a:r>
            <a:endParaRPr lang="ar-IQ"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تمثيل البيانات غير الكمية (الوصفية)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هناك طرق عديدة لتمثيل البيانات غير الكمية المبوبة في جداول سواء كان التبويب على أساس وصفي أو زمني أو جغرافي منها طريقة الخطوط البيانية.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طريقة الخطوط البيانية </a:t>
            </a:r>
            <a:r>
              <a:rPr lang="en-US" sz="2200" b="1" u="sng" dirty="0" smtClean="0">
                <a:solidFill>
                  <a:schemeClr val="tx1"/>
                </a:solidFill>
                <a:cs typeface="Simplified Arabic" pitchFamily="2" charset="-78"/>
              </a:rPr>
              <a:t>(Line Graphs)</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الخط البياني هو خط يرسم بطريقة معينة لتوضيح العلاقة بين ظاهرتين أو متغيرين.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مثال:-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البيانات التالية تبين كمية الناتج بالإلف طن من محصول الحنطة في العراق للسنوات </a:t>
            </a:r>
            <a:r>
              <a:rPr lang="en-US" sz="2200" dirty="0" smtClean="0">
                <a:solidFill>
                  <a:schemeClr val="tx1"/>
                </a:solidFill>
                <a:cs typeface="Simplified Arabic" pitchFamily="2" charset="-78"/>
              </a:rPr>
              <a:t>1976 – 1970</a:t>
            </a:r>
            <a:r>
              <a:rPr lang="ar-IQ" sz="2200" dirty="0" smtClean="0">
                <a:solidFill>
                  <a:schemeClr val="tx1"/>
                </a:solidFill>
                <a:cs typeface="Simplified Arabic" pitchFamily="2" charset="-78"/>
              </a:rPr>
              <a:t>. والمطلوب رسم هذه البيانات باستخدام طريقة الخطوط البيانية:- </a:t>
            </a:r>
          </a:p>
          <a:p>
            <a:pPr algn="just"/>
            <a:endParaRPr lang="en-US" sz="2200" dirty="0" smtClean="0">
              <a:solidFill>
                <a:schemeClr val="tx1"/>
              </a:solidFill>
              <a:cs typeface="Simplified Arabic" pitchFamily="2" charset="-78"/>
            </a:endParaRPr>
          </a:p>
          <a:p>
            <a:pPr algn="just"/>
            <a:endParaRPr lang="en-US"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2362200" y="3429000"/>
          <a:ext cx="5105400" cy="2297891"/>
        </p:xfrm>
        <a:graphic>
          <a:graphicData uri="http://schemas.openxmlformats.org/drawingml/2006/table">
            <a:tbl>
              <a:tblPr rtl="1" firstRow="1" bandRow="1">
                <a:tableStyleId>{5C22544A-7EE6-4342-B048-85BDC9FD1C3A}</a:tableStyleId>
              </a:tblPr>
              <a:tblGrid>
                <a:gridCol w="2552700"/>
                <a:gridCol w="2552700"/>
              </a:tblGrid>
              <a:tr h="334979">
                <a:tc>
                  <a:txBody>
                    <a:bodyPr/>
                    <a:lstStyle/>
                    <a:p>
                      <a:pPr algn="ctr" rtl="1">
                        <a:lnSpc>
                          <a:spcPct val="115000"/>
                        </a:lnSpc>
                        <a:spcAft>
                          <a:spcPts val="0"/>
                        </a:spcAft>
                      </a:pPr>
                      <a:r>
                        <a:rPr lang="ar-IQ" sz="1600" b="1" dirty="0">
                          <a:latin typeface="Calibri"/>
                          <a:ea typeface="Calibri"/>
                          <a:cs typeface="Arial"/>
                        </a:rPr>
                        <a:t>كمية الناتج من الحنطة (بالإلف طن)</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a:latin typeface="Calibri"/>
                          <a:ea typeface="Calibri"/>
                          <a:cs typeface="Arial"/>
                        </a:rPr>
                        <a:t>السنة</a:t>
                      </a:r>
                      <a:endParaRPr lang="en-US" sz="1200" b="1">
                        <a:latin typeface="Calibri"/>
                        <a:ea typeface="Calibri"/>
                        <a:cs typeface="Arial"/>
                      </a:endParaRPr>
                    </a:p>
                  </a:txBody>
                  <a:tcPr marL="68580" marR="68580" marT="0" marB="0" anchor="ctr"/>
                </a:tc>
              </a:tr>
              <a:tr h="246227">
                <a:tc>
                  <a:txBody>
                    <a:bodyPr/>
                    <a:lstStyle/>
                    <a:p>
                      <a:pPr algn="ctr" rtl="1">
                        <a:lnSpc>
                          <a:spcPct val="115000"/>
                        </a:lnSpc>
                        <a:spcAft>
                          <a:spcPts val="0"/>
                        </a:spcAft>
                      </a:pPr>
                      <a:r>
                        <a:rPr lang="en-US" sz="1600" b="1" dirty="0">
                          <a:latin typeface="Arial"/>
                          <a:ea typeface="Calibri"/>
                          <a:cs typeface="Arial"/>
                        </a:rPr>
                        <a:t>210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1970</a:t>
                      </a:r>
                      <a:endParaRPr lang="en-US" sz="1200" b="1">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b="1" dirty="0">
                          <a:latin typeface="Arial"/>
                          <a:ea typeface="Calibri"/>
                          <a:cs typeface="Arial"/>
                        </a:rPr>
                        <a:t>225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1971</a:t>
                      </a:r>
                      <a:endParaRPr lang="en-US" sz="1200" b="1">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b="1" dirty="0">
                          <a:latin typeface="Arial"/>
                          <a:ea typeface="Calibri"/>
                          <a:cs typeface="Arial"/>
                        </a:rPr>
                        <a:t>195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1972</a:t>
                      </a:r>
                      <a:endParaRPr lang="en-US" sz="1200" b="1">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b="1" dirty="0">
                          <a:latin typeface="Arial"/>
                          <a:ea typeface="Calibri"/>
                          <a:cs typeface="Arial"/>
                        </a:rPr>
                        <a:t>185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1973</a:t>
                      </a:r>
                      <a:endParaRPr lang="en-US" sz="1200" b="1">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b="1" dirty="0">
                          <a:latin typeface="Arial"/>
                          <a:ea typeface="Calibri"/>
                          <a:cs typeface="Arial"/>
                        </a:rPr>
                        <a:t>200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1974</a:t>
                      </a:r>
                      <a:endParaRPr lang="en-US" sz="1200" b="1">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b="1" dirty="0">
                          <a:latin typeface="Arial"/>
                          <a:ea typeface="Calibri"/>
                          <a:cs typeface="Arial"/>
                        </a:rPr>
                        <a:t>240</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600" b="1">
                          <a:latin typeface="Arial"/>
                          <a:ea typeface="Calibri"/>
                          <a:cs typeface="Arial"/>
                        </a:rPr>
                        <a:t>1975</a:t>
                      </a:r>
                      <a:endParaRPr lang="en-US" sz="1200" b="1">
                        <a:latin typeface="Calibri"/>
                        <a:ea typeface="Calibri"/>
                        <a:cs typeface="Arial"/>
                      </a:endParaRPr>
                    </a:p>
                  </a:txBody>
                  <a:tcPr marL="68580" marR="68580" marT="0" marB="0"/>
                </a:tc>
              </a:tr>
              <a:tr h="246227">
                <a:tc>
                  <a:txBody>
                    <a:bodyPr/>
                    <a:lstStyle/>
                    <a:p>
                      <a:pPr algn="ctr" rtl="1">
                        <a:lnSpc>
                          <a:spcPct val="115000"/>
                        </a:lnSpc>
                        <a:spcAft>
                          <a:spcPts val="0"/>
                        </a:spcAft>
                      </a:pPr>
                      <a:r>
                        <a:rPr lang="en-US" sz="1600" b="1" dirty="0">
                          <a:latin typeface="Arial"/>
                          <a:ea typeface="Calibri"/>
                          <a:cs typeface="Arial"/>
                        </a:rPr>
                        <a:t>225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1976</a:t>
                      </a:r>
                      <a:endParaRPr lang="en-US" sz="1200" b="1" dirty="0">
                        <a:latin typeface="Calibri"/>
                        <a:ea typeface="Calibri"/>
                        <a:cs typeface="Arial"/>
                      </a:endParaRPr>
                    </a:p>
                  </a:txBody>
                  <a:tcPr marL="68580" marR="68580" marT="0" marB="0"/>
                </a:tc>
              </a:tr>
            </a:tbl>
          </a:graphicData>
        </a:graphic>
      </p:graphicFrame>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شكل بياني بين كمية الناتج بالإلف طن </a:t>
            </a:r>
            <a:endParaRPr lang="en-US"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من الحنطة في العراق للسنوات </a:t>
            </a:r>
            <a:r>
              <a:rPr lang="en-US" sz="2200" dirty="0" smtClean="0">
                <a:solidFill>
                  <a:schemeClr val="tx1"/>
                </a:solidFill>
                <a:cs typeface="Simplified Arabic" pitchFamily="2" charset="-78"/>
              </a:rPr>
              <a:t>1976 – 1970</a:t>
            </a:r>
            <a:r>
              <a:rPr lang="ar-IQ" sz="2200" dirty="0" smtClean="0">
                <a:solidFill>
                  <a:schemeClr val="tx1"/>
                </a:solidFill>
                <a:cs typeface="Simplified Arabic" pitchFamily="2" charset="-78"/>
              </a:rPr>
              <a:t>.</a:t>
            </a:r>
            <a:endParaRPr lang="en-US" sz="2200" dirty="0" smtClean="0">
              <a:solidFill>
                <a:schemeClr val="tx1"/>
              </a:solidFill>
              <a:cs typeface="Simplified Arabic" pitchFamily="2" charset="-78"/>
            </a:endParaRPr>
          </a:p>
          <a:p>
            <a:pPr algn="ctr">
              <a:defRPr/>
            </a:pPr>
            <a:endParaRPr lang="en-US" sz="2200" dirty="0">
              <a:solidFill>
                <a:schemeClr val="tx1"/>
              </a:solidFill>
              <a:cs typeface="Simplified Arabic" pitchFamily="2" charset="-78"/>
            </a:endParaRPr>
          </a:p>
        </p:txBody>
      </p:sp>
      <p:sp>
        <p:nvSpPr>
          <p:cNvPr id="103427" name="Text Box 3"/>
          <p:cNvSpPr txBox="1">
            <a:spLocks noChangeArrowheads="1"/>
          </p:cNvSpPr>
          <p:nvPr/>
        </p:nvSpPr>
        <p:spPr bwMode="auto">
          <a:xfrm>
            <a:off x="914400" y="2971801"/>
            <a:ext cx="1066801" cy="6095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كمية</a:t>
            </a:r>
            <a:r>
              <a:rPr kumimoji="0" lang="en-US"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الناتج</a:t>
            </a:r>
            <a:r>
              <a:rPr kumimoji="0" lang="en-US"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(بالإلف</a:t>
            </a:r>
            <a:r>
              <a:rPr kumimoji="0" lang="en-US"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 </a:t>
            </a: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طن)</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03428" name="Text Box 4"/>
          <p:cNvSpPr txBox="1">
            <a:spLocks noChangeArrowheads="1"/>
          </p:cNvSpPr>
          <p:nvPr/>
        </p:nvSpPr>
        <p:spPr bwMode="auto">
          <a:xfrm>
            <a:off x="7772400" y="4636008"/>
            <a:ext cx="581025" cy="266700"/>
          </a:xfrm>
          <a:prstGeom prst="rect">
            <a:avLst/>
          </a:prstGeom>
          <a:solidFill>
            <a:schemeClr val="bg1">
              <a:lumMod val="95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السنوات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29" name="Text Box 5"/>
          <p:cNvSpPr txBox="1">
            <a:spLocks noChangeArrowheads="1"/>
          </p:cNvSpPr>
          <p:nvPr/>
        </p:nvSpPr>
        <p:spPr bwMode="auto">
          <a:xfrm>
            <a:off x="7827264" y="43815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30" name="Text Box 6"/>
          <p:cNvSpPr txBox="1">
            <a:spLocks noChangeArrowheads="1"/>
          </p:cNvSpPr>
          <p:nvPr/>
        </p:nvSpPr>
        <p:spPr bwMode="auto">
          <a:xfrm>
            <a:off x="2182749" y="11811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5" name="مخطط 14"/>
          <p:cNvGraphicFramePr/>
          <p:nvPr/>
        </p:nvGraphicFramePr>
        <p:xfrm>
          <a:off x="1924050" y="1371600"/>
          <a:ext cx="6153150" cy="3600450"/>
        </p:xfrm>
        <a:graphic>
          <a:graphicData uri="http://schemas.openxmlformats.org/drawingml/2006/chart">
            <c:chart xmlns:c="http://schemas.openxmlformats.org/drawingml/2006/chart" xmlns:r="http://schemas.openxmlformats.org/officeDocument/2006/relationships" r:id="rId3"/>
          </a:graphicData>
        </a:graphic>
      </p:graphicFrame>
      <p:grpSp>
        <p:nvGrpSpPr>
          <p:cNvPr id="103431" name="Group 7"/>
          <p:cNvGrpSpPr>
            <a:grpSpLocks/>
          </p:cNvGrpSpPr>
          <p:nvPr/>
        </p:nvGrpSpPr>
        <p:grpSpPr bwMode="auto">
          <a:xfrm>
            <a:off x="1793748" y="4419600"/>
            <a:ext cx="571500" cy="257175"/>
            <a:chOff x="1695" y="10410"/>
            <a:chExt cx="900" cy="405"/>
          </a:xfrm>
          <a:solidFill>
            <a:schemeClr val="bg1">
              <a:lumMod val="95000"/>
            </a:schemeClr>
          </a:solidFill>
        </p:grpSpPr>
        <p:sp>
          <p:nvSpPr>
            <p:cNvPr id="103432" name="Text Box 8"/>
            <p:cNvSpPr txBox="1">
              <a:spLocks noChangeArrowheads="1"/>
            </p:cNvSpPr>
            <p:nvPr/>
          </p:nvSpPr>
          <p:spPr bwMode="auto">
            <a:xfrm>
              <a:off x="1885" y="10410"/>
              <a:ext cx="470" cy="39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433" name="Text Box 9"/>
            <p:cNvSpPr txBox="1">
              <a:spLocks noChangeArrowheads="1"/>
            </p:cNvSpPr>
            <p:nvPr/>
          </p:nvSpPr>
          <p:spPr bwMode="auto">
            <a:xfrm>
              <a:off x="1695" y="10425"/>
              <a:ext cx="900" cy="39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5</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الجدول التالي يبين الإرباح السنوية بالإلف دينار لأحد المحال التجارية للفترة من </a:t>
            </a:r>
            <a:r>
              <a:rPr lang="en-US" sz="2000" dirty="0" smtClean="0">
                <a:solidFill>
                  <a:schemeClr val="tx1"/>
                </a:solidFill>
                <a:cs typeface="Simplified Arabic" pitchFamily="2" charset="-78"/>
              </a:rPr>
              <a:t>2011 – 2007</a:t>
            </a:r>
            <a:r>
              <a:rPr lang="ar-IQ" sz="2000" dirty="0" smtClean="0">
                <a:solidFill>
                  <a:schemeClr val="tx1"/>
                </a:solidFill>
                <a:cs typeface="Simplified Arabic" pitchFamily="2" charset="-78"/>
              </a:rPr>
              <a:t>. والمطلوب تمثيل بيانات هذا الجدول بطريقة الخطوط البيانية.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ملاحظة</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يمكننا رسم أكثر من ظاهرة على نفس الشكل البياني وكما يلي:- </a:t>
            </a:r>
            <a:endParaRPr lang="en-US" sz="2000" dirty="0" smtClean="0">
              <a:solidFill>
                <a:schemeClr val="tx1"/>
              </a:solidFill>
              <a:cs typeface="Simplified Arabic" pitchFamily="2" charset="-78"/>
            </a:endParaRPr>
          </a:p>
          <a:p>
            <a:pPr marL="536575" indent="-536575" algn="just"/>
            <a:r>
              <a:rPr lang="ar-IQ" sz="2000" b="1" u="sng" dirty="0" smtClean="0">
                <a:solidFill>
                  <a:schemeClr val="tx1"/>
                </a:solidFill>
                <a:cs typeface="Simplified Arabic" pitchFamily="2" charset="-78"/>
              </a:rPr>
              <a:t>مثال</a:t>
            </a:r>
            <a:r>
              <a:rPr lang="ar-IQ" sz="2000" b="1" dirty="0" smtClean="0">
                <a:solidFill>
                  <a:schemeClr val="tx1"/>
                </a:solidFill>
                <a:cs typeface="Simplified Arabic" pitchFamily="2" charset="-78"/>
              </a:rPr>
              <a:t>:-  </a:t>
            </a:r>
            <a:r>
              <a:rPr lang="ar-IQ" sz="2000" dirty="0" smtClean="0">
                <a:solidFill>
                  <a:schemeClr val="tx1"/>
                </a:solidFill>
                <a:cs typeface="Simplified Arabic" pitchFamily="2" charset="-78"/>
              </a:rPr>
              <a:t>البيانات التالية تبين كمية الإنتاج السنوي من محصولي الحنطة والذرة في العراق بالإلف طن للفترة </a:t>
            </a:r>
            <a:r>
              <a:rPr lang="en-US" sz="2000" dirty="0" smtClean="0">
                <a:solidFill>
                  <a:schemeClr val="tx1"/>
                </a:solidFill>
                <a:cs typeface="Simplified Arabic" pitchFamily="2" charset="-78"/>
              </a:rPr>
              <a:t>1976 – 1970</a:t>
            </a:r>
            <a:r>
              <a:rPr lang="ar-IQ" sz="2000" dirty="0" smtClean="0">
                <a:solidFill>
                  <a:schemeClr val="tx1"/>
                </a:solidFill>
                <a:cs typeface="Simplified Arabic" pitchFamily="2" charset="-78"/>
              </a:rPr>
              <a:t>. والمطلوب رسم هذه البيانات بطريقة الخطوط البيانية. </a:t>
            </a:r>
            <a:endParaRPr lang="en-US"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2133600" y="1371600"/>
          <a:ext cx="5105400" cy="1962912"/>
        </p:xfrm>
        <a:graphic>
          <a:graphicData uri="http://schemas.openxmlformats.org/drawingml/2006/table">
            <a:tbl>
              <a:tblPr rtl="1" firstRow="1" bandRow="1">
                <a:tableStyleId>{5C22544A-7EE6-4342-B048-85BDC9FD1C3A}</a:tableStyleId>
              </a:tblPr>
              <a:tblGrid>
                <a:gridCol w="2552700"/>
                <a:gridCol w="2552700"/>
              </a:tblGrid>
              <a:tr h="494683">
                <a:tc>
                  <a:txBody>
                    <a:bodyPr/>
                    <a:lstStyle/>
                    <a:p>
                      <a:pPr algn="ctr" rtl="1">
                        <a:lnSpc>
                          <a:spcPct val="115000"/>
                        </a:lnSpc>
                        <a:spcAft>
                          <a:spcPts val="0"/>
                        </a:spcAft>
                      </a:pPr>
                      <a:r>
                        <a:rPr kumimoji="0" lang="ar-IQ" sz="1600" b="1" kern="1200" dirty="0">
                          <a:solidFill>
                            <a:schemeClr val="dk1"/>
                          </a:solidFill>
                          <a:latin typeface="Arial"/>
                          <a:ea typeface="Calibri"/>
                          <a:cs typeface="Arial"/>
                        </a:rPr>
                        <a:t>الإرباح السنوية </a:t>
                      </a:r>
                      <a:endParaRPr kumimoji="0" lang="en-US" sz="1600" b="1" kern="1200" dirty="0">
                        <a:solidFill>
                          <a:schemeClr val="dk1"/>
                        </a:solidFill>
                        <a:latin typeface="Arial"/>
                        <a:ea typeface="Calibri"/>
                        <a:cs typeface="Arial"/>
                      </a:endParaRPr>
                    </a:p>
                    <a:p>
                      <a:pPr algn="ctr" rtl="1">
                        <a:lnSpc>
                          <a:spcPct val="115000"/>
                        </a:lnSpc>
                        <a:spcAft>
                          <a:spcPts val="0"/>
                        </a:spcAft>
                      </a:pPr>
                      <a:r>
                        <a:rPr kumimoji="0" lang="ar-IQ" sz="1600" b="1" kern="1200" dirty="0">
                          <a:solidFill>
                            <a:schemeClr val="dk1"/>
                          </a:solidFill>
                          <a:latin typeface="Arial"/>
                          <a:ea typeface="Calibri"/>
                          <a:cs typeface="Arial"/>
                        </a:rPr>
                        <a:t>(بالإلف دينار) </a:t>
                      </a:r>
                      <a:endParaRPr kumimoji="0" lang="en-US" sz="1600" b="1" kern="1200" dirty="0">
                        <a:solidFill>
                          <a:schemeClr val="dk1"/>
                        </a:solidFill>
                        <a:latin typeface="Arial"/>
                        <a:ea typeface="Calibri"/>
                        <a:cs typeface="Arial"/>
                      </a:endParaRPr>
                    </a:p>
                  </a:txBody>
                  <a:tcPr marL="68580" marR="68580" marT="0" marB="0" anchor="ctr"/>
                </a:tc>
                <a:tc>
                  <a:txBody>
                    <a:bodyPr/>
                    <a:lstStyle/>
                    <a:p>
                      <a:pPr algn="ctr" rtl="1">
                        <a:lnSpc>
                          <a:spcPct val="115000"/>
                        </a:lnSpc>
                        <a:spcAft>
                          <a:spcPts val="0"/>
                        </a:spcAft>
                      </a:pPr>
                      <a:r>
                        <a:rPr kumimoji="0" lang="ar-IQ" sz="1600" b="1" kern="1200" dirty="0">
                          <a:solidFill>
                            <a:schemeClr val="dk1"/>
                          </a:solidFill>
                          <a:latin typeface="Arial"/>
                          <a:ea typeface="Calibri"/>
                          <a:cs typeface="Arial"/>
                        </a:rPr>
                        <a:t>السنة </a:t>
                      </a:r>
                      <a:endParaRPr kumimoji="0" lang="en-US" sz="1600" b="1" kern="1200" dirty="0">
                        <a:solidFill>
                          <a:schemeClr val="dk1"/>
                        </a:solidFill>
                        <a:latin typeface="Arial"/>
                        <a:ea typeface="Calibri"/>
                        <a:cs typeface="Arial"/>
                      </a:endParaRPr>
                    </a:p>
                  </a:txBody>
                  <a:tcPr marL="68580" marR="68580" marT="0" marB="0" anchor="ctr"/>
                </a:tc>
              </a:tr>
              <a:tr h="236343">
                <a:tc>
                  <a:txBody>
                    <a:bodyPr/>
                    <a:lstStyle/>
                    <a:p>
                      <a:pPr algn="ctr" rtl="0">
                        <a:lnSpc>
                          <a:spcPct val="115000"/>
                        </a:lnSpc>
                        <a:spcAft>
                          <a:spcPts val="0"/>
                        </a:spcAft>
                      </a:pPr>
                      <a:r>
                        <a:rPr kumimoji="0" lang="en-US" sz="1600" b="1" kern="1200" dirty="0">
                          <a:solidFill>
                            <a:schemeClr val="dk1"/>
                          </a:solidFill>
                          <a:latin typeface="Arial"/>
                          <a:ea typeface="Calibri"/>
                          <a:cs typeface="Arial"/>
                        </a:rPr>
                        <a:t>1400</a:t>
                      </a:r>
                    </a:p>
                  </a:txBody>
                  <a:tcPr marL="68580" marR="68580" marT="0" marB="0"/>
                </a:tc>
                <a:tc>
                  <a:txBody>
                    <a:bodyPr/>
                    <a:lstStyle/>
                    <a:p>
                      <a:pPr algn="ctr" rtl="0">
                        <a:lnSpc>
                          <a:spcPct val="115000"/>
                        </a:lnSpc>
                        <a:spcAft>
                          <a:spcPts val="0"/>
                        </a:spcAft>
                      </a:pPr>
                      <a:r>
                        <a:rPr kumimoji="0" lang="en-US" sz="1600" b="1" kern="1200" dirty="0">
                          <a:solidFill>
                            <a:schemeClr val="dk1"/>
                          </a:solidFill>
                          <a:latin typeface="Arial"/>
                          <a:ea typeface="Calibri"/>
                          <a:cs typeface="Arial"/>
                        </a:rPr>
                        <a:t>2007</a:t>
                      </a:r>
                    </a:p>
                  </a:txBody>
                  <a:tcPr marL="68580" marR="68580" marT="0" marB="0"/>
                </a:tc>
              </a:tr>
              <a:tr h="236343">
                <a:tc>
                  <a:txBody>
                    <a:bodyPr/>
                    <a:lstStyle/>
                    <a:p>
                      <a:pPr algn="ctr" rtl="1">
                        <a:lnSpc>
                          <a:spcPct val="115000"/>
                        </a:lnSpc>
                        <a:spcAft>
                          <a:spcPts val="0"/>
                        </a:spcAft>
                      </a:pPr>
                      <a:r>
                        <a:rPr kumimoji="0" lang="en-US" sz="1600" b="1" kern="1200" dirty="0">
                          <a:solidFill>
                            <a:schemeClr val="dk1"/>
                          </a:solidFill>
                          <a:latin typeface="Arial"/>
                          <a:ea typeface="Calibri"/>
                          <a:cs typeface="Arial"/>
                        </a:rPr>
                        <a:t>1900</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2008</a:t>
                      </a:r>
                    </a:p>
                  </a:txBody>
                  <a:tcPr marL="68580" marR="68580" marT="0" marB="0"/>
                </a:tc>
              </a:tr>
              <a:tr h="236343">
                <a:tc>
                  <a:txBody>
                    <a:bodyPr/>
                    <a:lstStyle/>
                    <a:p>
                      <a:pPr algn="ctr" rtl="1">
                        <a:lnSpc>
                          <a:spcPct val="115000"/>
                        </a:lnSpc>
                        <a:spcAft>
                          <a:spcPts val="0"/>
                        </a:spcAft>
                      </a:pPr>
                      <a:r>
                        <a:rPr kumimoji="0" lang="en-US" sz="1600" b="1" kern="1200" dirty="0">
                          <a:solidFill>
                            <a:schemeClr val="dk1"/>
                          </a:solidFill>
                          <a:latin typeface="Arial"/>
                          <a:ea typeface="Calibri"/>
                          <a:cs typeface="Arial"/>
                        </a:rPr>
                        <a:t>1600</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2009</a:t>
                      </a:r>
                    </a:p>
                  </a:txBody>
                  <a:tcPr marL="68580" marR="68580" marT="0" marB="0"/>
                </a:tc>
              </a:tr>
              <a:tr h="236343">
                <a:tc>
                  <a:txBody>
                    <a:bodyPr/>
                    <a:lstStyle/>
                    <a:p>
                      <a:pPr algn="ctr" rtl="1">
                        <a:lnSpc>
                          <a:spcPct val="115000"/>
                        </a:lnSpc>
                        <a:spcAft>
                          <a:spcPts val="0"/>
                        </a:spcAft>
                      </a:pPr>
                      <a:r>
                        <a:rPr kumimoji="0" lang="en-US" sz="1600" b="1" kern="1200" dirty="0">
                          <a:solidFill>
                            <a:schemeClr val="dk1"/>
                          </a:solidFill>
                          <a:latin typeface="Arial"/>
                          <a:ea typeface="Calibri"/>
                          <a:cs typeface="Arial"/>
                        </a:rPr>
                        <a:t>1400</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2010</a:t>
                      </a:r>
                    </a:p>
                  </a:txBody>
                  <a:tcPr marL="68580" marR="68580" marT="0" marB="0"/>
                </a:tc>
              </a:tr>
              <a:tr h="236343">
                <a:tc>
                  <a:txBody>
                    <a:bodyPr/>
                    <a:lstStyle/>
                    <a:p>
                      <a:pPr algn="ctr" rtl="0">
                        <a:lnSpc>
                          <a:spcPct val="115000"/>
                        </a:lnSpc>
                        <a:spcAft>
                          <a:spcPts val="0"/>
                        </a:spcAft>
                      </a:pPr>
                      <a:r>
                        <a:rPr kumimoji="0" lang="en-US" sz="1600" b="1" kern="1200" dirty="0">
                          <a:solidFill>
                            <a:schemeClr val="dk1"/>
                          </a:solidFill>
                          <a:latin typeface="Arial"/>
                          <a:ea typeface="Calibri"/>
                          <a:cs typeface="Arial"/>
                        </a:rPr>
                        <a:t>1800</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2011</a:t>
                      </a:r>
                    </a:p>
                  </a:txBody>
                  <a:tcPr marL="68580" marR="68580" marT="0" marB="0"/>
                </a:tc>
              </a:tr>
            </a:tbl>
          </a:graphicData>
        </a:graphic>
      </p:graphicFrame>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 name="جدول 5"/>
          <p:cNvGraphicFramePr>
            <a:graphicFrameLocks noGrp="1"/>
          </p:cNvGraphicFramePr>
          <p:nvPr/>
        </p:nvGraphicFramePr>
        <p:xfrm>
          <a:off x="1752600" y="4267200"/>
          <a:ext cx="6096000" cy="2243328"/>
        </p:xfrm>
        <a:graphic>
          <a:graphicData uri="http://schemas.openxmlformats.org/drawingml/2006/table">
            <a:tbl>
              <a:tblPr rtl="1" firstRow="1" bandRow="1">
                <a:tableStyleId>{5C22544A-7EE6-4342-B048-85BDC9FD1C3A}</a:tableStyleId>
              </a:tblPr>
              <a:tblGrid>
                <a:gridCol w="2032000"/>
                <a:gridCol w="2032000"/>
                <a:gridCol w="2032000"/>
              </a:tblGrid>
              <a:tr h="247650">
                <a:tc gridSpan="2">
                  <a:txBody>
                    <a:bodyPr/>
                    <a:lstStyle/>
                    <a:p>
                      <a:pPr algn="ctr" rtl="1">
                        <a:lnSpc>
                          <a:spcPct val="115000"/>
                        </a:lnSpc>
                        <a:spcAft>
                          <a:spcPts val="0"/>
                        </a:spcAft>
                      </a:pPr>
                      <a:r>
                        <a:rPr lang="ar-IQ" sz="1600" b="1" dirty="0">
                          <a:latin typeface="Calibri"/>
                          <a:ea typeface="Calibri"/>
                          <a:cs typeface="Arial"/>
                        </a:rPr>
                        <a:t>كمية الناتج (بآلاف طن)</a:t>
                      </a:r>
                      <a:endParaRPr lang="en-US" sz="1200" b="1" dirty="0">
                        <a:latin typeface="Calibri"/>
                        <a:ea typeface="Calibri"/>
                        <a:cs typeface="Arial"/>
                      </a:endParaRPr>
                    </a:p>
                  </a:txBody>
                  <a:tcPr marL="68580" marR="68580" marT="0" marB="0" anchor="ctr"/>
                </a:tc>
                <a:tc hMerge="1">
                  <a:txBody>
                    <a:bodyPr/>
                    <a:lstStyle/>
                    <a:p>
                      <a:pPr rtl="1"/>
                      <a:endParaRPr lang="ar-SA"/>
                    </a:p>
                  </a:txBody>
                  <a:tcPr/>
                </a:tc>
                <a:tc rowSpan="2">
                  <a:txBody>
                    <a:bodyPr/>
                    <a:lstStyle/>
                    <a:p>
                      <a:pPr algn="ctr" rtl="1">
                        <a:lnSpc>
                          <a:spcPct val="115000"/>
                        </a:lnSpc>
                        <a:spcAft>
                          <a:spcPts val="1000"/>
                        </a:spcAft>
                      </a:pPr>
                      <a:r>
                        <a:rPr lang="ar-IQ" sz="1600" b="1">
                          <a:latin typeface="Calibri"/>
                          <a:ea typeface="Calibri"/>
                          <a:cs typeface="Arial"/>
                        </a:rPr>
                        <a:t>السنة</a:t>
                      </a:r>
                      <a:endParaRPr lang="en-US" sz="1200" b="1">
                        <a:latin typeface="Calibri"/>
                        <a:ea typeface="Calibri"/>
                        <a:cs typeface="Arial"/>
                      </a:endParaRPr>
                    </a:p>
                  </a:txBody>
                  <a:tcPr marL="68580" marR="68580" marT="0" marB="0" anchor="ctr"/>
                </a:tc>
              </a:tr>
              <a:tr h="247650">
                <a:tc>
                  <a:txBody>
                    <a:bodyPr/>
                    <a:lstStyle/>
                    <a:p>
                      <a:pPr algn="ctr" rtl="1">
                        <a:lnSpc>
                          <a:spcPct val="115000"/>
                        </a:lnSpc>
                        <a:spcAft>
                          <a:spcPts val="0"/>
                        </a:spcAft>
                      </a:pPr>
                      <a:r>
                        <a:rPr lang="ar-IQ" sz="1600" b="1" dirty="0">
                          <a:latin typeface="Calibri"/>
                          <a:ea typeface="Calibri"/>
                          <a:cs typeface="Arial"/>
                        </a:rPr>
                        <a:t>الذرة</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a:latin typeface="Calibri"/>
                          <a:ea typeface="Calibri"/>
                          <a:cs typeface="Arial"/>
                        </a:rPr>
                        <a:t>الحنطة</a:t>
                      </a:r>
                      <a:endParaRPr lang="en-US" sz="1200" b="1">
                        <a:latin typeface="Calibri"/>
                        <a:ea typeface="Calibri"/>
                        <a:cs typeface="Arial"/>
                      </a:endParaRPr>
                    </a:p>
                  </a:txBody>
                  <a:tcPr marL="68580" marR="68580" marT="0" marB="0" anchor="ctr"/>
                </a:tc>
                <a:tc vMerge="1">
                  <a:txBody>
                    <a:bodyPr/>
                    <a:lstStyle/>
                    <a:p>
                      <a:pPr rtl="1"/>
                      <a:endParaRPr lang="ar-SA"/>
                    </a:p>
                  </a:txBody>
                  <a:tcPr/>
                </a:tc>
              </a:tr>
              <a:tr h="247650">
                <a:tc>
                  <a:txBody>
                    <a:bodyPr/>
                    <a:lstStyle/>
                    <a:p>
                      <a:pPr algn="ctr" rtl="1">
                        <a:lnSpc>
                          <a:spcPct val="115000"/>
                        </a:lnSpc>
                        <a:spcAft>
                          <a:spcPts val="0"/>
                        </a:spcAft>
                      </a:pPr>
                      <a:r>
                        <a:rPr lang="en-US" sz="1600" b="1" dirty="0">
                          <a:latin typeface="Arial"/>
                          <a:ea typeface="Calibri"/>
                          <a:cs typeface="Arial"/>
                        </a:rPr>
                        <a:t>75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210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1970</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90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225</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1971</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100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195</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1972</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85</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600" b="1">
                          <a:latin typeface="Arial"/>
                          <a:ea typeface="Calibri"/>
                          <a:cs typeface="Arial"/>
                        </a:rPr>
                        <a:t>185</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1973</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80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200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1974</a:t>
                      </a:r>
                      <a:endParaRPr lang="en-US" sz="1200" b="1" dirty="0">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100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240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1975</a:t>
                      </a:r>
                      <a:endParaRPr lang="en-US" sz="1200" b="1"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شكل بياني بين كمية الناتج (بالإلف طن) </a:t>
            </a:r>
            <a:endParaRPr lang="en-US"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من محصولي الحنطة والذرة في العراق للفترة من </a:t>
            </a:r>
            <a:r>
              <a:rPr lang="en-US" sz="2200" dirty="0" smtClean="0">
                <a:solidFill>
                  <a:schemeClr val="tx1"/>
                </a:solidFill>
                <a:cs typeface="Simplified Arabic" pitchFamily="2" charset="-78"/>
              </a:rPr>
              <a:t>1976 – 1970</a:t>
            </a:r>
            <a:r>
              <a:rPr lang="ar-IQ" sz="2200" dirty="0" smtClean="0">
                <a:solidFill>
                  <a:schemeClr val="tx1"/>
                </a:solidFill>
                <a:cs typeface="Simplified Arabic" pitchFamily="2" charset="-78"/>
              </a:rPr>
              <a:t>.</a:t>
            </a:r>
            <a:endParaRPr lang="en-US"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p:txBody>
      </p:sp>
      <p:sp>
        <p:nvSpPr>
          <p:cNvPr id="103427" name="Text Box 3"/>
          <p:cNvSpPr txBox="1">
            <a:spLocks noChangeArrowheads="1"/>
          </p:cNvSpPr>
          <p:nvPr/>
        </p:nvSpPr>
        <p:spPr bwMode="auto">
          <a:xfrm>
            <a:off x="914400" y="2971801"/>
            <a:ext cx="1066801" cy="9905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a:r>
              <a:rPr lang="ar-IQ" sz="1400" b="1" dirty="0" smtClean="0"/>
              <a:t>كمية الناتج (بالإلف طن)</a:t>
            </a:r>
            <a:endParaRPr lang="en-US" sz="1400" b="1" dirty="0" smtClean="0"/>
          </a:p>
          <a:p>
            <a:pPr algn="ctr"/>
            <a:r>
              <a:rPr lang="ar-IQ" sz="1400" b="1" dirty="0" smtClean="0"/>
              <a:t>من محصولي الحنطة والذرة </a:t>
            </a:r>
            <a:endParaRPr lang="en-US" sz="1400" b="1" dirty="0"/>
          </a:p>
        </p:txBody>
      </p:sp>
      <p:sp>
        <p:nvSpPr>
          <p:cNvPr id="103428" name="Text Box 4"/>
          <p:cNvSpPr txBox="1">
            <a:spLocks noChangeArrowheads="1"/>
          </p:cNvSpPr>
          <p:nvPr/>
        </p:nvSpPr>
        <p:spPr bwMode="auto">
          <a:xfrm>
            <a:off x="7191375" y="4636008"/>
            <a:ext cx="581025" cy="266700"/>
          </a:xfrm>
          <a:prstGeom prst="rect">
            <a:avLst/>
          </a:prstGeom>
          <a:solidFill>
            <a:schemeClr val="bg1">
              <a:lumMod val="95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السنوات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30" name="Text Box 6"/>
          <p:cNvSpPr txBox="1">
            <a:spLocks noChangeArrowheads="1"/>
          </p:cNvSpPr>
          <p:nvPr/>
        </p:nvSpPr>
        <p:spPr bwMode="auto">
          <a:xfrm>
            <a:off x="2182749" y="11811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29" name="Text Box 5"/>
          <p:cNvSpPr txBox="1">
            <a:spLocks noChangeArrowheads="1"/>
          </p:cNvSpPr>
          <p:nvPr/>
        </p:nvSpPr>
        <p:spPr bwMode="auto">
          <a:xfrm>
            <a:off x="7267575" y="44196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 name="مخطط 17"/>
          <p:cNvGraphicFramePr/>
          <p:nvPr/>
        </p:nvGraphicFramePr>
        <p:xfrm>
          <a:off x="1924050" y="1295400"/>
          <a:ext cx="6229350" cy="3676650"/>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7"/>
          <p:cNvGrpSpPr>
            <a:grpSpLocks/>
          </p:cNvGrpSpPr>
          <p:nvPr/>
        </p:nvGrpSpPr>
        <p:grpSpPr bwMode="auto">
          <a:xfrm>
            <a:off x="1781556" y="4419600"/>
            <a:ext cx="571500" cy="257175"/>
            <a:chOff x="1570" y="10410"/>
            <a:chExt cx="900" cy="405"/>
          </a:xfrm>
          <a:solidFill>
            <a:schemeClr val="bg1">
              <a:lumMod val="95000"/>
            </a:schemeClr>
          </a:solidFill>
        </p:grpSpPr>
        <p:sp>
          <p:nvSpPr>
            <p:cNvPr id="103432" name="Text Box 8"/>
            <p:cNvSpPr txBox="1">
              <a:spLocks noChangeArrowheads="1"/>
            </p:cNvSpPr>
            <p:nvPr/>
          </p:nvSpPr>
          <p:spPr bwMode="auto">
            <a:xfrm>
              <a:off x="1885" y="10410"/>
              <a:ext cx="470" cy="39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433" name="Text Box 9"/>
            <p:cNvSpPr txBox="1">
              <a:spLocks noChangeArrowheads="1"/>
            </p:cNvSpPr>
            <p:nvPr/>
          </p:nvSpPr>
          <p:spPr bwMode="auto">
            <a:xfrm>
              <a:off x="1570" y="10425"/>
              <a:ext cx="900" cy="39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6</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الجدول التالي يبين قيمة المبيعات السنوية بالإلف دينار لشركتي </a:t>
            </a:r>
            <a:r>
              <a:rPr lang="ar-IQ" sz="2200" dirty="0" err="1" smtClean="0">
                <a:solidFill>
                  <a:schemeClr val="tx1"/>
                </a:solidFill>
                <a:cs typeface="Simplified Arabic" pitchFamily="2" charset="-78"/>
              </a:rPr>
              <a:t>أ</a:t>
            </a:r>
            <a:r>
              <a:rPr lang="ar-IQ" sz="2200" dirty="0" smtClean="0">
                <a:solidFill>
                  <a:schemeClr val="tx1"/>
                </a:solidFill>
                <a:cs typeface="Simplified Arabic" pitchFamily="2" charset="-78"/>
              </a:rPr>
              <a:t> ، </a:t>
            </a:r>
            <a:r>
              <a:rPr lang="ar-IQ" sz="2200" dirty="0" err="1" smtClean="0">
                <a:solidFill>
                  <a:schemeClr val="tx1"/>
                </a:solidFill>
                <a:cs typeface="Simplified Arabic" pitchFamily="2" charset="-78"/>
              </a:rPr>
              <a:t>ب</a:t>
            </a:r>
            <a:r>
              <a:rPr lang="ar-IQ" sz="2200" dirty="0" smtClean="0">
                <a:solidFill>
                  <a:schemeClr val="tx1"/>
                </a:solidFill>
                <a:cs typeface="Simplified Arabic" pitchFamily="2" charset="-78"/>
              </a:rPr>
              <a:t> خلال الفترة </a:t>
            </a:r>
            <a:r>
              <a:rPr lang="en-US" sz="2200" dirty="0" smtClean="0">
                <a:solidFill>
                  <a:schemeClr val="tx1"/>
                </a:solidFill>
                <a:cs typeface="Simplified Arabic" pitchFamily="2" charset="-78"/>
              </a:rPr>
              <a:t>1978 – 1973</a:t>
            </a:r>
            <a:r>
              <a:rPr lang="ar-IQ" sz="2200" dirty="0" smtClean="0">
                <a:solidFill>
                  <a:schemeClr val="tx1"/>
                </a:solidFill>
                <a:cs typeface="Simplified Arabic" pitchFamily="2" charset="-78"/>
              </a:rPr>
              <a:t>. والمطلوب تمثيل بيانات هذا الجدول بطريقة الخطوط البيانية.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تمثيل البيانات الكمية (التوزيعات التكرارية)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عبارة عن إشكال هندسية الهدف منها عرض البيانات المبوبة في جداول التوزيع التكراري. وهناك إشكال وطرق عديدة لرسم هذه البيانات منها:-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المدرج التكراري </a:t>
            </a:r>
            <a:r>
              <a:rPr lang="en-US" sz="2200" b="1" u="sng" dirty="0" smtClean="0">
                <a:solidFill>
                  <a:schemeClr val="tx1"/>
                </a:solidFill>
                <a:cs typeface="Simplified Arabic" pitchFamily="2" charset="-78"/>
              </a:rPr>
              <a:t>(Frequency Histogram)</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عبارة عن مجموعة من المستطيلات قاعدة كل منها تمثل طول الفئة في التوزيع التكراري وارتفاع كل منها يمثل قيمة التكرار المقابل لتلك الفئة. وتمثل الفئات على المحور الأفقي </a:t>
            </a:r>
            <a:r>
              <a:rPr lang="en-US" sz="2200" b="1" dirty="0" smtClean="0">
                <a:solidFill>
                  <a:schemeClr val="tx1"/>
                </a:solidFill>
                <a:cs typeface="Simplified Arabic" pitchFamily="2" charset="-78"/>
              </a:rPr>
              <a:t>(X)</a:t>
            </a:r>
            <a:r>
              <a:rPr lang="ar-IQ" sz="2200" dirty="0" smtClean="0">
                <a:solidFill>
                  <a:schemeClr val="tx1"/>
                </a:solidFill>
                <a:cs typeface="Simplified Arabic" pitchFamily="2" charset="-78"/>
              </a:rPr>
              <a:t> إما التكرارات فتمثل على المحور العمودي </a:t>
            </a:r>
            <a:r>
              <a:rPr lang="en-US" sz="2200" b="1" dirty="0" smtClean="0">
                <a:solidFill>
                  <a:schemeClr val="tx1"/>
                </a:solidFill>
                <a:cs typeface="Simplified Arabic" pitchFamily="2" charset="-78"/>
              </a:rPr>
              <a:t>(y)</a:t>
            </a:r>
            <a:r>
              <a:rPr lang="ar-IQ" sz="2200" dirty="0" smtClean="0">
                <a:solidFill>
                  <a:schemeClr val="tx1"/>
                </a:solidFill>
                <a:cs typeface="Simplified Arabic" pitchFamily="2" charset="-78"/>
              </a:rPr>
              <a:t>. </a:t>
            </a:r>
            <a:endParaRPr lang="en-US" sz="2200" dirty="0">
              <a:solidFill>
                <a:schemeClr val="tx1"/>
              </a:solidFill>
              <a:cs typeface="Simplified Arabic" pitchFamily="2" charset="-78"/>
            </a:endParaRPr>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 name="جدول 5"/>
          <p:cNvGraphicFramePr>
            <a:graphicFrameLocks noGrp="1"/>
          </p:cNvGraphicFramePr>
          <p:nvPr/>
        </p:nvGraphicFramePr>
        <p:xfrm>
          <a:off x="1828800" y="1905000"/>
          <a:ext cx="6096000" cy="1962912"/>
        </p:xfrm>
        <a:graphic>
          <a:graphicData uri="http://schemas.openxmlformats.org/drawingml/2006/table">
            <a:tbl>
              <a:tblPr rtl="1" firstRow="1" bandRow="1">
                <a:tableStyleId>{5C22544A-7EE6-4342-B048-85BDC9FD1C3A}</a:tableStyleId>
              </a:tblPr>
              <a:tblGrid>
                <a:gridCol w="2032000"/>
                <a:gridCol w="2032000"/>
                <a:gridCol w="2032000"/>
              </a:tblGrid>
              <a:tr h="247650">
                <a:tc>
                  <a:txBody>
                    <a:bodyPr/>
                    <a:lstStyle/>
                    <a:p>
                      <a:pPr algn="ctr" rtl="1">
                        <a:lnSpc>
                          <a:spcPct val="115000"/>
                        </a:lnSpc>
                        <a:spcAft>
                          <a:spcPts val="0"/>
                        </a:spcAft>
                      </a:pPr>
                      <a:r>
                        <a:rPr lang="ar-IQ" sz="1600" b="1" dirty="0">
                          <a:latin typeface="Calibri"/>
                          <a:ea typeface="Calibri"/>
                          <a:cs typeface="Arial"/>
                        </a:rPr>
                        <a:t>مبيعات شركة </a:t>
                      </a:r>
                      <a:r>
                        <a:rPr lang="ar-IQ" sz="1600" b="1" dirty="0" err="1">
                          <a:latin typeface="Calibri"/>
                          <a:ea typeface="Calibri"/>
                          <a:cs typeface="Arial"/>
                        </a:rPr>
                        <a:t>ب</a:t>
                      </a:r>
                      <a:r>
                        <a:rPr lang="ar-IQ" sz="1600" b="1" dirty="0">
                          <a:latin typeface="Calibri"/>
                          <a:ea typeface="Calibri"/>
                          <a:cs typeface="Arial"/>
                        </a:rPr>
                        <a:t>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ar-IQ" sz="1600" b="1">
                          <a:latin typeface="Calibri"/>
                          <a:ea typeface="Calibri"/>
                          <a:cs typeface="Arial"/>
                        </a:rPr>
                        <a:t>مبيعات شركة أ </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ar-IQ" sz="1600" b="1">
                          <a:latin typeface="Calibri"/>
                          <a:ea typeface="Calibri"/>
                          <a:cs typeface="Arial"/>
                        </a:rPr>
                        <a:t>السنة </a:t>
                      </a:r>
                      <a:endParaRPr lang="en-US" sz="1200" b="1">
                        <a:latin typeface="Calibri"/>
                        <a:ea typeface="Calibri"/>
                        <a:cs typeface="Arial"/>
                      </a:endParaRPr>
                    </a:p>
                  </a:txBody>
                  <a:tcPr marL="68580" marR="68580" marT="0" marB="0" anchor="ctr"/>
                </a:tc>
              </a:tr>
              <a:tr h="247650">
                <a:tc>
                  <a:txBody>
                    <a:bodyPr/>
                    <a:lstStyle/>
                    <a:p>
                      <a:pPr algn="ctr" rtl="1">
                        <a:lnSpc>
                          <a:spcPct val="115000"/>
                        </a:lnSpc>
                        <a:spcAft>
                          <a:spcPts val="0"/>
                        </a:spcAft>
                      </a:pPr>
                      <a:r>
                        <a:rPr lang="en-US" sz="1600" b="1">
                          <a:latin typeface="Arial"/>
                          <a:ea typeface="Calibri"/>
                          <a:cs typeface="Arial"/>
                        </a:rPr>
                        <a:t>120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140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1973</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a:latin typeface="Arial"/>
                          <a:ea typeface="Calibri"/>
                          <a:cs typeface="Arial"/>
                        </a:rPr>
                        <a:t>105</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170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1974</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a:latin typeface="Arial"/>
                          <a:ea typeface="Calibri"/>
                          <a:cs typeface="Arial"/>
                        </a:rPr>
                        <a:t>115</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200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1975</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120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1976</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140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110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1977</a:t>
                      </a:r>
                      <a:endParaRPr lang="en-US" sz="12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600" b="1" dirty="0">
                          <a:latin typeface="Arial"/>
                          <a:ea typeface="Calibri"/>
                          <a:cs typeface="Arial"/>
                        </a:rPr>
                        <a:t>150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250</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600" b="1" dirty="0">
                          <a:latin typeface="Arial"/>
                          <a:ea typeface="Calibri"/>
                          <a:cs typeface="Arial"/>
                        </a:rPr>
                        <a:t>1978</a:t>
                      </a:r>
                      <a:endParaRPr lang="en-US" sz="1200" b="1"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1143000"/>
            <a:ext cx="8305800" cy="1600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36575" indent="-536575" algn="just"/>
            <a:r>
              <a:rPr lang="ar-IQ" sz="2200" b="1" u="sng" dirty="0" smtClean="0">
                <a:solidFill>
                  <a:schemeClr val="tx1"/>
                </a:solidFill>
                <a:cs typeface="Simplified Arabic" pitchFamily="2" charset="-78"/>
              </a:rPr>
              <a:t>مثال</a:t>
            </a:r>
            <a:r>
              <a:rPr lang="ar-IQ" sz="2200" dirty="0" smtClean="0">
                <a:solidFill>
                  <a:schemeClr val="tx1"/>
                </a:solidFill>
                <a:cs typeface="Simplified Arabic" pitchFamily="2" charset="-78"/>
              </a:rPr>
              <a:t>:- الجدول التالي يبين التوزيع التكراري لأطوال مجموعة من طلبة قسم الادارة الصحيةفي المعهد الطبي التقني/المنصور والمطلوب تمثيل بيانات هذا الجدول باستخدام طريقة المدرج التكراري:- </a:t>
            </a:r>
          </a:p>
        </p:txBody>
      </p:sp>
      <p:graphicFrame>
        <p:nvGraphicFramePr>
          <p:cNvPr id="3" name="جدول 2"/>
          <p:cNvGraphicFramePr>
            <a:graphicFrameLocks noGrp="1"/>
          </p:cNvGraphicFramePr>
          <p:nvPr/>
        </p:nvGraphicFramePr>
        <p:xfrm>
          <a:off x="3048000" y="2889504"/>
          <a:ext cx="4064000" cy="1682496"/>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ct val="115000"/>
                        </a:lnSpc>
                        <a:spcAft>
                          <a:spcPts val="0"/>
                        </a:spcAft>
                      </a:pPr>
                      <a:r>
                        <a:rPr kumimoji="0" lang="ar-IQ" sz="1600" b="1" kern="1200" dirty="0">
                          <a:solidFill>
                            <a:schemeClr val="dk1"/>
                          </a:solidFill>
                          <a:latin typeface="Arial"/>
                          <a:ea typeface="Calibri"/>
                          <a:cs typeface="Arial"/>
                        </a:rPr>
                        <a:t>عدد الطلبة </a:t>
                      </a:r>
                      <a:r>
                        <a:rPr kumimoji="0" lang="en-US" sz="1600" b="1" kern="1200" dirty="0" err="1">
                          <a:solidFill>
                            <a:schemeClr val="dk1"/>
                          </a:solidFill>
                          <a:latin typeface="Arial"/>
                          <a:ea typeface="Calibri"/>
                          <a:cs typeface="Arial"/>
                        </a:rPr>
                        <a:t>Fi</a:t>
                      </a:r>
                      <a:r>
                        <a:rPr kumimoji="0" lang="en-US" sz="1600" b="1" kern="1200" dirty="0">
                          <a:solidFill>
                            <a:schemeClr val="dk1"/>
                          </a:solidFill>
                          <a:latin typeface="Arial"/>
                          <a:ea typeface="Calibri"/>
                          <a:cs typeface="Arial"/>
                        </a:rPr>
                        <a:t> </a:t>
                      </a:r>
                    </a:p>
                  </a:txBody>
                  <a:tcPr marL="68580" marR="68580" marT="0" marB="0" anchor="ctr"/>
                </a:tc>
                <a:tc>
                  <a:txBody>
                    <a:bodyPr/>
                    <a:lstStyle/>
                    <a:p>
                      <a:pPr algn="ctr" rtl="1">
                        <a:lnSpc>
                          <a:spcPct val="115000"/>
                        </a:lnSpc>
                        <a:spcAft>
                          <a:spcPts val="0"/>
                        </a:spcAft>
                      </a:pPr>
                      <a:r>
                        <a:rPr kumimoji="0" lang="ar-IQ" sz="1600" b="1" kern="1200" dirty="0">
                          <a:solidFill>
                            <a:schemeClr val="dk1"/>
                          </a:solidFill>
                          <a:latin typeface="Arial"/>
                          <a:ea typeface="Calibri"/>
                          <a:cs typeface="Arial"/>
                        </a:rPr>
                        <a:t>الفئات </a:t>
                      </a:r>
                      <a:endParaRPr kumimoji="0" lang="en-US" sz="1600" b="1" kern="1200" dirty="0">
                        <a:solidFill>
                          <a:schemeClr val="dk1"/>
                        </a:solidFill>
                        <a:latin typeface="Arial"/>
                        <a:ea typeface="Calibri"/>
                        <a:cs typeface="Arial"/>
                      </a:endParaRPr>
                    </a:p>
                  </a:txBody>
                  <a:tcPr marL="68580" marR="68580" marT="0" marB="0" anchor="ctr"/>
                </a:tc>
              </a:tr>
              <a:tr h="247650">
                <a:tc>
                  <a:txBody>
                    <a:bodyPr/>
                    <a:lstStyle/>
                    <a:p>
                      <a:pPr algn="ctr" rtl="0">
                        <a:lnSpc>
                          <a:spcPct val="115000"/>
                        </a:lnSpc>
                        <a:spcAft>
                          <a:spcPts val="0"/>
                        </a:spcAft>
                      </a:pPr>
                      <a:r>
                        <a:rPr kumimoji="0" lang="en-US" sz="1600" b="1" kern="1200" dirty="0">
                          <a:solidFill>
                            <a:schemeClr val="dk1"/>
                          </a:solidFill>
                          <a:latin typeface="Arial"/>
                          <a:ea typeface="Calibri"/>
                          <a:cs typeface="Arial"/>
                        </a:rPr>
                        <a:t>3</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162 -</a:t>
                      </a:r>
                    </a:p>
                  </a:txBody>
                  <a:tcPr marL="68580" marR="68580" marT="0" marB="0"/>
                </a:tc>
              </a:tr>
              <a:tr h="247650">
                <a:tc>
                  <a:txBody>
                    <a:bodyPr/>
                    <a:lstStyle/>
                    <a:p>
                      <a:pPr algn="ctr" rtl="1">
                        <a:lnSpc>
                          <a:spcPct val="115000"/>
                        </a:lnSpc>
                        <a:spcAft>
                          <a:spcPts val="0"/>
                        </a:spcAft>
                      </a:pPr>
                      <a:r>
                        <a:rPr kumimoji="0" lang="en-US" sz="1600" b="1" kern="1200" dirty="0">
                          <a:solidFill>
                            <a:schemeClr val="dk1"/>
                          </a:solidFill>
                          <a:latin typeface="Arial"/>
                          <a:ea typeface="Calibri"/>
                          <a:cs typeface="Arial"/>
                        </a:rPr>
                        <a:t>6</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169 -</a:t>
                      </a:r>
                    </a:p>
                  </a:txBody>
                  <a:tcPr marL="68580" marR="68580" marT="0" marB="0"/>
                </a:tc>
              </a:tr>
              <a:tr h="247650">
                <a:tc>
                  <a:txBody>
                    <a:bodyPr/>
                    <a:lstStyle/>
                    <a:p>
                      <a:pPr algn="ctr" rtl="1">
                        <a:lnSpc>
                          <a:spcPct val="115000"/>
                        </a:lnSpc>
                        <a:spcAft>
                          <a:spcPts val="0"/>
                        </a:spcAft>
                      </a:pPr>
                      <a:r>
                        <a:rPr kumimoji="0" lang="en-US" sz="1600" b="1" kern="1200" dirty="0">
                          <a:solidFill>
                            <a:schemeClr val="dk1"/>
                          </a:solidFill>
                          <a:latin typeface="Arial"/>
                          <a:ea typeface="Calibri"/>
                          <a:cs typeface="Arial"/>
                        </a:rPr>
                        <a:t>5</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176 -</a:t>
                      </a:r>
                    </a:p>
                  </a:txBody>
                  <a:tcPr marL="68580" marR="68580" marT="0" marB="0"/>
                </a:tc>
              </a:tr>
              <a:tr h="247650">
                <a:tc>
                  <a:txBody>
                    <a:bodyPr/>
                    <a:lstStyle/>
                    <a:p>
                      <a:pPr algn="ctr" rtl="1">
                        <a:lnSpc>
                          <a:spcPct val="115000"/>
                        </a:lnSpc>
                        <a:spcAft>
                          <a:spcPts val="0"/>
                        </a:spcAft>
                      </a:pPr>
                      <a:r>
                        <a:rPr kumimoji="0" lang="en-US" sz="1600" b="1" kern="1200" dirty="0">
                          <a:solidFill>
                            <a:schemeClr val="dk1"/>
                          </a:solidFill>
                          <a:latin typeface="Arial"/>
                          <a:ea typeface="Calibri"/>
                          <a:cs typeface="Arial"/>
                        </a:rPr>
                        <a:t>2</a:t>
                      </a:r>
                    </a:p>
                  </a:txBody>
                  <a:tcPr marL="68580" marR="68580" marT="0" marB="0"/>
                </a:tc>
                <a:tc>
                  <a:txBody>
                    <a:bodyPr/>
                    <a:lstStyle/>
                    <a:p>
                      <a:pPr algn="ctr" rtl="1">
                        <a:lnSpc>
                          <a:spcPct val="115000"/>
                        </a:lnSpc>
                        <a:spcAft>
                          <a:spcPts val="0"/>
                        </a:spcAft>
                      </a:pPr>
                      <a:r>
                        <a:rPr kumimoji="0" lang="en-US" sz="1600" b="1" kern="1200" dirty="0">
                          <a:solidFill>
                            <a:schemeClr val="dk1"/>
                          </a:solidFill>
                          <a:latin typeface="Arial"/>
                          <a:ea typeface="Calibri"/>
                          <a:cs typeface="Arial"/>
                        </a:rPr>
                        <a:t>190</a:t>
                      </a:r>
                      <a:r>
                        <a:rPr kumimoji="0" lang="ar-IQ" sz="1600" b="1" kern="1200" dirty="0">
                          <a:solidFill>
                            <a:schemeClr val="dk1"/>
                          </a:solidFill>
                          <a:latin typeface="Arial"/>
                          <a:ea typeface="Calibri"/>
                          <a:cs typeface="Arial"/>
                        </a:rPr>
                        <a:t> إلى اقل من </a:t>
                      </a:r>
                      <a:r>
                        <a:rPr kumimoji="0" lang="en-US" sz="1600" b="1" kern="1200" dirty="0">
                          <a:solidFill>
                            <a:schemeClr val="dk1"/>
                          </a:solidFill>
                          <a:latin typeface="Arial"/>
                          <a:ea typeface="Calibri"/>
                          <a:cs typeface="Arial"/>
                        </a:rPr>
                        <a:t>183</a:t>
                      </a:r>
                    </a:p>
                  </a:txBody>
                  <a:tcPr marL="68580" marR="68580" marT="0" marB="0"/>
                </a:tc>
              </a:tr>
              <a:tr h="247650">
                <a:tc>
                  <a:txBody>
                    <a:bodyPr/>
                    <a:lstStyle/>
                    <a:p>
                      <a:pPr algn="ctr" rtl="1">
                        <a:lnSpc>
                          <a:spcPct val="115000"/>
                        </a:lnSpc>
                        <a:spcAft>
                          <a:spcPts val="0"/>
                        </a:spcAft>
                      </a:pPr>
                      <a:r>
                        <a:rPr kumimoji="0" lang="en-US" sz="1600" b="1" kern="1200" dirty="0">
                          <a:solidFill>
                            <a:schemeClr val="dk1"/>
                          </a:solidFill>
                          <a:latin typeface="Arial"/>
                          <a:ea typeface="Calibri"/>
                          <a:cs typeface="Arial"/>
                        </a:rPr>
                        <a:t>16</a:t>
                      </a:r>
                    </a:p>
                  </a:txBody>
                  <a:tcPr marL="68580" marR="68580" marT="0" marB="0"/>
                </a:tc>
                <a:tc>
                  <a:txBody>
                    <a:bodyPr/>
                    <a:lstStyle/>
                    <a:p>
                      <a:pPr algn="ctr" rtl="1">
                        <a:lnSpc>
                          <a:spcPct val="115000"/>
                        </a:lnSpc>
                        <a:spcAft>
                          <a:spcPts val="0"/>
                        </a:spcAft>
                      </a:pPr>
                      <a:r>
                        <a:rPr kumimoji="0" lang="ar-IQ" sz="1600" b="1" kern="1200" dirty="0">
                          <a:solidFill>
                            <a:schemeClr val="dk1"/>
                          </a:solidFill>
                          <a:latin typeface="Arial"/>
                          <a:ea typeface="Calibri"/>
                          <a:cs typeface="Arial"/>
                        </a:rPr>
                        <a:t>Σ</a:t>
                      </a:r>
                      <a:endParaRPr kumimoji="0" lang="en-US" sz="1600" b="1" kern="1200" dirty="0">
                        <a:solidFill>
                          <a:schemeClr val="dk1"/>
                        </a:solidFill>
                        <a:latin typeface="Arial"/>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شكل بياني يبين التوزيع التكراري لأطوال مجموعة </a:t>
            </a:r>
            <a:endParaRPr lang="en-US"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من طلبة قسم ألادارة الصحية في المعهد الطبي التقني /المنصور </a:t>
            </a:r>
            <a:endParaRPr lang="en-US" sz="2200" dirty="0" smtClean="0">
              <a:solidFill>
                <a:schemeClr val="tx1"/>
              </a:solidFill>
              <a:cs typeface="Simplified Arabic" pitchFamily="2" charset="-78"/>
            </a:endParaRPr>
          </a:p>
          <a:p>
            <a:pPr algn="ctr"/>
            <a:endParaRPr lang="en-US" sz="2200" dirty="0">
              <a:solidFill>
                <a:schemeClr val="tx1"/>
              </a:solidFill>
              <a:cs typeface="Simplified Arabic" pitchFamily="2" charset="-78"/>
            </a:endParaRPr>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7" name="مخطط 6"/>
          <p:cNvGraphicFramePr/>
          <p:nvPr/>
        </p:nvGraphicFramePr>
        <p:xfrm>
          <a:off x="1600200" y="1143000"/>
          <a:ext cx="6715125" cy="3752850"/>
        </p:xfrm>
        <a:graphic>
          <a:graphicData uri="http://schemas.openxmlformats.org/drawingml/2006/chart">
            <c:chart xmlns:c="http://schemas.openxmlformats.org/drawingml/2006/chart" xmlns:r="http://schemas.openxmlformats.org/officeDocument/2006/relationships" r:id="rId3"/>
          </a:graphicData>
        </a:graphic>
      </p:graphicFrame>
      <p:sp>
        <p:nvSpPr>
          <p:cNvPr id="104450" name="Text Box 2"/>
          <p:cNvSpPr txBox="1">
            <a:spLocks noChangeArrowheads="1"/>
          </p:cNvSpPr>
          <p:nvPr/>
        </p:nvSpPr>
        <p:spPr bwMode="auto">
          <a:xfrm>
            <a:off x="871538" y="2297113"/>
            <a:ext cx="728662" cy="6746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عدد الطلبة</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مربع نص 9"/>
          <p:cNvSpPr txBox="1"/>
          <p:nvPr/>
        </p:nvSpPr>
        <p:spPr>
          <a:xfrm>
            <a:off x="2042160" y="4535424"/>
            <a:ext cx="5836920" cy="369332"/>
          </a:xfrm>
          <a:prstGeom prst="rect">
            <a:avLst/>
          </a:prstGeom>
          <a:solidFill>
            <a:schemeClr val="accent1">
              <a:lumMod val="20000"/>
              <a:lumOff val="80000"/>
            </a:schemeClr>
          </a:solidFill>
        </p:spPr>
        <p:txBody>
          <a:bodyPr wrap="square" rtlCol="1">
            <a:spAutoFit/>
          </a:bodyPr>
          <a:lstStyle/>
          <a:p>
            <a:endParaRPr lang="ar-SA" dirty="0"/>
          </a:p>
        </p:txBody>
      </p:sp>
      <p:sp>
        <p:nvSpPr>
          <p:cNvPr id="104451" name="Text Box 3"/>
          <p:cNvSpPr txBox="1">
            <a:spLocks noChangeArrowheads="1"/>
          </p:cNvSpPr>
          <p:nvPr/>
        </p:nvSpPr>
        <p:spPr bwMode="auto">
          <a:xfrm>
            <a:off x="1418844" y="4348734"/>
            <a:ext cx="571500"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4452" name="Text Box 4"/>
          <p:cNvSpPr txBox="1">
            <a:spLocks noChangeArrowheads="1"/>
          </p:cNvSpPr>
          <p:nvPr/>
        </p:nvSpPr>
        <p:spPr bwMode="auto">
          <a:xfrm>
            <a:off x="8105775" y="4341813"/>
            <a:ext cx="371475" cy="268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4453" name="Text Box 5"/>
          <p:cNvSpPr txBox="1">
            <a:spLocks noChangeArrowheads="1"/>
          </p:cNvSpPr>
          <p:nvPr/>
        </p:nvSpPr>
        <p:spPr bwMode="auto">
          <a:xfrm>
            <a:off x="7543800" y="4495800"/>
            <a:ext cx="581025" cy="268287"/>
          </a:xfrm>
          <a:prstGeom prst="rect">
            <a:avLst/>
          </a:prstGeom>
          <a:solidFill>
            <a:schemeClr val="accent1">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الفئات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4" name="Rectangle 6"/>
          <p:cNvSpPr>
            <a:spLocks noChangeArrowheads="1"/>
          </p:cNvSpPr>
          <p:nvPr/>
        </p:nvSpPr>
        <p:spPr bwMode="auto">
          <a:xfrm>
            <a:off x="5030787" y="2438400"/>
            <a:ext cx="457200" cy="2023555"/>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04455" name="Rectangle 7"/>
          <p:cNvSpPr>
            <a:spLocks noChangeArrowheads="1"/>
          </p:cNvSpPr>
          <p:nvPr/>
        </p:nvSpPr>
        <p:spPr bwMode="auto">
          <a:xfrm>
            <a:off x="5486400" y="3657600"/>
            <a:ext cx="457200" cy="804354"/>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04456" name="Rectangle 8"/>
          <p:cNvSpPr>
            <a:spLocks noChangeArrowheads="1"/>
          </p:cNvSpPr>
          <p:nvPr/>
        </p:nvSpPr>
        <p:spPr bwMode="auto">
          <a:xfrm>
            <a:off x="4114800" y="3276601"/>
            <a:ext cx="457200" cy="1199578"/>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04457" name="Rectangle 9"/>
          <p:cNvSpPr>
            <a:spLocks noChangeArrowheads="1"/>
          </p:cNvSpPr>
          <p:nvPr/>
        </p:nvSpPr>
        <p:spPr bwMode="auto">
          <a:xfrm>
            <a:off x="4573587" y="2057400"/>
            <a:ext cx="457200" cy="2413000"/>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04458" name="Text Box 10"/>
          <p:cNvSpPr txBox="1">
            <a:spLocks noChangeArrowheads="1"/>
          </p:cNvSpPr>
          <p:nvPr/>
        </p:nvSpPr>
        <p:spPr bwMode="auto">
          <a:xfrm>
            <a:off x="3870897" y="4495800"/>
            <a:ext cx="2325687"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Arial" pitchFamily="34" charset="0"/>
                <a:cs typeface="Arial" pitchFamily="34" charset="0"/>
              </a:rPr>
              <a:t>      162-     169-     176-      190-183</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7</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الجدول التالي يبين التوزيع التكراري لأعمار مجموعة من المرضى المراجعين لأحد المراكز الصحية، المطلوب تمثيل بيانات هذا الجدول بمدرج تكراري.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المضلع التكراري </a:t>
            </a:r>
            <a:r>
              <a:rPr lang="en-US" sz="2200" b="1" u="sng" dirty="0" smtClean="0">
                <a:solidFill>
                  <a:schemeClr val="tx1"/>
                </a:solidFill>
                <a:cs typeface="Simplified Arabic" pitchFamily="2" charset="-78"/>
              </a:rPr>
              <a:t>(Frequency Polygon)</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وهو عبارة عن خط بياني أو عدد من المستقيمات المتصلة مع بعضها على شكل سلسلة، ونقطة اتصال المستقيم بالأخر تقابل مركز الفئة. وهذا يعني انه عند رسم مضلع تكراري يستوجب الأمر إيجاد مراكز الفئات، ومن ثم رسم المضلع على أساس أزواج القيم (مركز الفئة، التكرار) كما في المثال التالي:-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مثال</a:t>
            </a:r>
            <a:r>
              <a:rPr lang="ar-IQ" sz="2200" dirty="0" smtClean="0">
                <a:solidFill>
                  <a:schemeClr val="tx1"/>
                </a:solidFill>
                <a:cs typeface="Simplified Arabic" pitchFamily="2" charset="-78"/>
              </a:rPr>
              <a:t>:- مثل بيانات الجدول التالي بمضلع تكراري:- </a:t>
            </a:r>
            <a:endParaRPr lang="en-US"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971800" y="1600200"/>
          <a:ext cx="4064000" cy="1485900"/>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ts val="1400"/>
                        </a:lnSpc>
                        <a:spcAft>
                          <a:spcPts val="0"/>
                        </a:spcAft>
                      </a:pPr>
                      <a:r>
                        <a:rPr lang="ar-IQ" sz="1600" b="1" dirty="0">
                          <a:latin typeface="Calibri"/>
                          <a:ea typeface="Calibri"/>
                          <a:cs typeface="Arial"/>
                        </a:rPr>
                        <a:t>عدد المرضى المراجعين </a:t>
                      </a:r>
                      <a:endParaRPr lang="en-US" sz="1200" b="1" dirty="0">
                        <a:latin typeface="Calibri"/>
                        <a:ea typeface="Calibri"/>
                        <a:cs typeface="Arial"/>
                      </a:endParaRPr>
                    </a:p>
                  </a:txBody>
                  <a:tcPr marL="68580" marR="68580" marT="0" marB="0" anchor="ctr"/>
                </a:tc>
                <a:tc>
                  <a:txBody>
                    <a:bodyPr/>
                    <a:lstStyle/>
                    <a:p>
                      <a:pPr algn="ctr" rtl="1">
                        <a:lnSpc>
                          <a:spcPts val="1400"/>
                        </a:lnSpc>
                        <a:spcAft>
                          <a:spcPts val="0"/>
                        </a:spcAft>
                      </a:pPr>
                      <a:r>
                        <a:rPr lang="ar-IQ" sz="1600" b="1">
                          <a:latin typeface="Calibri"/>
                          <a:ea typeface="Calibri"/>
                          <a:cs typeface="Arial"/>
                        </a:rPr>
                        <a:t>فئات العمر </a:t>
                      </a:r>
                      <a:endParaRPr lang="en-US" sz="1200" b="1">
                        <a:latin typeface="Calibri"/>
                        <a:ea typeface="Calibri"/>
                        <a:cs typeface="Arial"/>
                      </a:endParaRPr>
                    </a:p>
                  </a:txBody>
                  <a:tcPr marL="68580" marR="68580" marT="0" marB="0" anchor="ctr"/>
                </a:tc>
              </a:tr>
              <a:tr h="247650">
                <a:tc>
                  <a:txBody>
                    <a:bodyPr/>
                    <a:lstStyle/>
                    <a:p>
                      <a:pPr algn="ctr" rtl="0">
                        <a:lnSpc>
                          <a:spcPts val="1400"/>
                        </a:lnSpc>
                        <a:spcAft>
                          <a:spcPts val="0"/>
                        </a:spcAft>
                      </a:pPr>
                      <a:r>
                        <a:rPr lang="en-US" sz="1600" b="1" dirty="0">
                          <a:latin typeface="Arial"/>
                          <a:ea typeface="Calibri"/>
                          <a:cs typeface="Arial"/>
                        </a:rPr>
                        <a:t>12</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30 - </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dirty="0">
                          <a:latin typeface="Arial"/>
                          <a:ea typeface="Calibri"/>
                          <a:cs typeface="Arial"/>
                        </a:rPr>
                        <a:t>9</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40 - </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dirty="0">
                          <a:latin typeface="Arial"/>
                          <a:ea typeface="Calibri"/>
                          <a:cs typeface="Arial"/>
                        </a:rPr>
                        <a:t>5</a:t>
                      </a:r>
                      <a:endParaRPr lang="en-US" sz="12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50 - </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dirty="0">
                          <a:latin typeface="Arial"/>
                          <a:ea typeface="Calibri"/>
                          <a:cs typeface="Arial"/>
                        </a:rPr>
                        <a:t>2</a:t>
                      </a:r>
                      <a:endParaRPr lang="en-US" sz="12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dirty="0">
                          <a:latin typeface="Arial"/>
                          <a:ea typeface="Calibri"/>
                          <a:cs typeface="Arial"/>
                        </a:rPr>
                        <a:t>70</a:t>
                      </a:r>
                      <a:r>
                        <a:rPr lang="ar-IQ" sz="1600" b="1" dirty="0">
                          <a:latin typeface="Calibri"/>
                          <a:ea typeface="Calibri"/>
                          <a:cs typeface="Arial"/>
                        </a:rPr>
                        <a:t> إلى اقل من </a:t>
                      </a:r>
                      <a:r>
                        <a:rPr lang="en-US" sz="1600" b="1" dirty="0">
                          <a:latin typeface="Arial"/>
                          <a:ea typeface="Calibri"/>
                          <a:cs typeface="Arial"/>
                        </a:rPr>
                        <a:t>60</a:t>
                      </a:r>
                      <a:endParaRPr lang="en-US" sz="1200" b="1" dirty="0">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a:latin typeface="Arial"/>
                          <a:ea typeface="Calibri"/>
                          <a:cs typeface="Arial"/>
                        </a:rPr>
                        <a:t>28</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tc>
              </a:tr>
            </a:tbl>
          </a:graphicData>
        </a:graphic>
      </p:graphicFrame>
      <p:graphicFrame>
        <p:nvGraphicFramePr>
          <p:cNvPr id="4" name="جدول 3"/>
          <p:cNvGraphicFramePr>
            <a:graphicFrameLocks noGrp="1"/>
          </p:cNvGraphicFramePr>
          <p:nvPr/>
        </p:nvGraphicFramePr>
        <p:xfrm>
          <a:off x="2946400" y="5314950"/>
          <a:ext cx="4064000" cy="1238250"/>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ts val="1400"/>
                        </a:lnSpc>
                        <a:spcAft>
                          <a:spcPts val="0"/>
                        </a:spcAft>
                      </a:pPr>
                      <a:r>
                        <a:rPr lang="ar-IQ" sz="1600" b="1">
                          <a:latin typeface="Calibri"/>
                          <a:ea typeface="Calibri"/>
                          <a:cs typeface="Arial"/>
                        </a:rPr>
                        <a:t>التكرارات </a:t>
                      </a:r>
                      <a:r>
                        <a:rPr lang="en-US" sz="1600" b="1">
                          <a:latin typeface="Arial"/>
                          <a:ea typeface="Calibri"/>
                          <a:cs typeface="Arial"/>
                        </a:rPr>
                        <a:t>Fi </a:t>
                      </a:r>
                      <a:endParaRPr lang="en-US" sz="1200" b="1">
                        <a:latin typeface="Calibri"/>
                        <a:ea typeface="Calibri"/>
                        <a:cs typeface="Arial"/>
                      </a:endParaRPr>
                    </a:p>
                  </a:txBody>
                  <a:tcPr marL="68580" marR="68580" marT="0" marB="0" anchor="ctr"/>
                </a:tc>
                <a:tc>
                  <a:txBody>
                    <a:bodyPr/>
                    <a:lstStyle/>
                    <a:p>
                      <a:pPr algn="ctr" rtl="1">
                        <a:lnSpc>
                          <a:spcPts val="1400"/>
                        </a:lnSpc>
                        <a:spcAft>
                          <a:spcPts val="0"/>
                        </a:spcAft>
                      </a:pPr>
                      <a:r>
                        <a:rPr lang="ar-IQ" sz="1600" b="1">
                          <a:latin typeface="Calibri"/>
                          <a:ea typeface="Calibri"/>
                          <a:cs typeface="Arial"/>
                        </a:rPr>
                        <a:t>الفئات </a:t>
                      </a:r>
                      <a:endParaRPr lang="en-US" sz="1200" b="1">
                        <a:latin typeface="Calibri"/>
                        <a:ea typeface="Calibri"/>
                        <a:cs typeface="Arial"/>
                      </a:endParaRPr>
                    </a:p>
                  </a:txBody>
                  <a:tcPr marL="68580" marR="68580" marT="0" marB="0" anchor="ctr"/>
                </a:tc>
              </a:tr>
              <a:tr h="247650">
                <a:tc>
                  <a:txBody>
                    <a:bodyPr/>
                    <a:lstStyle/>
                    <a:p>
                      <a:pPr algn="ctr" rtl="0">
                        <a:lnSpc>
                          <a:spcPts val="1400"/>
                        </a:lnSpc>
                        <a:spcAft>
                          <a:spcPts val="0"/>
                        </a:spcAft>
                      </a:pPr>
                      <a:r>
                        <a:rPr lang="en-US" sz="1600" b="1">
                          <a:latin typeface="Arial"/>
                          <a:ea typeface="Calibri"/>
                          <a:cs typeface="Arial"/>
                        </a:rPr>
                        <a:t>2</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30 -</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a:latin typeface="Arial"/>
                          <a:ea typeface="Calibri"/>
                          <a:cs typeface="Arial"/>
                        </a:rPr>
                        <a:t>5</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40 -</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a:latin typeface="Arial"/>
                          <a:ea typeface="Calibri"/>
                          <a:cs typeface="Arial"/>
                        </a:rPr>
                        <a:t>9</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50 -</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a:latin typeface="Arial"/>
                          <a:ea typeface="Calibri"/>
                          <a:cs typeface="Arial"/>
                        </a:rPr>
                        <a:t>12</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dirty="0">
                          <a:latin typeface="Arial"/>
                          <a:ea typeface="Calibri"/>
                          <a:cs typeface="Arial"/>
                        </a:rPr>
                        <a:t>60 – 70</a:t>
                      </a:r>
                      <a:endParaRPr lang="en-US" sz="1200" b="1"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الحل:-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أولاً: نجد مراكز الفئات ثم نعمل جدول كالأتي:-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b="1" dirty="0" smtClean="0">
              <a:solidFill>
                <a:schemeClr val="tx1"/>
              </a:solidFill>
              <a:cs typeface="Simplified Arabic" pitchFamily="2" charset="-78"/>
            </a:endParaRPr>
          </a:p>
          <a:p>
            <a:pPr algn="ctr"/>
            <a:endParaRPr lang="ar-IQ" sz="2200" b="1" dirty="0" smtClean="0">
              <a:solidFill>
                <a:schemeClr val="tx1"/>
              </a:solidFill>
              <a:cs typeface="Simplified Arabic" pitchFamily="2" charset="-78"/>
            </a:endParaRPr>
          </a:p>
          <a:p>
            <a:pPr algn="ctr"/>
            <a:endParaRPr lang="ar-IQ" sz="2200" b="1" dirty="0" smtClean="0">
              <a:solidFill>
                <a:schemeClr val="tx1"/>
              </a:solidFill>
              <a:cs typeface="Simplified Arabic" pitchFamily="2" charset="-78"/>
            </a:endParaRPr>
          </a:p>
          <a:p>
            <a:pPr algn="ctr"/>
            <a:endParaRPr lang="ar-IQ" sz="2200" b="1" dirty="0" smtClean="0">
              <a:solidFill>
                <a:schemeClr val="tx1"/>
              </a:solidFill>
              <a:cs typeface="Simplified Arabic" pitchFamily="2" charset="-78"/>
            </a:endParaRPr>
          </a:p>
          <a:p>
            <a:pPr algn="ctr"/>
            <a:r>
              <a:rPr lang="ar-IQ" sz="2200" b="1" dirty="0" smtClean="0">
                <a:solidFill>
                  <a:schemeClr val="tx1"/>
                </a:solidFill>
                <a:cs typeface="Simplified Arabic" pitchFamily="2" charset="-78"/>
              </a:rPr>
              <a:t>.</a:t>
            </a:r>
            <a:endParaRPr lang="en-US" sz="2200" dirty="0" smtClean="0">
              <a:solidFill>
                <a:schemeClr val="tx1"/>
              </a:solidFill>
              <a:cs typeface="Simplified Arabic" pitchFamily="2" charset="-78"/>
            </a:endParaRPr>
          </a:p>
          <a:p>
            <a:pPr algn="ctr"/>
            <a:r>
              <a:rPr lang="ar-IQ" sz="2200" b="1" dirty="0" smtClean="0">
                <a:solidFill>
                  <a:schemeClr val="tx1"/>
                </a:solidFill>
                <a:cs typeface="Simplified Arabic" pitchFamily="2" charset="-78"/>
              </a:rPr>
              <a:t>.</a:t>
            </a:r>
            <a:endParaRPr lang="en-US" sz="2200" dirty="0" smtClean="0">
              <a:solidFill>
                <a:schemeClr val="tx1"/>
              </a:solidFill>
              <a:cs typeface="Simplified Arabic" pitchFamily="2" charset="-78"/>
            </a:endParaRPr>
          </a:p>
          <a:p>
            <a:pPr algn="ctr"/>
            <a:r>
              <a:rPr lang="ar-IQ" sz="2200" b="1" dirty="0" smtClean="0">
                <a:solidFill>
                  <a:schemeClr val="tx1"/>
                </a:solidFill>
                <a:cs typeface="Simplified Arabic" pitchFamily="2" charset="-78"/>
              </a:rPr>
              <a:t>وهكذا</a:t>
            </a:r>
            <a:endParaRPr lang="en-US" sz="2200" dirty="0" smtClean="0">
              <a:solidFill>
                <a:schemeClr val="tx1"/>
              </a:solidFill>
              <a:cs typeface="Simplified Arabic" pitchFamily="2" charset="-78"/>
            </a:endParaRPr>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6" name="جدول 5"/>
          <p:cNvGraphicFramePr>
            <a:graphicFrameLocks noGrp="1"/>
          </p:cNvGraphicFramePr>
          <p:nvPr/>
        </p:nvGraphicFramePr>
        <p:xfrm>
          <a:off x="2133600" y="1219202"/>
          <a:ext cx="6096000" cy="1523998"/>
        </p:xfrm>
        <a:graphic>
          <a:graphicData uri="http://schemas.openxmlformats.org/drawingml/2006/table">
            <a:tbl>
              <a:tblPr rtl="1" firstRow="1" bandRow="1">
                <a:tableStyleId>{5C22544A-7EE6-4342-B048-85BDC9FD1C3A}</a:tableStyleId>
              </a:tblPr>
              <a:tblGrid>
                <a:gridCol w="2032000"/>
                <a:gridCol w="2032000"/>
                <a:gridCol w="2032000"/>
              </a:tblGrid>
              <a:tr h="408826">
                <a:tc>
                  <a:txBody>
                    <a:bodyPr/>
                    <a:lstStyle/>
                    <a:p>
                      <a:pPr algn="ctr" rtl="1">
                        <a:lnSpc>
                          <a:spcPts val="1400"/>
                        </a:lnSpc>
                        <a:spcAft>
                          <a:spcPts val="0"/>
                        </a:spcAft>
                      </a:pPr>
                      <a:r>
                        <a:rPr lang="ar-IQ" sz="1600" b="1" dirty="0" smtClean="0">
                          <a:latin typeface="Calibri"/>
                          <a:ea typeface="Calibri"/>
                          <a:cs typeface="Arial"/>
                        </a:rPr>
                        <a:t>مراكز الفئات </a:t>
                      </a:r>
                      <a:endParaRPr lang="en-US" sz="1600" b="1" dirty="0" smtClean="0">
                        <a:latin typeface="Calibri"/>
                        <a:ea typeface="Calibri"/>
                        <a:cs typeface="Arial"/>
                      </a:endParaRPr>
                    </a:p>
                    <a:p>
                      <a:pPr algn="ctr" rtl="1">
                        <a:lnSpc>
                          <a:spcPts val="1400"/>
                        </a:lnSpc>
                        <a:spcAft>
                          <a:spcPts val="0"/>
                        </a:spcAft>
                      </a:pPr>
                      <a:r>
                        <a:rPr lang="en-US" sz="1600" b="1" dirty="0" smtClean="0">
                          <a:latin typeface="Arial"/>
                          <a:ea typeface="Calibri"/>
                          <a:cs typeface="Arial"/>
                        </a:rPr>
                        <a:t>Xi</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ar-IQ" sz="1600" b="1" dirty="0">
                          <a:latin typeface="Calibri"/>
                          <a:ea typeface="Calibri"/>
                          <a:cs typeface="Arial"/>
                        </a:rPr>
                        <a:t>التكرارات </a:t>
                      </a:r>
                      <a:endParaRPr lang="en-US" sz="1600" b="1" dirty="0">
                        <a:latin typeface="Calibri"/>
                        <a:ea typeface="Calibri"/>
                        <a:cs typeface="Arial"/>
                      </a:endParaRPr>
                    </a:p>
                    <a:p>
                      <a:pPr algn="ctr" rtl="1">
                        <a:lnSpc>
                          <a:spcPts val="1400"/>
                        </a:lnSpc>
                        <a:spcAft>
                          <a:spcPts val="0"/>
                        </a:spcAft>
                      </a:pPr>
                      <a:r>
                        <a:rPr lang="en-US" sz="1600" b="1" dirty="0" err="1">
                          <a:latin typeface="Arial"/>
                          <a:ea typeface="Calibri"/>
                          <a:cs typeface="Arial"/>
                        </a:rPr>
                        <a:t>Fi</a:t>
                      </a:r>
                      <a:endParaRPr lang="en-US" sz="1600" b="1" dirty="0">
                        <a:latin typeface="Calibri"/>
                        <a:ea typeface="Calibri"/>
                        <a:cs typeface="Arial"/>
                      </a:endParaRPr>
                    </a:p>
                  </a:txBody>
                  <a:tcPr marL="68580" marR="68580" marT="0" marB="0" anchor="ctr"/>
                </a:tc>
                <a:tc>
                  <a:txBody>
                    <a:bodyPr/>
                    <a:lstStyle/>
                    <a:p>
                      <a:pPr algn="ctr" rtl="1">
                        <a:lnSpc>
                          <a:spcPts val="1400"/>
                        </a:lnSpc>
                        <a:spcAft>
                          <a:spcPts val="0"/>
                        </a:spcAft>
                      </a:pPr>
                      <a:r>
                        <a:rPr lang="ar-IQ" sz="1600" b="1">
                          <a:latin typeface="Calibri"/>
                          <a:ea typeface="Calibri"/>
                          <a:cs typeface="Arial"/>
                        </a:rPr>
                        <a:t>الفئات </a:t>
                      </a:r>
                      <a:endParaRPr lang="en-US" sz="1600" b="1">
                        <a:latin typeface="Calibri"/>
                        <a:ea typeface="Calibri"/>
                        <a:cs typeface="Arial"/>
                      </a:endParaRPr>
                    </a:p>
                  </a:txBody>
                  <a:tcPr marL="68580" marR="68580" marT="0" marB="0" anchor="ctr"/>
                </a:tc>
              </a:tr>
              <a:tr h="278793">
                <a:tc>
                  <a:txBody>
                    <a:bodyPr/>
                    <a:lstStyle/>
                    <a:p>
                      <a:pPr algn="ctr" rtl="0">
                        <a:lnSpc>
                          <a:spcPts val="1400"/>
                        </a:lnSpc>
                        <a:spcAft>
                          <a:spcPts val="0"/>
                        </a:spcAft>
                      </a:pPr>
                      <a:r>
                        <a:rPr lang="en-US" sz="1600" b="1" dirty="0">
                          <a:latin typeface="Arial"/>
                          <a:ea typeface="Calibri"/>
                          <a:cs typeface="Arial"/>
                        </a:rPr>
                        <a:t>35</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2</a:t>
                      </a:r>
                      <a:endParaRPr lang="en-US" sz="16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30 -</a:t>
                      </a:r>
                      <a:endParaRPr lang="en-US" sz="1600" b="1">
                        <a:latin typeface="Calibri"/>
                        <a:ea typeface="Calibri"/>
                        <a:cs typeface="Arial"/>
                      </a:endParaRPr>
                    </a:p>
                  </a:txBody>
                  <a:tcPr marL="68580" marR="68580" marT="0" marB="0"/>
                </a:tc>
              </a:tr>
              <a:tr h="278793">
                <a:tc>
                  <a:txBody>
                    <a:bodyPr/>
                    <a:lstStyle/>
                    <a:p>
                      <a:pPr algn="ctr" rtl="1">
                        <a:lnSpc>
                          <a:spcPts val="1400"/>
                        </a:lnSpc>
                        <a:spcAft>
                          <a:spcPts val="0"/>
                        </a:spcAft>
                      </a:pPr>
                      <a:r>
                        <a:rPr lang="en-US" sz="1600" b="1" dirty="0">
                          <a:latin typeface="Arial"/>
                          <a:ea typeface="Calibri"/>
                          <a:cs typeface="Arial"/>
                        </a:rPr>
                        <a:t>45</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5</a:t>
                      </a:r>
                      <a:endParaRPr lang="en-US" sz="16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40 -</a:t>
                      </a:r>
                      <a:endParaRPr lang="en-US" sz="1600" b="1">
                        <a:latin typeface="Calibri"/>
                        <a:ea typeface="Calibri"/>
                        <a:cs typeface="Arial"/>
                      </a:endParaRPr>
                    </a:p>
                  </a:txBody>
                  <a:tcPr marL="68580" marR="68580" marT="0" marB="0"/>
                </a:tc>
              </a:tr>
              <a:tr h="278793">
                <a:tc>
                  <a:txBody>
                    <a:bodyPr/>
                    <a:lstStyle/>
                    <a:p>
                      <a:pPr algn="ctr" rtl="1">
                        <a:lnSpc>
                          <a:spcPts val="1400"/>
                        </a:lnSpc>
                        <a:spcAft>
                          <a:spcPts val="0"/>
                        </a:spcAft>
                      </a:pPr>
                      <a:r>
                        <a:rPr lang="en-US" sz="1600" b="1" dirty="0">
                          <a:latin typeface="Arial"/>
                          <a:ea typeface="Calibri"/>
                          <a:cs typeface="Arial"/>
                        </a:rPr>
                        <a:t>55</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dirty="0">
                          <a:latin typeface="Arial"/>
                          <a:ea typeface="Calibri"/>
                          <a:cs typeface="Arial"/>
                        </a:rPr>
                        <a:t>9</a:t>
                      </a:r>
                      <a:endParaRPr lang="en-US" sz="16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50 -</a:t>
                      </a:r>
                      <a:endParaRPr lang="en-US" sz="1600" b="1">
                        <a:latin typeface="Calibri"/>
                        <a:ea typeface="Calibri"/>
                        <a:cs typeface="Arial"/>
                      </a:endParaRPr>
                    </a:p>
                  </a:txBody>
                  <a:tcPr marL="68580" marR="68580" marT="0" marB="0"/>
                </a:tc>
              </a:tr>
              <a:tr h="278793">
                <a:tc>
                  <a:txBody>
                    <a:bodyPr/>
                    <a:lstStyle/>
                    <a:p>
                      <a:pPr algn="ctr" rtl="1">
                        <a:lnSpc>
                          <a:spcPts val="1400"/>
                        </a:lnSpc>
                        <a:spcAft>
                          <a:spcPts val="0"/>
                        </a:spcAft>
                      </a:pPr>
                      <a:r>
                        <a:rPr lang="en-US" sz="1600" b="1" dirty="0">
                          <a:latin typeface="Arial"/>
                          <a:ea typeface="Calibri"/>
                          <a:cs typeface="Arial"/>
                        </a:rPr>
                        <a:t>65</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dirty="0">
                          <a:latin typeface="Arial"/>
                          <a:ea typeface="Calibri"/>
                          <a:cs typeface="Arial"/>
                        </a:rPr>
                        <a:t>12</a:t>
                      </a:r>
                      <a:endParaRPr lang="en-US" sz="16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dirty="0">
                          <a:latin typeface="Arial"/>
                          <a:ea typeface="Calibri"/>
                          <a:cs typeface="Arial"/>
                        </a:rPr>
                        <a:t>60 – 70</a:t>
                      </a:r>
                      <a:endParaRPr lang="en-US" sz="1600" b="1" dirty="0">
                        <a:latin typeface="Calibri"/>
                        <a:ea typeface="Calibri"/>
                        <a:cs typeface="Arial"/>
                      </a:endParaRPr>
                    </a:p>
                  </a:txBody>
                  <a:tcPr marL="68580" marR="68580" marT="0" marB="0"/>
                </a:tc>
              </a:tr>
            </a:tbl>
          </a:graphicData>
        </a:graphic>
      </p:graphicFrame>
      <p:sp>
        <p:nvSpPr>
          <p:cNvPr id="1054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547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52800" y="2876550"/>
            <a:ext cx="1734911" cy="476250"/>
          </a:xfrm>
          <a:prstGeom prst="rect">
            <a:avLst/>
          </a:prstGeom>
          <a:noFill/>
        </p:spPr>
      </p:pic>
      <p:sp>
        <p:nvSpPr>
          <p:cNvPr id="105475" name="Rectangle 3"/>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547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5476"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86200" y="3352800"/>
            <a:ext cx="1219200" cy="457200"/>
          </a:xfrm>
          <a:prstGeom prst="rect">
            <a:avLst/>
          </a:prstGeom>
          <a:noFill/>
        </p:spPr>
      </p:pic>
      <p:sp>
        <p:nvSpPr>
          <p:cNvPr id="105478" name="Rectangle 6"/>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54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5479"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67200" y="3857368"/>
            <a:ext cx="1066800" cy="562232"/>
          </a:xfrm>
          <a:prstGeom prst="rect">
            <a:avLst/>
          </a:prstGeom>
          <a:noFill/>
        </p:spPr>
      </p:pic>
      <p:sp>
        <p:nvSpPr>
          <p:cNvPr id="105483"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5482"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810000" y="4419600"/>
            <a:ext cx="1371600" cy="514350"/>
          </a:xfrm>
          <a:prstGeom prst="rect">
            <a:avLst/>
          </a:prstGeom>
          <a:noFill/>
        </p:spPr>
      </p:pic>
      <p:sp>
        <p:nvSpPr>
          <p:cNvPr id="10548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5485" name="Picture 1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255965" y="4953000"/>
            <a:ext cx="849435" cy="447675"/>
          </a:xfrm>
          <a:prstGeom prst="rect">
            <a:avLst/>
          </a:prstGeom>
          <a:noFill/>
        </p:spPr>
      </p:pic>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شكل بياني يبين البيانات المبينة في الجدول أعلاه</a:t>
            </a:r>
          </a:p>
          <a:p>
            <a:pPr marL="804863" indent="-804863" algn="just"/>
            <a:endParaRPr lang="ar-IQ" sz="2200" b="1" u="sng" dirty="0" smtClean="0">
              <a:solidFill>
                <a:schemeClr val="tx1"/>
              </a:solidFill>
              <a:cs typeface="Simplified Arabic" pitchFamily="2" charset="-78"/>
            </a:endParaRPr>
          </a:p>
          <a:p>
            <a:pPr marL="804863" indent="-804863" algn="just"/>
            <a:r>
              <a:rPr lang="ar-IQ" sz="2200" b="1" u="sng" dirty="0" smtClean="0">
                <a:solidFill>
                  <a:schemeClr val="tx1"/>
                </a:solidFill>
                <a:cs typeface="Simplified Arabic" pitchFamily="2" charset="-78"/>
              </a:rPr>
              <a:t>ملاحظة</a:t>
            </a:r>
            <a:r>
              <a:rPr lang="ar-IQ" sz="2200" b="1" dirty="0" smtClean="0">
                <a:solidFill>
                  <a:schemeClr val="tx1"/>
                </a:solidFill>
                <a:cs typeface="Simplified Arabic" pitchFamily="2" charset="-78"/>
              </a:rPr>
              <a:t>:-</a:t>
            </a:r>
            <a:r>
              <a:rPr lang="ar-IQ" sz="2200" dirty="0" smtClean="0">
                <a:solidFill>
                  <a:schemeClr val="tx1"/>
                </a:solidFill>
                <a:cs typeface="Simplified Arabic" pitchFamily="2" charset="-78"/>
              </a:rPr>
              <a:t> يمكن رسم المضلع التكراري بإيصال نقط تنصيف رؤوس المستطيلات المكونة للمدرج التكراري. </a:t>
            </a:r>
            <a:endParaRPr lang="en-US" sz="2200" dirty="0" smtClean="0">
              <a:solidFill>
                <a:schemeClr val="tx1"/>
              </a:solidFill>
              <a:cs typeface="Simplified Arabic" pitchFamily="2" charset="-78"/>
            </a:endParaRPr>
          </a:p>
        </p:txBody>
      </p:sp>
      <p:sp>
        <p:nvSpPr>
          <p:cNvPr id="103427" name="Text Box 3"/>
          <p:cNvSpPr txBox="1">
            <a:spLocks noChangeArrowheads="1"/>
          </p:cNvSpPr>
          <p:nvPr/>
        </p:nvSpPr>
        <p:spPr bwMode="auto">
          <a:xfrm>
            <a:off x="838200" y="3124201"/>
            <a:ext cx="1066801" cy="457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a:r>
              <a:rPr lang="ar-IQ" sz="1600" b="1" dirty="0" smtClean="0"/>
              <a:t>التكرارات</a:t>
            </a:r>
            <a:endParaRPr lang="en-US" sz="1600" b="1" dirty="0"/>
          </a:p>
        </p:txBody>
      </p:sp>
      <p:sp>
        <p:nvSpPr>
          <p:cNvPr id="103428" name="Text Box 4"/>
          <p:cNvSpPr txBox="1">
            <a:spLocks noChangeArrowheads="1"/>
          </p:cNvSpPr>
          <p:nvPr/>
        </p:nvSpPr>
        <p:spPr bwMode="auto">
          <a:xfrm>
            <a:off x="7696201" y="4636008"/>
            <a:ext cx="990600" cy="240792"/>
          </a:xfrm>
          <a:prstGeom prst="rect">
            <a:avLst/>
          </a:prstGeom>
          <a:solidFill>
            <a:schemeClr val="bg1">
              <a:lumMod val="95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مراكز الفئات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30" name="Text Box 6"/>
          <p:cNvSpPr txBox="1">
            <a:spLocks noChangeArrowheads="1"/>
          </p:cNvSpPr>
          <p:nvPr/>
        </p:nvSpPr>
        <p:spPr bwMode="auto">
          <a:xfrm>
            <a:off x="2133600" y="9525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29" name="Text Box 5"/>
          <p:cNvSpPr txBox="1">
            <a:spLocks noChangeArrowheads="1"/>
          </p:cNvSpPr>
          <p:nvPr/>
        </p:nvSpPr>
        <p:spPr bwMode="auto">
          <a:xfrm>
            <a:off x="8181975" y="44196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6" name="مخطط 15"/>
          <p:cNvGraphicFramePr/>
          <p:nvPr/>
        </p:nvGraphicFramePr>
        <p:xfrm>
          <a:off x="1924050" y="1143000"/>
          <a:ext cx="6457950" cy="3829050"/>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7"/>
          <p:cNvGrpSpPr>
            <a:grpSpLocks/>
          </p:cNvGrpSpPr>
          <p:nvPr/>
        </p:nvGrpSpPr>
        <p:grpSpPr bwMode="auto">
          <a:xfrm>
            <a:off x="1664208" y="4419600"/>
            <a:ext cx="603885" cy="257175"/>
            <a:chOff x="1404" y="10410"/>
            <a:chExt cx="951" cy="405"/>
          </a:xfrm>
          <a:solidFill>
            <a:schemeClr val="bg1">
              <a:lumMod val="95000"/>
            </a:schemeClr>
          </a:solidFill>
        </p:grpSpPr>
        <p:sp>
          <p:nvSpPr>
            <p:cNvPr id="103432" name="Text Box 8"/>
            <p:cNvSpPr txBox="1">
              <a:spLocks noChangeArrowheads="1"/>
            </p:cNvSpPr>
            <p:nvPr/>
          </p:nvSpPr>
          <p:spPr bwMode="auto">
            <a:xfrm>
              <a:off x="1885" y="10410"/>
              <a:ext cx="470" cy="39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433" name="Text Box 9"/>
            <p:cNvSpPr txBox="1">
              <a:spLocks noChangeArrowheads="1"/>
            </p:cNvSpPr>
            <p:nvPr/>
          </p:nvSpPr>
          <p:spPr bwMode="auto">
            <a:xfrm>
              <a:off x="1404" y="10425"/>
              <a:ext cx="900" cy="39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152400"/>
            <a:ext cx="8305800" cy="64770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مقدمة في تعريف الإحصاء والطريقة الإحصائية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الإحصاء</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هو ذلك العلم الذي يبحث في طرق جمع وتصنيف وتبويب البيانات وعرضها وتحليلها وتفسيرها بأسلوب علمي بهدف الوصول منها إلى استنتاجات وقرارات سليمة على ضوء هذا التحليل. </a:t>
            </a:r>
          </a:p>
          <a:p>
            <a:pPr algn="just"/>
            <a:r>
              <a:rPr lang="ar-IQ" sz="2200" dirty="0" smtClean="0">
                <a:solidFill>
                  <a:schemeClr val="tx1"/>
                </a:solidFill>
                <a:cs typeface="Simplified Arabic" pitchFamily="2" charset="-78"/>
              </a:rPr>
              <a:t>	والإحصاء في الوقت الحاضر علم مستقل بذاته له قواعده وقوانينه الخاصة التي تميزه عن العلوم الأخرى، ولكنه يرتبط ارتباطاً وثيقاً بمختلف العلوم والدراسات كالاقتصاد والرياضيات والطب والجغرافية والزراعة والمحاسبة وغيرها من العلوم الاجتماعية والطبيعية الأخرى باعتباره منهجاً وطريقة علمية تستخدمها العلوم والأبحاث للوصول إلى الحقائق عن الظواهر الحياتية المختلفة.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الطريقة الإحصائية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وهي الطريقة العلمية الخاصة بمعالجة النواحي الخاضعة للتحليل الكمي (الأرقام). وتتألف من المراحل الرئيسية التالية:-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جمع البيانات. </a:t>
            </a:r>
          </a:p>
          <a:p>
            <a:pPr algn="just"/>
            <a:r>
              <a:rPr lang="ar-IQ" sz="2200" dirty="0" smtClean="0">
                <a:solidFill>
                  <a:schemeClr val="tx1"/>
                </a:solidFill>
                <a:cs typeface="Simplified Arabic" pitchFamily="2" charset="-78"/>
              </a:rPr>
              <a:t>2 .تصنيف وتبويب البيانات</a:t>
            </a:r>
          </a:p>
          <a:p>
            <a:pPr algn="just"/>
            <a:r>
              <a:rPr lang="ar-IQ" sz="2200" dirty="0" smtClean="0">
                <a:solidFill>
                  <a:schemeClr val="tx1"/>
                </a:solidFill>
                <a:cs typeface="Simplified Arabic" pitchFamily="2" charset="-78"/>
              </a:rPr>
              <a:t>3. عرض البيانات</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4.حساب المؤشرات والمعالم (المقاييس الاحصائية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5.التحليل والتفسير والتنبوء</a:t>
            </a:r>
          </a:p>
          <a:p>
            <a:pPr algn="just"/>
            <a:r>
              <a:rPr lang="ar-IQ" sz="2200" dirty="0" smtClean="0">
                <a:solidFill>
                  <a:schemeClr val="tx1"/>
                </a:solidFill>
                <a:cs typeface="Simplified Arabic" pitchFamily="2" charset="-78"/>
              </a:rPr>
              <a:t>وسيتم الشرح بالتفصيل لكل مرحلة من مراحل الطريقة الاحصائية</a:t>
            </a:r>
            <a:endParaRPr lang="en-US" sz="2200" dirty="0" smtClean="0">
              <a:solidFill>
                <a:schemeClr val="tx1"/>
              </a:solidFill>
              <a:cs typeface="Simplified Arabic" pitchFamily="2" charset="-78"/>
            </a:endParaRPr>
          </a:p>
          <a:p>
            <a:pPr algn="just"/>
            <a:endParaRPr lang="en-US" sz="2200" dirty="0" smtClean="0">
              <a:solidFill>
                <a:schemeClr val="tx1"/>
              </a:solidFill>
              <a:cs typeface="Simplified Arabic" pitchFamily="2" charset="-78"/>
            </a:endParaRPr>
          </a:p>
          <a:p>
            <a:pPr algn="just"/>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a:t>
            </a:r>
            <a:endParaRPr lang="en-US" sz="2200" dirty="0">
              <a:solidFill>
                <a:schemeClr val="tx1"/>
              </a:solidFill>
              <a:cs typeface="Simplified Arabic" pitchFamily="2" charset="-78"/>
            </a:endParaRPr>
          </a:p>
        </p:txBody>
      </p:sp>
    </p:spTree>
  </p:cSld>
  <p:clrMapOvr>
    <a:masterClrMapping/>
  </p:clrMapOvr>
  <p:transition spd="slow">
    <p:circl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plus(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dirty="0" smtClean="0">
                <a:solidFill>
                  <a:schemeClr val="tx1"/>
                </a:solidFill>
                <a:cs typeface="Simplified Arabic" pitchFamily="2" charset="-78"/>
              </a:rPr>
              <a:t>فلرسم البيانات في جدول التوزيع التكراري أعلاه: </a:t>
            </a:r>
            <a:endParaRPr lang="en-US"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شكل بياني يمثل .....</a:t>
            </a: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13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450" name="Text Box 2"/>
          <p:cNvSpPr txBox="1">
            <a:spLocks noChangeArrowheads="1"/>
          </p:cNvSpPr>
          <p:nvPr/>
        </p:nvSpPr>
        <p:spPr bwMode="auto">
          <a:xfrm>
            <a:off x="685800" y="2667000"/>
            <a:ext cx="914400" cy="369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التكرارات </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104451" name="Text Box 3"/>
          <p:cNvSpPr txBox="1">
            <a:spLocks noChangeArrowheads="1"/>
          </p:cNvSpPr>
          <p:nvPr/>
        </p:nvSpPr>
        <p:spPr bwMode="auto">
          <a:xfrm>
            <a:off x="1406652" y="4287774"/>
            <a:ext cx="571500"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2" name="Text Box 4"/>
          <p:cNvSpPr txBox="1">
            <a:spLocks noChangeArrowheads="1"/>
          </p:cNvSpPr>
          <p:nvPr/>
        </p:nvSpPr>
        <p:spPr bwMode="auto">
          <a:xfrm>
            <a:off x="7705725" y="4267200"/>
            <a:ext cx="371475" cy="268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458" name="Text Box 10"/>
          <p:cNvSpPr txBox="1">
            <a:spLocks noChangeArrowheads="1"/>
          </p:cNvSpPr>
          <p:nvPr/>
        </p:nvSpPr>
        <p:spPr bwMode="auto">
          <a:xfrm>
            <a:off x="3870897" y="4495800"/>
            <a:ext cx="2325687"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      162-     169-     176-      190-183</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7" name="مخطط 16"/>
          <p:cNvGraphicFramePr/>
          <p:nvPr/>
        </p:nvGraphicFramePr>
        <p:xfrm>
          <a:off x="1524000" y="1066800"/>
          <a:ext cx="6400800" cy="3771900"/>
        </p:xfrm>
        <a:graphic>
          <a:graphicData uri="http://schemas.openxmlformats.org/drawingml/2006/chart">
            <c:chart xmlns:c="http://schemas.openxmlformats.org/drawingml/2006/chart" xmlns:r="http://schemas.openxmlformats.org/officeDocument/2006/relationships" r:id="rId3"/>
          </a:graphicData>
        </a:graphic>
      </p:graphicFrame>
      <p:sp>
        <p:nvSpPr>
          <p:cNvPr id="10" name="مربع نص 9"/>
          <p:cNvSpPr txBox="1"/>
          <p:nvPr/>
        </p:nvSpPr>
        <p:spPr>
          <a:xfrm>
            <a:off x="1834896" y="4495800"/>
            <a:ext cx="5836920" cy="369332"/>
          </a:xfrm>
          <a:prstGeom prst="rect">
            <a:avLst/>
          </a:prstGeom>
          <a:solidFill>
            <a:schemeClr val="accent1">
              <a:lumMod val="20000"/>
              <a:lumOff val="80000"/>
            </a:schemeClr>
          </a:solidFill>
        </p:spPr>
        <p:txBody>
          <a:bodyPr wrap="square" rtlCol="1">
            <a:spAutoFit/>
          </a:bodyPr>
          <a:lstStyle/>
          <a:p>
            <a:endParaRPr lang="ar-SA" dirty="0"/>
          </a:p>
        </p:txBody>
      </p:sp>
      <p:sp>
        <p:nvSpPr>
          <p:cNvPr id="104453" name="Text Box 5"/>
          <p:cNvSpPr txBox="1">
            <a:spLocks noChangeArrowheads="1"/>
          </p:cNvSpPr>
          <p:nvPr/>
        </p:nvSpPr>
        <p:spPr bwMode="auto">
          <a:xfrm>
            <a:off x="7086600" y="4495800"/>
            <a:ext cx="914400" cy="304800"/>
          </a:xfrm>
          <a:prstGeom prst="rect">
            <a:avLst/>
          </a:prstGeom>
          <a:solidFill>
            <a:schemeClr val="accent1">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مراكز الفئات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Text Box 10"/>
          <p:cNvSpPr txBox="1">
            <a:spLocks noChangeArrowheads="1"/>
          </p:cNvSpPr>
          <p:nvPr/>
        </p:nvSpPr>
        <p:spPr bwMode="auto">
          <a:xfrm>
            <a:off x="4023297" y="4495800"/>
            <a:ext cx="2325687"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rtl="0">
              <a:spcAft>
                <a:spcPts val="1000"/>
              </a:spcAft>
            </a:pPr>
            <a:r>
              <a:rPr lang="en-US" sz="1100" dirty="0" smtClean="0"/>
              <a:t>30-       40-          50-       60-70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666" name="Rectangle 2"/>
          <p:cNvSpPr>
            <a:spLocks noChangeArrowheads="1"/>
          </p:cNvSpPr>
          <p:nvPr/>
        </p:nvSpPr>
        <p:spPr bwMode="auto">
          <a:xfrm>
            <a:off x="5405437" y="1981200"/>
            <a:ext cx="90488" cy="95250"/>
          </a:xfrm>
          <a:prstGeom prst="rect">
            <a:avLst/>
          </a:prstGeom>
          <a:solidFill>
            <a:srgbClr val="C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13667" name="Rectangle 3"/>
          <p:cNvSpPr>
            <a:spLocks noChangeArrowheads="1"/>
          </p:cNvSpPr>
          <p:nvPr/>
        </p:nvSpPr>
        <p:spPr bwMode="auto">
          <a:xfrm>
            <a:off x="4881562" y="3028950"/>
            <a:ext cx="90488" cy="95250"/>
          </a:xfrm>
          <a:prstGeom prst="rect">
            <a:avLst/>
          </a:prstGeom>
          <a:solidFill>
            <a:srgbClr val="C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13668" name="Rectangle 4"/>
          <p:cNvSpPr>
            <a:spLocks noChangeArrowheads="1"/>
          </p:cNvSpPr>
          <p:nvPr/>
        </p:nvSpPr>
        <p:spPr bwMode="auto">
          <a:xfrm>
            <a:off x="4452937" y="3810000"/>
            <a:ext cx="90488" cy="95250"/>
          </a:xfrm>
          <a:prstGeom prst="rect">
            <a:avLst/>
          </a:prstGeom>
          <a:solidFill>
            <a:srgbClr val="C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13669" name="Rectangle 5"/>
          <p:cNvSpPr>
            <a:spLocks noChangeArrowheads="1"/>
          </p:cNvSpPr>
          <p:nvPr/>
        </p:nvSpPr>
        <p:spPr bwMode="auto">
          <a:xfrm>
            <a:off x="4267200" y="3898393"/>
            <a:ext cx="457200" cy="515874"/>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13670" name="Rectangle 6"/>
          <p:cNvSpPr>
            <a:spLocks noChangeArrowheads="1"/>
          </p:cNvSpPr>
          <p:nvPr/>
        </p:nvSpPr>
        <p:spPr bwMode="auto">
          <a:xfrm>
            <a:off x="5181600" y="2057400"/>
            <a:ext cx="457200" cy="2356421"/>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13671" name="Rectangle 7"/>
          <p:cNvSpPr>
            <a:spLocks noChangeArrowheads="1"/>
          </p:cNvSpPr>
          <p:nvPr/>
        </p:nvSpPr>
        <p:spPr bwMode="auto">
          <a:xfrm>
            <a:off x="5638800" y="1219201"/>
            <a:ext cx="457200" cy="3200400"/>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sp>
        <p:nvSpPr>
          <p:cNvPr id="113672" name="Rectangle 8"/>
          <p:cNvSpPr>
            <a:spLocks noChangeArrowheads="1"/>
          </p:cNvSpPr>
          <p:nvPr/>
        </p:nvSpPr>
        <p:spPr bwMode="auto">
          <a:xfrm>
            <a:off x="5853112" y="1194816"/>
            <a:ext cx="90488" cy="95250"/>
          </a:xfrm>
          <a:prstGeom prst="rect">
            <a:avLst/>
          </a:prstGeom>
          <a:solidFill>
            <a:srgbClr val="C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13674" name="Rectangle 10"/>
          <p:cNvSpPr>
            <a:spLocks noChangeArrowheads="1"/>
          </p:cNvSpPr>
          <p:nvPr/>
        </p:nvSpPr>
        <p:spPr bwMode="auto">
          <a:xfrm>
            <a:off x="4724400" y="3124201"/>
            <a:ext cx="457200" cy="1295400"/>
          </a:xfrm>
          <a:prstGeom prst="rect">
            <a:avLst/>
          </a:prstGeom>
          <a:solidFill>
            <a:srgbClr val="4F81BD"/>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ar-SA"/>
          </a:p>
        </p:txBody>
      </p:sp>
      <p:cxnSp>
        <p:nvCxnSpPr>
          <p:cNvPr id="113673" name="AutoShape 9"/>
          <p:cNvCxnSpPr>
            <a:cxnSpLocks noChangeShapeType="1"/>
            <a:endCxn id="113672" idx="2"/>
          </p:cNvCxnSpPr>
          <p:nvPr/>
        </p:nvCxnSpPr>
        <p:spPr bwMode="auto">
          <a:xfrm rot="5400000" flipH="1" flipV="1">
            <a:off x="3899805" y="1887649"/>
            <a:ext cx="2596134" cy="1400968"/>
          </a:xfrm>
          <a:prstGeom prst="straightConnector1">
            <a:avLst/>
          </a:prstGeom>
          <a:noFill/>
          <a:ln w="25400">
            <a:solidFill>
              <a:srgbClr val="C00000"/>
            </a:solidFill>
            <a:round/>
            <a:headEnd/>
            <a:tailEnd/>
          </a:ln>
        </p:spPr>
      </p:cxnSp>
      <p:sp>
        <p:nvSpPr>
          <p:cNvPr id="113675" name="Text Box 11"/>
          <p:cNvSpPr txBox="1">
            <a:spLocks noChangeArrowheads="1"/>
          </p:cNvSpPr>
          <p:nvPr/>
        </p:nvSpPr>
        <p:spPr bwMode="auto">
          <a:xfrm>
            <a:off x="1737741" y="874776"/>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المنحني التكراري </a:t>
            </a:r>
            <a:r>
              <a:rPr lang="en-US" sz="2200" b="1" u="sng" dirty="0" smtClean="0">
                <a:solidFill>
                  <a:schemeClr val="tx1"/>
                </a:solidFill>
                <a:cs typeface="Simplified Arabic" pitchFamily="2" charset="-78"/>
              </a:rPr>
              <a:t>(Frequency Curve)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a:t>
            </a:r>
            <a:r>
              <a:rPr lang="ar-IQ" sz="2200" dirty="0" err="1" smtClean="0">
                <a:solidFill>
                  <a:schemeClr val="tx1"/>
                </a:solidFill>
                <a:cs typeface="Simplified Arabic" pitchFamily="2" charset="-78"/>
              </a:rPr>
              <a:t>لاتختلف</a:t>
            </a:r>
            <a:r>
              <a:rPr lang="ar-IQ" sz="2200" dirty="0" smtClean="0">
                <a:solidFill>
                  <a:schemeClr val="tx1"/>
                </a:solidFill>
                <a:cs typeface="Simplified Arabic" pitchFamily="2" charset="-78"/>
              </a:rPr>
              <a:t> فكرة رسم المنحني التكراري عن المضلع التكراري من حيث الأسلوب لكن الفرق هو انه بدلاً من توصيل النقاط بمستقيمات، يتم تمرير منحي ما بين النقاط وكما في المثال السابق:-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شكل بياني يمثل ..... </a:t>
            </a:r>
          </a:p>
        </p:txBody>
      </p:sp>
      <p:graphicFrame>
        <p:nvGraphicFramePr>
          <p:cNvPr id="3" name="جدول 2"/>
          <p:cNvGraphicFramePr>
            <a:graphicFrameLocks noGrp="1"/>
          </p:cNvGraphicFramePr>
          <p:nvPr/>
        </p:nvGraphicFramePr>
        <p:xfrm>
          <a:off x="838200" y="1534111"/>
          <a:ext cx="6096000" cy="1605900"/>
        </p:xfrm>
        <a:graphic>
          <a:graphicData uri="http://schemas.openxmlformats.org/drawingml/2006/table">
            <a:tbl>
              <a:tblPr rtl="1" firstRow="1" bandRow="1">
                <a:tableStyleId>{5C22544A-7EE6-4342-B048-85BDC9FD1C3A}</a:tableStyleId>
              </a:tblPr>
              <a:tblGrid>
                <a:gridCol w="2032000"/>
                <a:gridCol w="2032000"/>
                <a:gridCol w="2032000"/>
              </a:tblGrid>
              <a:tr h="408826">
                <a:tc>
                  <a:txBody>
                    <a:bodyPr/>
                    <a:lstStyle/>
                    <a:p>
                      <a:pPr algn="ctr" rtl="1">
                        <a:lnSpc>
                          <a:spcPct val="115000"/>
                        </a:lnSpc>
                        <a:spcAft>
                          <a:spcPts val="0"/>
                        </a:spcAft>
                      </a:pPr>
                      <a:r>
                        <a:rPr lang="ar-IQ" sz="1400" b="1" dirty="0">
                          <a:latin typeface="Calibri"/>
                          <a:ea typeface="Calibri"/>
                          <a:cs typeface="Arial"/>
                        </a:rPr>
                        <a:t>مراكز الفئات </a:t>
                      </a:r>
                      <a:endParaRPr lang="en-US" sz="1400" b="1" dirty="0">
                        <a:latin typeface="Calibri"/>
                        <a:ea typeface="Calibri"/>
                        <a:cs typeface="Arial"/>
                      </a:endParaRPr>
                    </a:p>
                    <a:p>
                      <a:pPr algn="ctr" rtl="1">
                        <a:lnSpc>
                          <a:spcPct val="115000"/>
                        </a:lnSpc>
                        <a:spcAft>
                          <a:spcPts val="0"/>
                        </a:spcAft>
                      </a:pPr>
                      <a:r>
                        <a:rPr lang="en-US" sz="1400" b="1" dirty="0">
                          <a:latin typeface="Arial"/>
                          <a:ea typeface="Calibri"/>
                          <a:cs typeface="Arial"/>
                        </a:rPr>
                        <a:t>Xi</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ar-IQ" sz="1400" b="1" dirty="0">
                          <a:latin typeface="Calibri"/>
                          <a:ea typeface="Calibri"/>
                          <a:cs typeface="Arial"/>
                        </a:rPr>
                        <a:t>التكرارات </a:t>
                      </a:r>
                      <a:endParaRPr lang="en-US" sz="1400" b="1" dirty="0">
                        <a:latin typeface="Calibri"/>
                        <a:ea typeface="Calibri"/>
                        <a:cs typeface="Arial"/>
                      </a:endParaRPr>
                    </a:p>
                    <a:p>
                      <a:pPr algn="ctr" rtl="1">
                        <a:lnSpc>
                          <a:spcPct val="115000"/>
                        </a:lnSpc>
                        <a:spcAft>
                          <a:spcPts val="0"/>
                        </a:spcAft>
                      </a:pPr>
                      <a:r>
                        <a:rPr lang="en-US" sz="1400" b="1" dirty="0" err="1">
                          <a:latin typeface="Arial"/>
                          <a:ea typeface="Calibri"/>
                          <a:cs typeface="Arial"/>
                        </a:rPr>
                        <a:t>Fi</a:t>
                      </a:r>
                      <a:endParaRPr lang="en-US" sz="14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dirty="0">
                          <a:latin typeface="Calibri"/>
                          <a:ea typeface="Calibri"/>
                          <a:cs typeface="Arial"/>
                        </a:rPr>
                        <a:t>الفئات </a:t>
                      </a:r>
                      <a:endParaRPr lang="en-US" sz="1400" b="1" dirty="0">
                        <a:latin typeface="Calibri"/>
                        <a:ea typeface="Calibri"/>
                        <a:cs typeface="Arial"/>
                      </a:endParaRPr>
                    </a:p>
                  </a:txBody>
                  <a:tcPr marL="68580" marR="68580" marT="0" marB="0" anchor="ctr"/>
                </a:tc>
              </a:tr>
              <a:tr h="278793">
                <a:tc>
                  <a:txBody>
                    <a:bodyPr/>
                    <a:lstStyle/>
                    <a:p>
                      <a:pPr algn="ctr" rtl="1">
                        <a:lnSpc>
                          <a:spcPct val="115000"/>
                        </a:lnSpc>
                        <a:spcAft>
                          <a:spcPts val="0"/>
                        </a:spcAft>
                      </a:pPr>
                      <a:r>
                        <a:rPr lang="en-US" sz="1400" b="1" dirty="0">
                          <a:latin typeface="Arial"/>
                          <a:ea typeface="Calibri"/>
                          <a:cs typeface="Arial"/>
                        </a:rPr>
                        <a:t>35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2</a:t>
                      </a:r>
                      <a:endParaRPr lang="en-US" sz="14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Arial"/>
                          <a:ea typeface="Calibri"/>
                          <a:cs typeface="Arial"/>
                        </a:rPr>
                        <a:t>30 -</a:t>
                      </a:r>
                      <a:endParaRPr lang="en-US" sz="1400" b="1">
                        <a:latin typeface="Calibri"/>
                        <a:ea typeface="Calibri"/>
                        <a:cs typeface="Arial"/>
                      </a:endParaRPr>
                    </a:p>
                  </a:txBody>
                  <a:tcPr marL="68580" marR="68580" marT="0" marB="0"/>
                </a:tc>
              </a:tr>
              <a:tr h="278793">
                <a:tc>
                  <a:txBody>
                    <a:bodyPr/>
                    <a:lstStyle/>
                    <a:p>
                      <a:pPr algn="ctr" rtl="1">
                        <a:lnSpc>
                          <a:spcPct val="115000"/>
                        </a:lnSpc>
                        <a:spcAft>
                          <a:spcPts val="0"/>
                        </a:spcAft>
                      </a:pPr>
                      <a:r>
                        <a:rPr lang="en-US" sz="1400" b="1" dirty="0">
                          <a:latin typeface="Arial"/>
                          <a:ea typeface="Calibri"/>
                          <a:cs typeface="Arial"/>
                        </a:rPr>
                        <a:t>45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40 -</a:t>
                      </a:r>
                      <a:endParaRPr lang="en-US" sz="1400" b="1">
                        <a:latin typeface="Calibri"/>
                        <a:ea typeface="Calibri"/>
                        <a:cs typeface="Arial"/>
                      </a:endParaRPr>
                    </a:p>
                  </a:txBody>
                  <a:tcPr marL="68580" marR="68580" marT="0" marB="0"/>
                </a:tc>
              </a:tr>
              <a:tr h="278793">
                <a:tc>
                  <a:txBody>
                    <a:bodyPr/>
                    <a:lstStyle/>
                    <a:p>
                      <a:pPr algn="ctr" rtl="1">
                        <a:lnSpc>
                          <a:spcPct val="115000"/>
                        </a:lnSpc>
                        <a:spcAft>
                          <a:spcPts val="0"/>
                        </a:spcAft>
                      </a:pPr>
                      <a:r>
                        <a:rPr lang="en-US" sz="1400" b="1" dirty="0">
                          <a:latin typeface="Arial"/>
                          <a:ea typeface="Calibri"/>
                          <a:cs typeface="Arial"/>
                        </a:rPr>
                        <a:t>55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9</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50 -</a:t>
                      </a:r>
                      <a:endParaRPr lang="en-US" sz="1400" b="1">
                        <a:latin typeface="Calibri"/>
                        <a:ea typeface="Calibri"/>
                        <a:cs typeface="Arial"/>
                      </a:endParaRPr>
                    </a:p>
                  </a:txBody>
                  <a:tcPr marL="68580" marR="68580" marT="0" marB="0"/>
                </a:tc>
              </a:tr>
              <a:tr h="278793">
                <a:tc>
                  <a:txBody>
                    <a:bodyPr/>
                    <a:lstStyle/>
                    <a:p>
                      <a:pPr algn="ctr" rtl="1">
                        <a:lnSpc>
                          <a:spcPct val="115000"/>
                        </a:lnSpc>
                        <a:spcAft>
                          <a:spcPts val="0"/>
                        </a:spcAft>
                      </a:pPr>
                      <a:r>
                        <a:rPr lang="en-US" sz="1400" b="1" dirty="0">
                          <a:latin typeface="Arial"/>
                          <a:ea typeface="Calibri"/>
                          <a:cs typeface="Arial"/>
                        </a:rPr>
                        <a:t>65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12</a:t>
                      </a:r>
                      <a:endParaRPr lang="en-US" sz="14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dirty="0">
                          <a:latin typeface="Arial"/>
                          <a:ea typeface="Calibri"/>
                          <a:cs typeface="Arial"/>
                        </a:rPr>
                        <a:t>60 – 70</a:t>
                      </a:r>
                      <a:endParaRPr lang="en-US" sz="1400" b="1" dirty="0">
                        <a:latin typeface="Calibri"/>
                        <a:ea typeface="Calibri"/>
                        <a:cs typeface="Arial"/>
                      </a:endParaRPr>
                    </a:p>
                  </a:txBody>
                  <a:tcPr marL="68580" marR="68580" marT="0" marB="0"/>
                </a:tc>
              </a:tr>
            </a:tbl>
          </a:graphicData>
        </a:graphic>
      </p:graphicFrame>
      <p:graphicFrame>
        <p:nvGraphicFramePr>
          <p:cNvPr id="4" name="مخطط 3"/>
          <p:cNvGraphicFramePr/>
          <p:nvPr/>
        </p:nvGraphicFramePr>
        <p:xfrm>
          <a:off x="2133600" y="3200400"/>
          <a:ext cx="5295900" cy="30861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Box 2"/>
          <p:cNvSpPr txBox="1">
            <a:spLocks noChangeArrowheads="1"/>
          </p:cNvSpPr>
          <p:nvPr/>
        </p:nvSpPr>
        <p:spPr bwMode="auto">
          <a:xfrm>
            <a:off x="1219200" y="4430713"/>
            <a:ext cx="914400" cy="369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التكرارات </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5"/>
          <p:cNvSpPr txBox="1">
            <a:spLocks noChangeArrowheads="1"/>
          </p:cNvSpPr>
          <p:nvPr/>
        </p:nvSpPr>
        <p:spPr bwMode="auto">
          <a:xfrm>
            <a:off x="7086600" y="5943600"/>
            <a:ext cx="914400" cy="304800"/>
          </a:xfrm>
          <a:prstGeom prst="rect">
            <a:avLst/>
          </a:prstGeom>
          <a:solidFill>
            <a:schemeClr val="bg1">
              <a:lumMod val="95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مراكز الفئات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 Box 4"/>
          <p:cNvSpPr txBox="1">
            <a:spLocks noChangeArrowheads="1"/>
          </p:cNvSpPr>
          <p:nvPr/>
        </p:nvSpPr>
        <p:spPr bwMode="auto">
          <a:xfrm>
            <a:off x="7239000" y="5754561"/>
            <a:ext cx="371475" cy="268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3"/>
          <p:cNvSpPr txBox="1">
            <a:spLocks noChangeArrowheads="1"/>
          </p:cNvSpPr>
          <p:nvPr/>
        </p:nvSpPr>
        <p:spPr bwMode="auto">
          <a:xfrm>
            <a:off x="2016252" y="5738622"/>
            <a:ext cx="571500"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 Box 11"/>
          <p:cNvSpPr txBox="1">
            <a:spLocks noChangeArrowheads="1"/>
          </p:cNvSpPr>
          <p:nvPr/>
        </p:nvSpPr>
        <p:spPr bwMode="auto">
          <a:xfrm>
            <a:off x="2335149" y="30480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منحني التكرار المتجمع </a:t>
            </a:r>
            <a:r>
              <a:rPr lang="en-US" sz="2200" b="1" u="sng" dirty="0" smtClean="0">
                <a:solidFill>
                  <a:schemeClr val="tx1"/>
                </a:solidFill>
                <a:cs typeface="Simplified Arabic" pitchFamily="2" charset="-78"/>
              </a:rPr>
              <a:t>(Cumulative Frequency Curve)</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يسمى الشكل البياني الذي يبين التكرارات المتجمعة المقابلة لأي فئة من فئات الجدول. بالمنحني التكراري المتجمع. ويسمى المنحني الذي يظهر التكرار المتجمع الصاعد </a:t>
            </a:r>
            <a:br>
              <a:rPr lang="ar-IQ" sz="2200" dirty="0" smtClean="0">
                <a:solidFill>
                  <a:schemeClr val="tx1"/>
                </a:solidFill>
                <a:cs typeface="Simplified Arabic" pitchFamily="2" charset="-78"/>
              </a:rPr>
            </a:br>
            <a:r>
              <a:rPr lang="en-US" sz="2200" dirty="0" smtClean="0">
                <a:solidFill>
                  <a:schemeClr val="tx1"/>
                </a:solidFill>
                <a:cs typeface="Simplified Arabic" pitchFamily="2" charset="-78"/>
              </a:rPr>
              <a:t>(Less Than)</a:t>
            </a:r>
            <a:r>
              <a:rPr lang="ar-IQ" sz="2200" dirty="0" smtClean="0">
                <a:solidFill>
                  <a:schemeClr val="tx1"/>
                </a:solidFill>
                <a:cs typeface="Simplified Arabic" pitchFamily="2" charset="-78"/>
              </a:rPr>
              <a:t> بالمنحني التكراري المتجمع الصاعد، إما المنحني الذي يظهر التكرار المتجمع النازل فيسمى بالمنحني التكراري المتجمع النازل ولرسم كل من هذين المنحيين نضع الفئات على المحور الأفقي إما التكرارات </a:t>
            </a:r>
            <a:r>
              <a:rPr lang="ar-IQ" sz="2200" dirty="0" err="1" smtClean="0">
                <a:solidFill>
                  <a:schemeClr val="tx1"/>
                </a:solidFill>
                <a:cs typeface="Simplified Arabic" pitchFamily="2" charset="-78"/>
              </a:rPr>
              <a:t>المتجمعه</a:t>
            </a:r>
            <a:r>
              <a:rPr lang="ar-IQ" sz="2200" dirty="0" smtClean="0">
                <a:solidFill>
                  <a:schemeClr val="tx1"/>
                </a:solidFill>
                <a:cs typeface="Simplified Arabic" pitchFamily="2" charset="-78"/>
              </a:rPr>
              <a:t> الصاعدة </a:t>
            </a:r>
            <a:r>
              <a:rPr lang="en-US" sz="2200" dirty="0" smtClean="0">
                <a:solidFill>
                  <a:schemeClr val="tx1"/>
                </a:solidFill>
                <a:cs typeface="Simplified Arabic" pitchFamily="2" charset="-78"/>
              </a:rPr>
              <a:t>(Less Than)</a:t>
            </a:r>
            <a:r>
              <a:rPr lang="ar-IQ" sz="2200" dirty="0" smtClean="0">
                <a:solidFill>
                  <a:schemeClr val="tx1"/>
                </a:solidFill>
                <a:cs typeface="Simplified Arabic" pitchFamily="2" charset="-78"/>
              </a:rPr>
              <a:t> أو التكرارات </a:t>
            </a:r>
            <a:r>
              <a:rPr lang="ar-IQ" sz="2200" dirty="0" err="1" smtClean="0">
                <a:solidFill>
                  <a:schemeClr val="tx1"/>
                </a:solidFill>
                <a:cs typeface="Simplified Arabic" pitchFamily="2" charset="-78"/>
              </a:rPr>
              <a:t>المتجمعه</a:t>
            </a:r>
            <a:r>
              <a:rPr lang="ar-IQ" sz="2200" dirty="0" smtClean="0">
                <a:solidFill>
                  <a:schemeClr val="tx1"/>
                </a:solidFill>
                <a:cs typeface="Simplified Arabic" pitchFamily="2" charset="-78"/>
              </a:rPr>
              <a:t> النازلة </a:t>
            </a:r>
            <a:r>
              <a:rPr lang="en-US" sz="2200" dirty="0" smtClean="0">
                <a:solidFill>
                  <a:schemeClr val="tx1"/>
                </a:solidFill>
                <a:cs typeface="Simplified Arabic" pitchFamily="2" charset="-78"/>
              </a:rPr>
              <a:t>(More Than)</a:t>
            </a:r>
            <a:r>
              <a:rPr lang="ar-IQ" sz="2200" dirty="0" smtClean="0">
                <a:solidFill>
                  <a:schemeClr val="tx1"/>
                </a:solidFill>
                <a:cs typeface="Simplified Arabic" pitchFamily="2" charset="-78"/>
              </a:rPr>
              <a:t> فنضعها على المحور العمودي. وكما في المثال التالي:-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مثال</a:t>
            </a:r>
            <a:r>
              <a:rPr lang="ar-IQ" sz="2200" dirty="0" smtClean="0">
                <a:solidFill>
                  <a:schemeClr val="tx1"/>
                </a:solidFill>
                <a:cs typeface="Simplified Arabic" pitchFamily="2" charset="-78"/>
              </a:rPr>
              <a:t>:- البيانات في الجدول التالي تبين الأجور اليومية لـ </a:t>
            </a:r>
            <a:r>
              <a:rPr lang="en-US" sz="2200" dirty="0" smtClean="0">
                <a:solidFill>
                  <a:schemeClr val="tx1"/>
                </a:solidFill>
                <a:cs typeface="Simplified Arabic" pitchFamily="2" charset="-78"/>
              </a:rPr>
              <a:t>(65)</a:t>
            </a:r>
            <a:r>
              <a:rPr lang="ar-IQ" sz="2200" dirty="0" smtClean="0">
                <a:solidFill>
                  <a:schemeClr val="tx1"/>
                </a:solidFill>
                <a:cs typeface="Simplified Arabic" pitchFamily="2" charset="-78"/>
              </a:rPr>
              <a:t> عامل في شركة ما والمطلوب تمثيل بيانات هذا الجدول </a:t>
            </a:r>
            <a:r>
              <a:rPr lang="ar-IQ" sz="2200" dirty="0" err="1" smtClean="0">
                <a:solidFill>
                  <a:schemeClr val="tx1"/>
                </a:solidFill>
                <a:cs typeface="Simplified Arabic" pitchFamily="2" charset="-78"/>
              </a:rPr>
              <a:t>بـ</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منحنى تكراري متجمع صاعد.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منحنى تكراري متجمع نازل.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066800" y="3944683"/>
          <a:ext cx="4064000" cy="2471928"/>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ct val="115000"/>
                        </a:lnSpc>
                        <a:spcAft>
                          <a:spcPts val="0"/>
                        </a:spcAft>
                      </a:pPr>
                      <a:r>
                        <a:rPr lang="ar-IQ" sz="1400" b="1" dirty="0">
                          <a:latin typeface="Calibri"/>
                          <a:ea typeface="Calibri"/>
                          <a:cs typeface="Arial"/>
                        </a:rPr>
                        <a:t>التكرارات </a:t>
                      </a:r>
                      <a:endParaRPr lang="en-US" sz="1400" b="1" dirty="0">
                        <a:latin typeface="Calibri"/>
                        <a:ea typeface="Calibri"/>
                        <a:cs typeface="Arial"/>
                      </a:endParaRPr>
                    </a:p>
                    <a:p>
                      <a:pPr algn="ctr" rtl="1">
                        <a:lnSpc>
                          <a:spcPct val="115000"/>
                        </a:lnSpc>
                        <a:spcAft>
                          <a:spcPts val="0"/>
                        </a:spcAft>
                      </a:pPr>
                      <a:r>
                        <a:rPr lang="en-US" sz="1400" b="1" dirty="0" err="1">
                          <a:latin typeface="Arial"/>
                          <a:ea typeface="Calibri"/>
                          <a:cs typeface="Arial"/>
                        </a:rPr>
                        <a:t>Fi</a:t>
                      </a:r>
                      <a:endParaRPr lang="en-US" sz="14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a:latin typeface="Calibri"/>
                          <a:ea typeface="Calibri"/>
                          <a:cs typeface="Arial"/>
                        </a:rPr>
                        <a:t>فئات الأجور </a:t>
                      </a:r>
                      <a:endParaRPr lang="en-US" sz="1400" b="1">
                        <a:latin typeface="Calibri"/>
                        <a:ea typeface="Calibri"/>
                        <a:cs typeface="Arial"/>
                      </a:endParaRPr>
                    </a:p>
                  </a:txBody>
                  <a:tcPr marL="68580" marR="68580" marT="0" marB="0" anchor="ctr"/>
                </a:tc>
              </a:tr>
              <a:tr h="247650">
                <a:tc>
                  <a:txBody>
                    <a:bodyPr/>
                    <a:lstStyle/>
                    <a:p>
                      <a:pPr algn="ctr" rtl="0">
                        <a:lnSpc>
                          <a:spcPct val="115000"/>
                        </a:lnSpc>
                        <a:spcAft>
                          <a:spcPts val="0"/>
                        </a:spcAft>
                      </a:pPr>
                      <a:r>
                        <a:rPr lang="en-US" sz="1400" b="1" dirty="0">
                          <a:latin typeface="Arial"/>
                          <a:ea typeface="Calibri"/>
                          <a:cs typeface="Arial"/>
                        </a:rPr>
                        <a:t>8</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50 -</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400" b="1" dirty="0">
                          <a:latin typeface="Arial"/>
                          <a:ea typeface="Calibri"/>
                          <a:cs typeface="Arial"/>
                        </a:rPr>
                        <a:t>10</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60 -</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400" b="1" dirty="0">
                          <a:latin typeface="Arial"/>
                          <a:ea typeface="Calibri"/>
                          <a:cs typeface="Arial"/>
                        </a:rPr>
                        <a:t>16</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70 -</a:t>
                      </a:r>
                      <a:endParaRPr lang="en-US" sz="1400" b="1">
                        <a:latin typeface="Calibri"/>
                        <a:ea typeface="Calibri"/>
                        <a:cs typeface="Arial"/>
                      </a:endParaRPr>
                    </a:p>
                  </a:txBody>
                  <a:tcPr marL="68580" marR="68580" marT="0" marB="0"/>
                </a:tc>
              </a:tr>
              <a:tr h="247650">
                <a:tc>
                  <a:txBody>
                    <a:bodyPr/>
                    <a:lstStyle/>
                    <a:p>
                      <a:pPr algn="ctr" rtl="0">
                        <a:lnSpc>
                          <a:spcPct val="115000"/>
                        </a:lnSpc>
                        <a:spcAft>
                          <a:spcPts val="0"/>
                        </a:spcAft>
                      </a:pPr>
                      <a:r>
                        <a:rPr lang="en-US" sz="1400" b="1" dirty="0">
                          <a:latin typeface="Arial"/>
                          <a:ea typeface="Calibri"/>
                          <a:cs typeface="Arial"/>
                        </a:rPr>
                        <a:t>14</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80 -</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400" b="1" dirty="0">
                          <a:latin typeface="Arial"/>
                          <a:ea typeface="Calibri"/>
                          <a:cs typeface="Arial"/>
                        </a:rPr>
                        <a:t>10</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90 -</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400" b="1" dirty="0">
                          <a:latin typeface="Arial"/>
                          <a:ea typeface="Calibri"/>
                          <a:cs typeface="Arial"/>
                        </a:rPr>
                        <a:t>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100 -</a:t>
                      </a:r>
                      <a:endParaRPr lang="en-US" sz="1400" b="1" dirty="0">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400" b="1">
                          <a:latin typeface="Arial"/>
                          <a:ea typeface="Calibri"/>
                          <a:cs typeface="Arial"/>
                        </a:rPr>
                        <a:t>2</a:t>
                      </a:r>
                      <a:endParaRPr lang="en-US" sz="1400" b="1">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120</a:t>
                      </a:r>
                      <a:r>
                        <a:rPr lang="ar-IQ" sz="1400" b="1">
                          <a:latin typeface="Calibri"/>
                          <a:ea typeface="Calibri"/>
                          <a:cs typeface="Arial"/>
                        </a:rPr>
                        <a:t> إلى اقل من </a:t>
                      </a:r>
                      <a:r>
                        <a:rPr lang="en-US" sz="1400" b="1">
                          <a:latin typeface="Arial"/>
                          <a:ea typeface="Calibri"/>
                          <a:cs typeface="Arial"/>
                        </a:rPr>
                        <a:t>110</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400" b="1">
                          <a:latin typeface="Arial"/>
                          <a:ea typeface="Calibri"/>
                          <a:cs typeface="Arial"/>
                        </a:rPr>
                        <a:t>65</a:t>
                      </a:r>
                      <a:endParaRPr lang="en-US" sz="1400" b="1">
                        <a:latin typeface="Calibri"/>
                        <a:ea typeface="Calibri"/>
                        <a:cs typeface="Arial"/>
                      </a:endParaRPr>
                    </a:p>
                  </a:txBody>
                  <a:tcPr marL="68580" marR="68580" marT="0" marB="0"/>
                </a:tc>
                <a:tc>
                  <a:txBody>
                    <a:bodyPr/>
                    <a:lstStyle/>
                    <a:p>
                      <a:pPr algn="ctr" rtl="1">
                        <a:lnSpc>
                          <a:spcPct val="115000"/>
                        </a:lnSpc>
                        <a:spcAft>
                          <a:spcPts val="0"/>
                        </a:spcAft>
                      </a:pPr>
                      <a:r>
                        <a:rPr lang="ar-IQ" sz="1400" b="1" dirty="0">
                          <a:latin typeface="Calibri"/>
                          <a:ea typeface="Calibri"/>
                          <a:cs typeface="Arial"/>
                        </a:rPr>
                        <a:t>Σ</a:t>
                      </a:r>
                      <a:endParaRPr lang="en-US" sz="1400" b="1"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الرسم:-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منحنى التكرار المتجمع الصاعد.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أولاً: نعمل جدول تكرار متجمع صاعد.</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ثانياً: ثم نقوم برسم البيانات في هذا الجدول وكما يلي:-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منحني تكراري متجمع صاعد </a:t>
            </a:r>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736600" y="533400"/>
          <a:ext cx="4216400" cy="2133600"/>
        </p:xfrm>
        <a:graphic>
          <a:graphicData uri="http://schemas.openxmlformats.org/drawingml/2006/table">
            <a:tbl>
              <a:tblPr rtl="1" firstRow="1" bandRow="1">
                <a:tableStyleId>{5C22544A-7EE6-4342-B048-85BDC9FD1C3A}</a:tableStyleId>
              </a:tblPr>
              <a:tblGrid>
                <a:gridCol w="2108200"/>
                <a:gridCol w="2108200"/>
              </a:tblGrid>
              <a:tr h="266700">
                <a:tc>
                  <a:txBody>
                    <a:bodyPr/>
                    <a:lstStyle/>
                    <a:p>
                      <a:pPr algn="ctr" rtl="1">
                        <a:lnSpc>
                          <a:spcPct val="115000"/>
                        </a:lnSpc>
                        <a:spcAft>
                          <a:spcPts val="0"/>
                        </a:spcAft>
                      </a:pPr>
                      <a:r>
                        <a:rPr lang="ar-IQ" sz="1400" b="1" dirty="0">
                          <a:latin typeface="Calibri"/>
                          <a:ea typeface="Calibri"/>
                          <a:cs typeface="Arial"/>
                        </a:rPr>
                        <a:t>التكرار المتجمع الصاعد </a:t>
                      </a:r>
                      <a:endParaRPr lang="en-US" sz="11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a:latin typeface="Calibri"/>
                          <a:ea typeface="Calibri"/>
                          <a:cs typeface="Arial"/>
                        </a:rPr>
                        <a:t>الحدود العليا للفئات </a:t>
                      </a:r>
                      <a:endParaRPr lang="en-US" sz="1100" b="1">
                        <a:latin typeface="Calibri"/>
                        <a:ea typeface="Calibri"/>
                        <a:cs typeface="Arial"/>
                      </a:endParaRPr>
                    </a:p>
                  </a:txBody>
                  <a:tcPr marL="68580" marR="68580" marT="0" marB="0" anchor="ctr"/>
                </a:tc>
              </a:tr>
              <a:tr h="266700">
                <a:tc>
                  <a:txBody>
                    <a:bodyPr/>
                    <a:lstStyle/>
                    <a:p>
                      <a:pPr algn="ctr" rtl="1">
                        <a:lnSpc>
                          <a:spcPct val="115000"/>
                        </a:lnSpc>
                        <a:spcAft>
                          <a:spcPts val="0"/>
                        </a:spcAft>
                      </a:pPr>
                      <a:r>
                        <a:rPr lang="en-US" sz="1400" b="1">
                          <a:latin typeface="Arial"/>
                          <a:ea typeface="Calibri"/>
                          <a:cs typeface="Arial"/>
                        </a:rPr>
                        <a:t>8</a:t>
                      </a:r>
                      <a:endParaRPr lang="en-US" sz="1100" b="1">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Arial"/>
                          <a:ea typeface="Calibri"/>
                          <a:cs typeface="Arial"/>
                        </a:rPr>
                        <a:t>60</a:t>
                      </a:r>
                      <a:r>
                        <a:rPr lang="ar-IQ" sz="1400" b="1">
                          <a:latin typeface="Calibri"/>
                          <a:ea typeface="Calibri"/>
                          <a:cs typeface="Arial"/>
                        </a:rPr>
                        <a:t> اقل من </a:t>
                      </a:r>
                      <a:endParaRPr lang="en-US" sz="1100" b="1">
                        <a:latin typeface="Calibri"/>
                        <a:ea typeface="Calibri"/>
                        <a:cs typeface="Arial"/>
                      </a:endParaRPr>
                    </a:p>
                  </a:txBody>
                  <a:tcPr marL="68580" marR="68580" marT="0" marB="0"/>
                </a:tc>
              </a:tr>
              <a:tr h="266700">
                <a:tc>
                  <a:txBody>
                    <a:bodyPr/>
                    <a:lstStyle/>
                    <a:p>
                      <a:pPr algn="ctr" rtl="1">
                        <a:lnSpc>
                          <a:spcPct val="115000"/>
                        </a:lnSpc>
                        <a:spcAft>
                          <a:spcPts val="0"/>
                        </a:spcAft>
                      </a:pPr>
                      <a:r>
                        <a:rPr lang="en-US" sz="1400" b="1">
                          <a:latin typeface="Arial"/>
                          <a:ea typeface="Calibri"/>
                          <a:cs typeface="Arial"/>
                        </a:rPr>
                        <a:t>18</a:t>
                      </a:r>
                      <a:endParaRPr lang="en-US" sz="1100" b="1">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70</a:t>
                      </a:r>
                      <a:r>
                        <a:rPr lang="ar-IQ" sz="1400" b="1">
                          <a:latin typeface="Calibri"/>
                          <a:ea typeface="Calibri"/>
                          <a:cs typeface="Arial"/>
                        </a:rPr>
                        <a:t> اقل من </a:t>
                      </a:r>
                      <a:endParaRPr lang="en-US" sz="1100" b="1">
                        <a:latin typeface="Calibri"/>
                        <a:ea typeface="Calibri"/>
                        <a:cs typeface="Arial"/>
                      </a:endParaRPr>
                    </a:p>
                  </a:txBody>
                  <a:tcPr marL="68580" marR="68580" marT="0" marB="0"/>
                </a:tc>
              </a:tr>
              <a:tr h="266700">
                <a:tc>
                  <a:txBody>
                    <a:bodyPr/>
                    <a:lstStyle/>
                    <a:p>
                      <a:pPr algn="ctr" rtl="1">
                        <a:lnSpc>
                          <a:spcPct val="115000"/>
                        </a:lnSpc>
                        <a:spcAft>
                          <a:spcPts val="0"/>
                        </a:spcAft>
                      </a:pPr>
                      <a:r>
                        <a:rPr lang="en-US" sz="1400" b="1">
                          <a:latin typeface="Arial"/>
                          <a:ea typeface="Calibri"/>
                          <a:cs typeface="Arial"/>
                        </a:rPr>
                        <a:t>34</a:t>
                      </a:r>
                      <a:endParaRPr lang="en-US" sz="1100" b="1">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80</a:t>
                      </a:r>
                      <a:r>
                        <a:rPr lang="ar-IQ" sz="1400" b="1">
                          <a:latin typeface="Calibri"/>
                          <a:ea typeface="Calibri"/>
                          <a:cs typeface="Arial"/>
                        </a:rPr>
                        <a:t> اقل من </a:t>
                      </a:r>
                      <a:endParaRPr lang="en-US" sz="1100" b="1">
                        <a:latin typeface="Calibri"/>
                        <a:ea typeface="Calibri"/>
                        <a:cs typeface="Arial"/>
                      </a:endParaRPr>
                    </a:p>
                  </a:txBody>
                  <a:tcPr marL="68580" marR="68580" marT="0" marB="0"/>
                </a:tc>
              </a:tr>
              <a:tr h="266700">
                <a:tc>
                  <a:txBody>
                    <a:bodyPr/>
                    <a:lstStyle/>
                    <a:p>
                      <a:pPr algn="ctr" rtl="1">
                        <a:lnSpc>
                          <a:spcPct val="115000"/>
                        </a:lnSpc>
                        <a:spcAft>
                          <a:spcPts val="0"/>
                        </a:spcAft>
                      </a:pPr>
                      <a:r>
                        <a:rPr lang="en-US" sz="1400" b="1">
                          <a:latin typeface="Arial"/>
                          <a:ea typeface="Calibri"/>
                          <a:cs typeface="Arial"/>
                        </a:rPr>
                        <a:t>48</a:t>
                      </a:r>
                      <a:endParaRPr lang="en-US" sz="1100" b="1">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90</a:t>
                      </a:r>
                      <a:r>
                        <a:rPr lang="ar-IQ" sz="1400" b="1">
                          <a:latin typeface="Calibri"/>
                          <a:ea typeface="Calibri"/>
                          <a:cs typeface="Arial"/>
                        </a:rPr>
                        <a:t> اقل من </a:t>
                      </a:r>
                      <a:endParaRPr lang="en-US" sz="1100" b="1">
                        <a:latin typeface="Calibri"/>
                        <a:ea typeface="Calibri"/>
                        <a:cs typeface="Arial"/>
                      </a:endParaRPr>
                    </a:p>
                  </a:txBody>
                  <a:tcPr marL="68580" marR="68580" marT="0" marB="0"/>
                </a:tc>
              </a:tr>
              <a:tr h="266700">
                <a:tc>
                  <a:txBody>
                    <a:bodyPr/>
                    <a:lstStyle/>
                    <a:p>
                      <a:pPr algn="ctr" rtl="1">
                        <a:lnSpc>
                          <a:spcPct val="115000"/>
                        </a:lnSpc>
                        <a:spcAft>
                          <a:spcPts val="0"/>
                        </a:spcAft>
                      </a:pPr>
                      <a:r>
                        <a:rPr lang="en-US" sz="1400" b="1">
                          <a:latin typeface="Arial"/>
                          <a:ea typeface="Calibri"/>
                          <a:cs typeface="Arial"/>
                        </a:rPr>
                        <a:t>58</a:t>
                      </a:r>
                      <a:endParaRPr lang="en-US" sz="1100" b="1">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100</a:t>
                      </a:r>
                      <a:r>
                        <a:rPr lang="ar-IQ" sz="1400" b="1">
                          <a:latin typeface="Calibri"/>
                          <a:ea typeface="Calibri"/>
                          <a:cs typeface="Arial"/>
                        </a:rPr>
                        <a:t> اقل من </a:t>
                      </a:r>
                      <a:endParaRPr lang="en-US" sz="1100" b="1">
                        <a:latin typeface="Calibri"/>
                        <a:ea typeface="Calibri"/>
                        <a:cs typeface="Arial"/>
                      </a:endParaRPr>
                    </a:p>
                  </a:txBody>
                  <a:tcPr marL="68580" marR="68580" marT="0" marB="0"/>
                </a:tc>
              </a:tr>
              <a:tr h="266700">
                <a:tc>
                  <a:txBody>
                    <a:bodyPr/>
                    <a:lstStyle/>
                    <a:p>
                      <a:pPr algn="ctr" rtl="1">
                        <a:lnSpc>
                          <a:spcPct val="115000"/>
                        </a:lnSpc>
                        <a:spcAft>
                          <a:spcPts val="0"/>
                        </a:spcAft>
                      </a:pPr>
                      <a:r>
                        <a:rPr lang="en-US" sz="1400" b="1">
                          <a:latin typeface="Arial"/>
                          <a:ea typeface="Calibri"/>
                          <a:cs typeface="Arial"/>
                        </a:rPr>
                        <a:t>63</a:t>
                      </a:r>
                      <a:endParaRPr lang="en-US" sz="1100" b="1">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110</a:t>
                      </a:r>
                      <a:r>
                        <a:rPr lang="ar-IQ" sz="1400" b="1">
                          <a:latin typeface="Calibri"/>
                          <a:ea typeface="Calibri"/>
                          <a:cs typeface="Arial"/>
                        </a:rPr>
                        <a:t> اقل من </a:t>
                      </a:r>
                      <a:endParaRPr lang="en-US" sz="1100" b="1">
                        <a:latin typeface="Calibri"/>
                        <a:ea typeface="Calibri"/>
                        <a:cs typeface="Arial"/>
                      </a:endParaRPr>
                    </a:p>
                  </a:txBody>
                  <a:tcPr marL="68580" marR="68580" marT="0" marB="0"/>
                </a:tc>
              </a:tr>
              <a:tr h="266700">
                <a:tc>
                  <a:txBody>
                    <a:bodyPr/>
                    <a:lstStyle/>
                    <a:p>
                      <a:pPr algn="ctr" rtl="1">
                        <a:lnSpc>
                          <a:spcPct val="115000"/>
                        </a:lnSpc>
                        <a:spcAft>
                          <a:spcPts val="0"/>
                        </a:spcAft>
                      </a:pPr>
                      <a:r>
                        <a:rPr lang="en-US" sz="1400" b="1">
                          <a:latin typeface="Arial"/>
                          <a:ea typeface="Calibri"/>
                          <a:cs typeface="Arial"/>
                        </a:rPr>
                        <a:t>65</a:t>
                      </a:r>
                      <a:endParaRPr lang="en-US" sz="1100" b="1">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120</a:t>
                      </a:r>
                      <a:r>
                        <a:rPr lang="ar-IQ" sz="1400" b="1" dirty="0">
                          <a:latin typeface="Calibri"/>
                          <a:ea typeface="Calibri"/>
                          <a:cs typeface="Arial"/>
                        </a:rPr>
                        <a:t> اقل من </a:t>
                      </a:r>
                      <a:endParaRPr lang="en-US" sz="1100" b="1" dirty="0">
                        <a:latin typeface="Calibri"/>
                        <a:ea typeface="Calibri"/>
                        <a:cs typeface="Arial"/>
                      </a:endParaRPr>
                    </a:p>
                  </a:txBody>
                  <a:tcPr marL="68580" marR="68580" marT="0" marB="0"/>
                </a:tc>
              </a:tr>
            </a:tbl>
          </a:graphicData>
        </a:graphic>
      </p:graphicFrame>
      <p:sp>
        <p:nvSpPr>
          <p:cNvPr id="115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571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941320" y="533400"/>
            <a:ext cx="342900" cy="276225"/>
          </a:xfrm>
          <a:prstGeom prst="rect">
            <a:avLst/>
          </a:prstGeom>
          <a:noFill/>
        </p:spPr>
      </p:pic>
      <p:graphicFrame>
        <p:nvGraphicFramePr>
          <p:cNvPr id="6" name="مخطط 5"/>
          <p:cNvGraphicFramePr/>
          <p:nvPr/>
        </p:nvGraphicFramePr>
        <p:xfrm>
          <a:off x="1600200" y="3124200"/>
          <a:ext cx="5295900" cy="30861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 Box 2"/>
          <p:cNvSpPr txBox="1">
            <a:spLocks noChangeArrowheads="1"/>
          </p:cNvSpPr>
          <p:nvPr/>
        </p:nvSpPr>
        <p:spPr bwMode="auto">
          <a:xfrm>
            <a:off x="838200" y="4278313"/>
            <a:ext cx="914400" cy="598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التكرار</a:t>
            </a:r>
            <a:r>
              <a:rPr kumimoji="0" lang="ar-IQ" sz="1600" b="1" i="0" u="none" strike="noStrike" cap="none" normalizeH="0" dirty="0" smtClean="0">
                <a:ln>
                  <a:noFill/>
                </a:ln>
                <a:solidFill>
                  <a:schemeClr val="tx1"/>
                </a:solidFill>
                <a:effectLst/>
                <a:latin typeface="Calibri" pitchFamily="34" charset="0"/>
                <a:ea typeface="Arial" pitchFamily="34" charset="0"/>
                <a:cs typeface="Simplified Arabic" pitchFamily="2" charset="-78"/>
              </a:rPr>
              <a:t> المتجمع </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3"/>
          <p:cNvSpPr txBox="1">
            <a:spLocks noChangeArrowheads="1"/>
          </p:cNvSpPr>
          <p:nvPr/>
        </p:nvSpPr>
        <p:spPr bwMode="auto">
          <a:xfrm>
            <a:off x="1481328" y="5663184"/>
            <a:ext cx="571500"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(0 , 0)</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1"/>
          <p:cNvSpPr txBox="1">
            <a:spLocks noChangeArrowheads="1"/>
          </p:cNvSpPr>
          <p:nvPr/>
        </p:nvSpPr>
        <p:spPr bwMode="auto">
          <a:xfrm>
            <a:off x="1786509" y="2991612"/>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 Box 5"/>
          <p:cNvSpPr txBox="1">
            <a:spLocks noChangeArrowheads="1"/>
          </p:cNvSpPr>
          <p:nvPr/>
        </p:nvSpPr>
        <p:spPr bwMode="auto">
          <a:xfrm>
            <a:off x="6480048" y="5870448"/>
            <a:ext cx="530352" cy="304800"/>
          </a:xfrm>
          <a:prstGeom prst="rect">
            <a:avLst/>
          </a:prstGeom>
          <a:solidFill>
            <a:schemeClr val="bg1">
              <a:lumMod val="95000"/>
            </a:schemeClr>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الفئات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4"/>
          <p:cNvSpPr txBox="1">
            <a:spLocks noChangeArrowheads="1"/>
          </p:cNvSpPr>
          <p:nvPr/>
        </p:nvSpPr>
        <p:spPr bwMode="auto">
          <a:xfrm>
            <a:off x="6708648" y="5681409"/>
            <a:ext cx="371475" cy="268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منحنى التكرار المتجمع النازل.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منحني تكراري متجمع نازل</a:t>
            </a:r>
          </a:p>
        </p:txBody>
      </p:sp>
      <p:graphicFrame>
        <p:nvGraphicFramePr>
          <p:cNvPr id="4" name="جدول 3"/>
          <p:cNvGraphicFramePr>
            <a:graphicFrameLocks noGrp="1"/>
          </p:cNvGraphicFramePr>
          <p:nvPr/>
        </p:nvGraphicFramePr>
        <p:xfrm>
          <a:off x="1066800" y="609600"/>
          <a:ext cx="4064000" cy="1981200"/>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ct val="115000"/>
                        </a:lnSpc>
                        <a:spcAft>
                          <a:spcPts val="0"/>
                        </a:spcAft>
                      </a:pPr>
                      <a:r>
                        <a:rPr lang="ar-IQ" sz="1400" b="1" dirty="0">
                          <a:latin typeface="Calibri"/>
                          <a:ea typeface="Calibri"/>
                          <a:cs typeface="Arial"/>
                        </a:rPr>
                        <a:t>التكرار المتجمع النازل </a:t>
                      </a:r>
                      <a:r>
                        <a:rPr lang="en-US" sz="1400" b="1" dirty="0" smtClean="0">
                          <a:latin typeface="Arial"/>
                          <a:ea typeface="Calibri"/>
                          <a:cs typeface="Arial"/>
                        </a:rPr>
                        <a:t>I</a:t>
                      </a:r>
                      <a:endParaRPr lang="en-US" sz="14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a:latin typeface="Calibri"/>
                          <a:ea typeface="Calibri"/>
                          <a:cs typeface="Arial"/>
                        </a:rPr>
                        <a:t>الحدود الدنيا للفئات </a:t>
                      </a:r>
                      <a:endParaRPr lang="en-US" sz="1400" b="1">
                        <a:latin typeface="Calibri"/>
                        <a:ea typeface="Calibri"/>
                        <a:cs typeface="Arial"/>
                      </a:endParaRPr>
                    </a:p>
                  </a:txBody>
                  <a:tcPr marL="68580" marR="68580" marT="0" marB="0" anchor="ctr"/>
                </a:tc>
              </a:tr>
              <a:tr h="247650">
                <a:tc>
                  <a:txBody>
                    <a:bodyPr/>
                    <a:lstStyle/>
                    <a:p>
                      <a:pPr algn="ctr" rtl="0">
                        <a:lnSpc>
                          <a:spcPts val="1500"/>
                        </a:lnSpc>
                        <a:spcAft>
                          <a:spcPts val="0"/>
                        </a:spcAft>
                      </a:pPr>
                      <a:r>
                        <a:rPr lang="en-US" sz="1400" b="1" dirty="0">
                          <a:latin typeface="Arial"/>
                          <a:ea typeface="Calibri"/>
                          <a:cs typeface="Arial"/>
                        </a:rPr>
                        <a:t>65</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a:latin typeface="Calibri"/>
                          <a:ea typeface="Calibri"/>
                          <a:cs typeface="Arial"/>
                        </a:rPr>
                        <a:t>فأكثر </a:t>
                      </a:r>
                      <a:r>
                        <a:rPr lang="en-US" sz="1400" b="1">
                          <a:latin typeface="Arial"/>
                          <a:ea typeface="Calibri"/>
                          <a:cs typeface="Arial"/>
                        </a:rPr>
                        <a:t>50 </a:t>
                      </a:r>
                      <a:endParaRPr lang="en-US" sz="14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400" b="1" dirty="0">
                          <a:latin typeface="Arial"/>
                          <a:ea typeface="Calibri"/>
                          <a:cs typeface="Arial"/>
                        </a:rPr>
                        <a:t>57</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a:latin typeface="Calibri"/>
                          <a:ea typeface="Calibri"/>
                          <a:cs typeface="Arial"/>
                        </a:rPr>
                        <a:t>فأكثر </a:t>
                      </a:r>
                      <a:r>
                        <a:rPr lang="en-US" sz="1400" b="1">
                          <a:latin typeface="Arial"/>
                          <a:ea typeface="Calibri"/>
                          <a:cs typeface="Arial"/>
                        </a:rPr>
                        <a:t>60 </a:t>
                      </a:r>
                      <a:endParaRPr lang="en-US" sz="14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400" b="1" dirty="0">
                          <a:latin typeface="Arial"/>
                          <a:ea typeface="Calibri"/>
                          <a:cs typeface="Arial"/>
                        </a:rPr>
                        <a:t>47</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a:latin typeface="Calibri"/>
                          <a:ea typeface="Calibri"/>
                          <a:cs typeface="Arial"/>
                        </a:rPr>
                        <a:t>فأكثر </a:t>
                      </a:r>
                      <a:r>
                        <a:rPr lang="en-US" sz="1400" b="1">
                          <a:latin typeface="Arial"/>
                          <a:ea typeface="Calibri"/>
                          <a:cs typeface="Arial"/>
                        </a:rPr>
                        <a:t>70 </a:t>
                      </a:r>
                      <a:endParaRPr lang="en-US" sz="14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400" b="1" dirty="0">
                          <a:latin typeface="Arial"/>
                          <a:ea typeface="Calibri"/>
                          <a:cs typeface="Arial"/>
                        </a:rPr>
                        <a:t>31</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a:latin typeface="Calibri"/>
                          <a:ea typeface="Calibri"/>
                          <a:cs typeface="Arial"/>
                        </a:rPr>
                        <a:t>فأكثر </a:t>
                      </a:r>
                      <a:r>
                        <a:rPr lang="en-US" sz="1400" b="1">
                          <a:latin typeface="Arial"/>
                          <a:ea typeface="Calibri"/>
                          <a:cs typeface="Arial"/>
                        </a:rPr>
                        <a:t>80 </a:t>
                      </a:r>
                      <a:endParaRPr lang="en-US" sz="14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400" b="1" dirty="0">
                          <a:latin typeface="Arial"/>
                          <a:ea typeface="Calibri"/>
                          <a:cs typeface="Arial"/>
                        </a:rPr>
                        <a:t>17</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a:latin typeface="Calibri"/>
                          <a:ea typeface="Calibri"/>
                          <a:cs typeface="Arial"/>
                        </a:rPr>
                        <a:t>فأكثر </a:t>
                      </a:r>
                      <a:r>
                        <a:rPr lang="en-US" sz="1400" b="1">
                          <a:latin typeface="Arial"/>
                          <a:ea typeface="Calibri"/>
                          <a:cs typeface="Arial"/>
                        </a:rPr>
                        <a:t>90 </a:t>
                      </a:r>
                      <a:endParaRPr lang="en-US" sz="14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400" b="1" dirty="0">
                          <a:latin typeface="Arial"/>
                          <a:ea typeface="Calibri"/>
                          <a:cs typeface="Arial"/>
                        </a:rPr>
                        <a:t>7</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a:latin typeface="Calibri"/>
                          <a:ea typeface="Calibri"/>
                          <a:cs typeface="Arial"/>
                        </a:rPr>
                        <a:t>فأكثر </a:t>
                      </a:r>
                      <a:r>
                        <a:rPr lang="en-US" sz="1400" b="1">
                          <a:latin typeface="Arial"/>
                          <a:ea typeface="Calibri"/>
                          <a:cs typeface="Arial"/>
                        </a:rPr>
                        <a:t>100 </a:t>
                      </a:r>
                      <a:endParaRPr lang="en-US" sz="14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400" b="1" dirty="0">
                          <a:latin typeface="Arial"/>
                          <a:ea typeface="Calibri"/>
                          <a:cs typeface="Arial"/>
                        </a:rPr>
                        <a:t>2</a:t>
                      </a:r>
                      <a:endParaRPr lang="en-US" sz="1400" b="1" dirty="0">
                        <a:latin typeface="Calibri"/>
                        <a:ea typeface="Calibri"/>
                        <a:cs typeface="Arial"/>
                      </a:endParaRPr>
                    </a:p>
                  </a:txBody>
                  <a:tcPr marL="68580" marR="68580" marT="0" marB="0"/>
                </a:tc>
                <a:tc>
                  <a:txBody>
                    <a:bodyPr/>
                    <a:lstStyle/>
                    <a:p>
                      <a:pPr algn="ctr" rtl="1">
                        <a:lnSpc>
                          <a:spcPts val="1500"/>
                        </a:lnSpc>
                        <a:spcAft>
                          <a:spcPts val="0"/>
                        </a:spcAft>
                      </a:pPr>
                      <a:r>
                        <a:rPr lang="ar-IQ" sz="1400" b="1" dirty="0">
                          <a:latin typeface="Calibri"/>
                          <a:ea typeface="Calibri"/>
                          <a:cs typeface="Arial"/>
                        </a:rPr>
                        <a:t>فأكثر </a:t>
                      </a:r>
                      <a:r>
                        <a:rPr lang="en-US" sz="1400" b="1" dirty="0">
                          <a:latin typeface="Arial"/>
                          <a:ea typeface="Calibri"/>
                          <a:cs typeface="Arial"/>
                        </a:rPr>
                        <a:t>110 </a:t>
                      </a:r>
                      <a:endParaRPr lang="en-US" sz="1400" b="1" dirty="0">
                        <a:latin typeface="Calibri"/>
                        <a:ea typeface="Calibri"/>
                        <a:cs typeface="Arial"/>
                      </a:endParaRPr>
                    </a:p>
                  </a:txBody>
                  <a:tcPr marL="68580" marR="68580" marT="0" marB="0"/>
                </a:tc>
              </a:tr>
            </a:tbl>
          </a:graphicData>
        </a:graphic>
      </p:graphicFrame>
      <p:sp>
        <p:nvSpPr>
          <p:cNvPr id="1187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1878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48609" y="612648"/>
            <a:ext cx="104775" cy="295275"/>
          </a:xfrm>
          <a:prstGeom prst="rect">
            <a:avLst/>
          </a:prstGeom>
          <a:noFill/>
        </p:spPr>
      </p:pic>
      <p:graphicFrame>
        <p:nvGraphicFramePr>
          <p:cNvPr id="6" name="مخطط 5"/>
          <p:cNvGraphicFramePr/>
          <p:nvPr/>
        </p:nvGraphicFramePr>
        <p:xfrm>
          <a:off x="2057400" y="2743200"/>
          <a:ext cx="5486400" cy="31623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 Box 2"/>
          <p:cNvSpPr txBox="1">
            <a:spLocks noChangeArrowheads="1"/>
          </p:cNvSpPr>
          <p:nvPr/>
        </p:nvSpPr>
        <p:spPr bwMode="auto">
          <a:xfrm>
            <a:off x="1219200" y="3886200"/>
            <a:ext cx="914400" cy="5984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600" b="1" i="0" u="none" strike="noStrike" cap="none" normalizeH="0" baseline="0" dirty="0" smtClean="0">
                <a:ln>
                  <a:noFill/>
                </a:ln>
                <a:solidFill>
                  <a:schemeClr val="tx1"/>
                </a:solidFill>
                <a:effectLst/>
                <a:latin typeface="Calibri" pitchFamily="34" charset="0"/>
                <a:ea typeface="Arial" pitchFamily="34" charset="0"/>
                <a:cs typeface="Simplified Arabic" pitchFamily="2" charset="-78"/>
              </a:rPr>
              <a:t>التكرار</a:t>
            </a:r>
            <a:r>
              <a:rPr kumimoji="0" lang="ar-IQ" sz="1600" b="1" i="0" u="none" strike="noStrike" cap="none" normalizeH="0" dirty="0" smtClean="0">
                <a:ln>
                  <a:noFill/>
                </a:ln>
                <a:solidFill>
                  <a:schemeClr val="tx1"/>
                </a:solidFill>
                <a:effectLst/>
                <a:latin typeface="Calibri" pitchFamily="34" charset="0"/>
                <a:ea typeface="Arial" pitchFamily="34" charset="0"/>
                <a:cs typeface="Simplified Arabic" pitchFamily="2" charset="-78"/>
              </a:rPr>
              <a:t> المتجمع </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11"/>
          <p:cNvSpPr txBox="1">
            <a:spLocks noChangeArrowheads="1"/>
          </p:cNvSpPr>
          <p:nvPr/>
        </p:nvSpPr>
        <p:spPr bwMode="auto">
          <a:xfrm>
            <a:off x="2295525" y="25908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y</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5"/>
          <p:cNvSpPr txBox="1">
            <a:spLocks noChangeArrowheads="1"/>
          </p:cNvSpPr>
          <p:nvPr/>
        </p:nvSpPr>
        <p:spPr bwMode="auto">
          <a:xfrm>
            <a:off x="7126605" y="5562663"/>
            <a:ext cx="530352" cy="304800"/>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الفئات</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ext Box 4"/>
          <p:cNvSpPr txBox="1">
            <a:spLocks noChangeArrowheads="1"/>
          </p:cNvSpPr>
          <p:nvPr/>
        </p:nvSpPr>
        <p:spPr bwMode="auto">
          <a:xfrm>
            <a:off x="7355205" y="5373624"/>
            <a:ext cx="371475" cy="268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ea typeface="Arial" pitchFamily="34" charset="0"/>
                <a:cs typeface="Arial" pitchFamily="34" charset="0"/>
              </a:rPr>
              <a:t>X</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8</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الجدول التالي يبين الطول لعينة من طلبة المعهد. والمطلوب تمثيل بيانات هذا الجدول باستخدام:-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طريقة المدرج التكراري.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طريقة المضلع التكراري.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3</a:t>
            </a:r>
            <a:r>
              <a:rPr lang="ar-IQ" sz="2200" dirty="0" smtClean="0">
                <a:solidFill>
                  <a:schemeClr val="tx1"/>
                </a:solidFill>
                <a:cs typeface="Simplified Arabic" pitchFamily="2" charset="-78"/>
              </a:rPr>
              <a:t> . طريقة المنحنى التكراري.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4</a:t>
            </a:r>
            <a:r>
              <a:rPr lang="ar-IQ" sz="2200" dirty="0" smtClean="0">
                <a:solidFill>
                  <a:schemeClr val="tx1"/>
                </a:solidFill>
                <a:cs typeface="Simplified Arabic" pitchFamily="2" charset="-78"/>
              </a:rPr>
              <a:t> . منحنى التكرار المتجمع الصاعد.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5</a:t>
            </a:r>
            <a:r>
              <a:rPr lang="ar-IQ" sz="2200" dirty="0" smtClean="0">
                <a:solidFill>
                  <a:schemeClr val="tx1"/>
                </a:solidFill>
                <a:cs typeface="Simplified Arabic" pitchFamily="2" charset="-78"/>
              </a:rPr>
              <a:t> . منحنى التكرار المتجمع النازل.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971800" y="3433572"/>
          <a:ext cx="4064000" cy="2208276"/>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ct val="115000"/>
                        </a:lnSpc>
                        <a:spcAft>
                          <a:spcPts val="0"/>
                        </a:spcAft>
                      </a:pPr>
                      <a:r>
                        <a:rPr lang="ar-IQ" sz="1800" b="1" dirty="0">
                          <a:latin typeface="Calibri"/>
                          <a:ea typeface="Calibri"/>
                          <a:cs typeface="Arial"/>
                        </a:rPr>
                        <a:t>عدد الطلبة </a:t>
                      </a:r>
                      <a:endParaRPr lang="en-US" sz="14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800" b="1">
                          <a:latin typeface="Calibri"/>
                          <a:ea typeface="Calibri"/>
                          <a:cs typeface="Arial"/>
                        </a:rPr>
                        <a:t>فئات الطول </a:t>
                      </a:r>
                      <a:endParaRPr lang="en-US" sz="1400" b="1">
                        <a:latin typeface="Calibri"/>
                        <a:ea typeface="Calibri"/>
                        <a:cs typeface="Arial"/>
                      </a:endParaRPr>
                    </a:p>
                  </a:txBody>
                  <a:tcPr marL="68580" marR="68580" marT="0" marB="0" anchor="ctr"/>
                </a:tc>
              </a:tr>
              <a:tr h="247650">
                <a:tc>
                  <a:txBody>
                    <a:bodyPr/>
                    <a:lstStyle/>
                    <a:p>
                      <a:pPr algn="ctr" rtl="0">
                        <a:lnSpc>
                          <a:spcPct val="115000"/>
                        </a:lnSpc>
                        <a:spcAft>
                          <a:spcPts val="0"/>
                        </a:spcAft>
                      </a:pPr>
                      <a:r>
                        <a:rPr lang="en-US" sz="1800" b="1" dirty="0">
                          <a:latin typeface="Arial"/>
                          <a:ea typeface="Calibri"/>
                          <a:cs typeface="Arial"/>
                        </a:rPr>
                        <a:t>8</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800" b="1">
                          <a:latin typeface="Arial"/>
                          <a:ea typeface="Calibri"/>
                          <a:cs typeface="Arial"/>
                        </a:rPr>
                        <a:t>150 - </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800" b="1" dirty="0">
                          <a:latin typeface="Arial"/>
                          <a:ea typeface="Calibri"/>
                          <a:cs typeface="Arial"/>
                        </a:rPr>
                        <a:t>12</a:t>
                      </a:r>
                      <a:endParaRPr lang="en-US" sz="1400" b="1" dirty="0">
                        <a:latin typeface="Calibri"/>
                        <a:ea typeface="Calibri"/>
                        <a:cs typeface="Arial"/>
                      </a:endParaRPr>
                    </a:p>
                  </a:txBody>
                  <a:tcPr marL="68580" marR="68580" marT="0" marB="0"/>
                </a:tc>
                <a:tc>
                  <a:txBody>
                    <a:bodyPr/>
                    <a:lstStyle/>
                    <a:p>
                      <a:pPr algn="ctr" rtl="0">
                        <a:lnSpc>
                          <a:spcPct val="115000"/>
                        </a:lnSpc>
                        <a:spcAft>
                          <a:spcPts val="0"/>
                        </a:spcAft>
                      </a:pPr>
                      <a:r>
                        <a:rPr lang="en-US" sz="1800" b="1">
                          <a:latin typeface="Arial"/>
                          <a:ea typeface="Calibri"/>
                          <a:cs typeface="Arial"/>
                        </a:rPr>
                        <a:t>155 - </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800" b="1" dirty="0">
                          <a:latin typeface="Arial"/>
                          <a:ea typeface="Calibri"/>
                          <a:cs typeface="Arial"/>
                        </a:rPr>
                        <a:t>15</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800" b="1">
                          <a:latin typeface="Arial"/>
                          <a:ea typeface="Calibri"/>
                          <a:cs typeface="Arial"/>
                        </a:rPr>
                        <a:t>160 - </a:t>
                      </a:r>
                      <a:endParaRPr lang="en-US" sz="1400" b="1">
                        <a:latin typeface="Calibri"/>
                        <a:ea typeface="Calibri"/>
                        <a:cs typeface="Arial"/>
                      </a:endParaRPr>
                    </a:p>
                  </a:txBody>
                  <a:tcPr marL="68580" marR="68580" marT="0" marB="0"/>
                </a:tc>
              </a:tr>
              <a:tr h="247650">
                <a:tc>
                  <a:txBody>
                    <a:bodyPr/>
                    <a:lstStyle/>
                    <a:p>
                      <a:pPr algn="ctr" rtl="0">
                        <a:lnSpc>
                          <a:spcPct val="115000"/>
                        </a:lnSpc>
                        <a:spcAft>
                          <a:spcPts val="0"/>
                        </a:spcAft>
                      </a:pPr>
                      <a:r>
                        <a:rPr lang="en-US" sz="1800" b="1" dirty="0">
                          <a:latin typeface="Arial"/>
                          <a:ea typeface="Calibri"/>
                          <a:cs typeface="Arial"/>
                        </a:rPr>
                        <a:t>9</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800" b="1">
                          <a:latin typeface="Arial"/>
                          <a:ea typeface="Calibri"/>
                          <a:cs typeface="Arial"/>
                        </a:rPr>
                        <a:t>165 - </a:t>
                      </a:r>
                      <a:endParaRPr lang="en-US" sz="1400" b="1">
                        <a:latin typeface="Calibri"/>
                        <a:ea typeface="Calibri"/>
                        <a:cs typeface="Arial"/>
                      </a:endParaRPr>
                    </a:p>
                  </a:txBody>
                  <a:tcPr marL="68580" marR="68580" marT="0" marB="0"/>
                </a:tc>
              </a:tr>
              <a:tr h="247650">
                <a:tc>
                  <a:txBody>
                    <a:bodyPr/>
                    <a:lstStyle/>
                    <a:p>
                      <a:pPr algn="ctr" rtl="0">
                        <a:lnSpc>
                          <a:spcPct val="115000"/>
                        </a:lnSpc>
                        <a:spcAft>
                          <a:spcPts val="0"/>
                        </a:spcAft>
                      </a:pPr>
                      <a:r>
                        <a:rPr lang="en-US" sz="1800" b="1" dirty="0">
                          <a:latin typeface="Arial"/>
                          <a:ea typeface="Calibri"/>
                          <a:cs typeface="Arial"/>
                        </a:rPr>
                        <a:t>6</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800" b="1">
                          <a:latin typeface="Arial"/>
                          <a:ea typeface="Calibri"/>
                          <a:cs typeface="Arial"/>
                        </a:rPr>
                        <a:t>175</a:t>
                      </a:r>
                      <a:r>
                        <a:rPr lang="ar-IQ" sz="1800" b="1">
                          <a:latin typeface="Calibri"/>
                          <a:ea typeface="Calibri"/>
                          <a:cs typeface="Arial"/>
                        </a:rPr>
                        <a:t> إلى اقل من </a:t>
                      </a:r>
                      <a:r>
                        <a:rPr lang="en-US" sz="1800" b="1">
                          <a:latin typeface="Arial"/>
                          <a:ea typeface="Calibri"/>
                          <a:cs typeface="Arial"/>
                        </a:rPr>
                        <a:t>170</a:t>
                      </a:r>
                      <a:endParaRPr lang="en-US" sz="1400" b="1">
                        <a:latin typeface="Calibri"/>
                        <a:ea typeface="Calibri"/>
                        <a:cs typeface="Arial"/>
                      </a:endParaRPr>
                    </a:p>
                  </a:txBody>
                  <a:tcPr marL="68580" marR="68580" marT="0" marB="0"/>
                </a:tc>
              </a:tr>
              <a:tr h="247650">
                <a:tc>
                  <a:txBody>
                    <a:bodyPr/>
                    <a:lstStyle/>
                    <a:p>
                      <a:pPr algn="ctr" rtl="1">
                        <a:lnSpc>
                          <a:spcPct val="115000"/>
                        </a:lnSpc>
                        <a:spcAft>
                          <a:spcPts val="0"/>
                        </a:spcAft>
                      </a:pPr>
                      <a:r>
                        <a:rPr lang="en-US" sz="1800" b="1" dirty="0">
                          <a:latin typeface="Arial"/>
                          <a:ea typeface="Calibri"/>
                          <a:cs typeface="Arial"/>
                        </a:rPr>
                        <a:t>50</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ar-IQ" sz="1800" b="1" dirty="0">
                          <a:latin typeface="Calibri"/>
                          <a:ea typeface="Calibri"/>
                          <a:cs typeface="Arial"/>
                        </a:rPr>
                        <a:t>Σ</a:t>
                      </a:r>
                      <a:endParaRPr lang="en-US" sz="1400" b="1"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400" b="1" dirty="0">
                <a:solidFill>
                  <a:schemeClr val="tx1"/>
                </a:solidFill>
                <a:cs typeface="Simplified Arabic" pitchFamily="2" charset="-78"/>
              </a:rPr>
              <a:t>خامساًً: </a:t>
            </a:r>
            <a:r>
              <a:rPr lang="ar-IQ" sz="2400" b="1" u="sng" dirty="0">
                <a:solidFill>
                  <a:schemeClr val="tx1"/>
                </a:solidFill>
                <a:cs typeface="Simplified Arabic" pitchFamily="2" charset="-78"/>
              </a:rPr>
              <a:t>الاختبار </a:t>
            </a:r>
            <a:r>
              <a:rPr lang="ar-IQ" sz="2400" b="1" u="sng" dirty="0" err="1">
                <a:solidFill>
                  <a:schemeClr val="tx1"/>
                </a:solidFill>
                <a:cs typeface="Simplified Arabic" pitchFamily="2" charset="-78"/>
              </a:rPr>
              <a:t>البعدي</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r>
              <a:rPr lang="ar-IQ" sz="2400" dirty="0">
                <a:solidFill>
                  <a:schemeClr val="tx1"/>
                </a:solidFill>
                <a:cs typeface="Simplified Arabic" pitchFamily="2" charset="-78"/>
              </a:rPr>
              <a:t>	اختر الحرف الذي يمثل الإجابة الصحيحة من بين الأجوبة التالية:- </a:t>
            </a:r>
          </a:p>
          <a:p>
            <a:pPr marL="354013" indent="-354013" algn="just">
              <a:defRPr/>
            </a:pPr>
            <a:r>
              <a:rPr lang="en-US" sz="2400" dirty="0">
                <a:solidFill>
                  <a:schemeClr val="tx1"/>
                </a:solidFill>
                <a:cs typeface="Simplified Arabic" pitchFamily="2" charset="-78"/>
              </a:rPr>
              <a:t>1</a:t>
            </a:r>
            <a:r>
              <a:rPr lang="ar-IQ" sz="2400" dirty="0">
                <a:solidFill>
                  <a:schemeClr val="tx1"/>
                </a:solidFill>
                <a:cs typeface="Simplified Arabic" pitchFamily="2" charset="-78"/>
              </a:rPr>
              <a:t> . مركز الفئة هو عبارة عن:- </a:t>
            </a:r>
          </a:p>
          <a:p>
            <a:pPr indent="354013" algn="just">
              <a:defRPr/>
            </a:pPr>
            <a:r>
              <a:rPr lang="ar-IQ" sz="2400" dirty="0">
                <a:solidFill>
                  <a:schemeClr val="tx1"/>
                </a:solidFill>
                <a:cs typeface="Simplified Arabic" pitchFamily="2" charset="-78"/>
              </a:rPr>
              <a:t>أ . الحد الأعلى للفئة + الحد الأعلى للفئة.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الحد الأدنى للفئة – الحد الأعلى للفئة.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(الحد الأدنى للفئة + الحد الأعلى للفئة) </a:t>
            </a:r>
            <a:r>
              <a:rPr lang="en-US" sz="2400" dirty="0">
                <a:solidFill>
                  <a:schemeClr val="tx1"/>
                </a:solidFill>
                <a:cs typeface="Simplified Arabic" pitchFamily="2" charset="-78"/>
              </a:rPr>
              <a:t>2 x</a:t>
            </a:r>
            <a:r>
              <a:rPr lang="ar-IQ" sz="2400" dirty="0">
                <a:solidFill>
                  <a:schemeClr val="tx1"/>
                </a:solidFill>
                <a:cs typeface="Simplified Arabic" pitchFamily="2" charset="-78"/>
              </a:rPr>
              <a:t>. </a:t>
            </a:r>
          </a:p>
          <a:p>
            <a:pPr indent="354013" algn="just">
              <a:defRPr/>
            </a:pPr>
            <a:r>
              <a:rPr lang="ar-IQ" sz="2400" dirty="0">
                <a:solidFill>
                  <a:schemeClr val="tx1"/>
                </a:solidFill>
                <a:cs typeface="Simplified Arabic" pitchFamily="2" charset="-78"/>
              </a:rPr>
              <a:t>د . (الحد الأدنى للفئة + الحد الأعلى للفئة) </a:t>
            </a:r>
            <a:r>
              <a:rPr lang="en-US" sz="2400" dirty="0">
                <a:solidFill>
                  <a:schemeClr val="tx1"/>
                </a:solidFill>
                <a:cs typeface="Simplified Arabic" pitchFamily="2" charset="-78"/>
              </a:rPr>
              <a:t>2 /</a:t>
            </a:r>
            <a:r>
              <a:rPr lang="ar-IQ" sz="2400" dirty="0">
                <a:solidFill>
                  <a:schemeClr val="tx1"/>
                </a:solidFill>
                <a:cs typeface="Simplified Arabic" pitchFamily="2" charset="-78"/>
              </a:rPr>
              <a:t>. </a:t>
            </a:r>
          </a:p>
          <a:p>
            <a:pPr marL="354013" indent="-354013" algn="just">
              <a:defRPr/>
            </a:pPr>
            <a:r>
              <a:rPr lang="en-US" sz="2400" dirty="0" smtClean="0">
                <a:solidFill>
                  <a:schemeClr val="tx1"/>
                </a:solidFill>
                <a:cs typeface="Simplified Arabic" pitchFamily="2" charset="-78"/>
              </a:rPr>
              <a:t>2</a:t>
            </a:r>
            <a:r>
              <a:rPr lang="ar-IQ" sz="2400" dirty="0" smtClean="0">
                <a:solidFill>
                  <a:schemeClr val="tx1"/>
                </a:solidFill>
                <a:cs typeface="Simplified Arabic" pitchFamily="2" charset="-78"/>
              </a:rPr>
              <a:t> </a:t>
            </a:r>
            <a:r>
              <a:rPr lang="ar-IQ" sz="2400" dirty="0">
                <a:solidFill>
                  <a:schemeClr val="tx1"/>
                </a:solidFill>
                <a:cs typeface="Simplified Arabic" pitchFamily="2" charset="-78"/>
              </a:rPr>
              <a:t>. جدول التكرار المتجمع الصاعد هو:- </a:t>
            </a:r>
          </a:p>
          <a:p>
            <a:pPr indent="354013" algn="just">
              <a:defRPr/>
            </a:pPr>
            <a:r>
              <a:rPr lang="ar-IQ" sz="2400" dirty="0">
                <a:solidFill>
                  <a:schemeClr val="tx1"/>
                </a:solidFill>
                <a:cs typeface="Simplified Arabic" pitchFamily="2" charset="-78"/>
              </a:rPr>
              <a:t>أ . الجدول الذي تتجمع فيه التكرارات </a:t>
            </a:r>
            <a:r>
              <a:rPr lang="ar-IQ" sz="2400" dirty="0" err="1">
                <a:solidFill>
                  <a:schemeClr val="tx1"/>
                </a:solidFill>
                <a:cs typeface="Simplified Arabic" pitchFamily="2" charset="-78"/>
              </a:rPr>
              <a:t>إبتداءاً</a:t>
            </a:r>
            <a:r>
              <a:rPr lang="ar-IQ" sz="2400" dirty="0">
                <a:solidFill>
                  <a:schemeClr val="tx1"/>
                </a:solidFill>
                <a:cs typeface="Simplified Arabic" pitchFamily="2" charset="-78"/>
              </a:rPr>
              <a:t> من الفئة الأولى.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الجدول الذي تتجمع فيه التكرارات </a:t>
            </a:r>
            <a:r>
              <a:rPr lang="ar-IQ" sz="2400" dirty="0" err="1">
                <a:solidFill>
                  <a:schemeClr val="tx1"/>
                </a:solidFill>
                <a:cs typeface="Simplified Arabic" pitchFamily="2" charset="-78"/>
              </a:rPr>
              <a:t>إبتداءاً</a:t>
            </a:r>
            <a:r>
              <a:rPr lang="ar-IQ" sz="2400" dirty="0">
                <a:solidFill>
                  <a:schemeClr val="tx1"/>
                </a:solidFill>
                <a:cs typeface="Simplified Arabic" pitchFamily="2" charset="-78"/>
              </a:rPr>
              <a:t> من الفئة الأخيرة.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الجدول الذي تتجمع فيه التكرارات </a:t>
            </a:r>
            <a:r>
              <a:rPr lang="ar-IQ" sz="2400" dirty="0" err="1">
                <a:solidFill>
                  <a:schemeClr val="tx1"/>
                </a:solidFill>
                <a:cs typeface="Simplified Arabic" pitchFamily="2" charset="-78"/>
              </a:rPr>
              <a:t>إبتداءاً</a:t>
            </a:r>
            <a:r>
              <a:rPr lang="ar-IQ" sz="2400" dirty="0">
                <a:solidFill>
                  <a:schemeClr val="tx1"/>
                </a:solidFill>
                <a:cs typeface="Simplified Arabic" pitchFamily="2" charset="-78"/>
              </a:rPr>
              <a:t> من الفئة </a:t>
            </a:r>
            <a:r>
              <a:rPr lang="ar-IQ" sz="2400" dirty="0" err="1">
                <a:solidFill>
                  <a:schemeClr val="tx1"/>
                </a:solidFill>
                <a:cs typeface="Simplified Arabic" pitchFamily="2" charset="-78"/>
              </a:rPr>
              <a:t>الوسيطية</a:t>
            </a:r>
            <a:r>
              <a:rPr lang="ar-IQ" sz="2400" dirty="0">
                <a:solidFill>
                  <a:schemeClr val="tx1"/>
                </a:solidFill>
                <a:cs typeface="Simplified Arabic" pitchFamily="2" charset="-78"/>
              </a:rPr>
              <a:t>. </a:t>
            </a:r>
          </a:p>
          <a:p>
            <a:pPr marL="354013" indent="-354013" algn="just">
              <a:defRPr/>
            </a:pPr>
            <a:r>
              <a:rPr lang="en-US" sz="2400" dirty="0" smtClean="0">
                <a:solidFill>
                  <a:schemeClr val="tx1"/>
                </a:solidFill>
                <a:cs typeface="Simplified Arabic" pitchFamily="2" charset="-78"/>
              </a:rPr>
              <a:t>3</a:t>
            </a:r>
            <a:r>
              <a:rPr lang="ar-IQ" sz="2400" dirty="0" smtClean="0">
                <a:solidFill>
                  <a:schemeClr val="tx1"/>
                </a:solidFill>
                <a:cs typeface="Simplified Arabic" pitchFamily="2" charset="-78"/>
              </a:rPr>
              <a:t> </a:t>
            </a:r>
            <a:r>
              <a:rPr lang="ar-IQ" sz="2400" dirty="0">
                <a:solidFill>
                  <a:schemeClr val="tx1"/>
                </a:solidFill>
                <a:cs typeface="Simplified Arabic" pitchFamily="2" charset="-78"/>
              </a:rPr>
              <a:t>. المدرج التكراري هو عبارة عن مجموعة من المستطيلات، قاعدة كل منها تمثل طول الفئة في التوزيع التكراري وارتفاع كل منها يمثل:- </a:t>
            </a:r>
          </a:p>
          <a:p>
            <a:pPr indent="354013" algn="just">
              <a:defRPr/>
            </a:pPr>
            <a:r>
              <a:rPr lang="ar-IQ" sz="2400" dirty="0">
                <a:solidFill>
                  <a:schemeClr val="tx1"/>
                </a:solidFill>
                <a:cs typeface="Simplified Arabic" pitchFamily="2" charset="-78"/>
              </a:rPr>
              <a:t>أ . مركز الفئة.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تكرار الفئة.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عدد الفئات. </a:t>
            </a:r>
          </a:p>
          <a:p>
            <a:pPr indent="354013" algn="just">
              <a:defRPr/>
            </a:pPr>
            <a:r>
              <a:rPr lang="ar-IQ" sz="2400" dirty="0">
                <a:solidFill>
                  <a:schemeClr val="tx1"/>
                </a:solidFill>
                <a:cs typeface="Simplified Arabic" pitchFamily="2" charset="-78"/>
              </a:rPr>
              <a:t>د . مجموع التكرارات. </a:t>
            </a:r>
            <a:endParaRPr lang="en-US" sz="2400" dirty="0">
              <a:solidFill>
                <a:schemeClr val="tx1"/>
              </a:solidFill>
              <a:cs typeface="Simplified Arabic" pitchFamily="2" charset="-78"/>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622300" indent="-622300" algn="just">
              <a:defRPr/>
            </a:pPr>
            <a:r>
              <a:rPr lang="en-US" sz="2800" dirty="0" smtClean="0">
                <a:solidFill>
                  <a:schemeClr val="tx1"/>
                </a:solidFill>
                <a:cs typeface="Simplified Arabic" pitchFamily="2" charset="-78"/>
              </a:rPr>
              <a:t>4</a:t>
            </a:r>
            <a:r>
              <a:rPr lang="ar-IQ" sz="2800" dirty="0" smtClean="0">
                <a:solidFill>
                  <a:schemeClr val="tx1"/>
                </a:solidFill>
                <a:cs typeface="Simplified Arabic" pitchFamily="2" charset="-78"/>
              </a:rPr>
              <a:t> </a:t>
            </a:r>
            <a:r>
              <a:rPr lang="ar-IQ" sz="2800" dirty="0">
                <a:solidFill>
                  <a:schemeClr val="tx1"/>
                </a:solidFill>
                <a:cs typeface="Simplified Arabic" pitchFamily="2" charset="-78"/>
              </a:rPr>
              <a:t>. مدى التغير هو عبارة عن:- </a:t>
            </a:r>
          </a:p>
          <a:p>
            <a:pPr indent="354013" algn="just">
              <a:defRPr/>
            </a:pPr>
            <a:r>
              <a:rPr lang="ar-IQ" sz="2800" dirty="0">
                <a:solidFill>
                  <a:schemeClr val="tx1"/>
                </a:solidFill>
                <a:cs typeface="Simplified Arabic" pitchFamily="2" charset="-78"/>
              </a:rPr>
              <a:t>أ . الفرق بين اكبر قيمة واصغر قيمة مضافاً له واحد. </a:t>
            </a:r>
            <a:endParaRPr lang="en-US" sz="2800" dirty="0">
              <a:solidFill>
                <a:schemeClr val="tx1"/>
              </a:solidFill>
              <a:cs typeface="Simplified Arabic" pitchFamily="2" charset="-78"/>
            </a:endParaRPr>
          </a:p>
          <a:p>
            <a:pPr indent="354013" algn="just">
              <a:defRPr/>
            </a:pPr>
            <a:r>
              <a:rPr lang="ar-IQ" sz="2800" dirty="0">
                <a:solidFill>
                  <a:schemeClr val="tx1"/>
                </a:solidFill>
                <a:cs typeface="Simplified Arabic" pitchFamily="2" charset="-78"/>
              </a:rPr>
              <a:t>ب . الفرق بين اكبر قيمة واصغر قيمة مطروحاً منه واحد. </a:t>
            </a:r>
            <a:endParaRPr lang="en-US" sz="2800" dirty="0">
              <a:solidFill>
                <a:schemeClr val="tx1"/>
              </a:solidFill>
              <a:cs typeface="Simplified Arabic" pitchFamily="2" charset="-78"/>
            </a:endParaRPr>
          </a:p>
          <a:p>
            <a:pPr indent="354013" algn="just">
              <a:defRPr/>
            </a:pPr>
            <a:r>
              <a:rPr lang="ar-IQ" sz="2800" dirty="0" err="1">
                <a:solidFill>
                  <a:schemeClr val="tx1"/>
                </a:solidFill>
                <a:cs typeface="Simplified Arabic" pitchFamily="2" charset="-78"/>
              </a:rPr>
              <a:t>جـ</a:t>
            </a:r>
            <a:r>
              <a:rPr lang="ar-IQ" sz="2800" dirty="0">
                <a:solidFill>
                  <a:schemeClr val="tx1"/>
                </a:solidFill>
                <a:cs typeface="Simplified Arabic" pitchFamily="2" charset="-78"/>
              </a:rPr>
              <a:t> . الفرق بين اكبر قيمة واصغر قيمة في البيانات. </a:t>
            </a:r>
          </a:p>
          <a:p>
            <a:pPr marL="719138" indent="-719138" algn="just">
              <a:defRPr/>
            </a:pPr>
            <a:r>
              <a:rPr lang="en-US" sz="2800" dirty="0" smtClean="0">
                <a:solidFill>
                  <a:schemeClr val="tx1"/>
                </a:solidFill>
                <a:cs typeface="Simplified Arabic" pitchFamily="2" charset="-78"/>
              </a:rPr>
              <a:t>5</a:t>
            </a:r>
            <a:r>
              <a:rPr lang="ar-IQ" sz="2800" dirty="0" smtClean="0">
                <a:solidFill>
                  <a:schemeClr val="tx1"/>
                </a:solidFill>
                <a:cs typeface="Simplified Arabic" pitchFamily="2" charset="-78"/>
              </a:rPr>
              <a:t> </a:t>
            </a:r>
            <a:r>
              <a:rPr lang="ar-IQ" sz="2800" dirty="0">
                <a:solidFill>
                  <a:schemeClr val="tx1"/>
                </a:solidFill>
                <a:cs typeface="Simplified Arabic" pitchFamily="2" charset="-78"/>
              </a:rPr>
              <a:t>. تفرغ البيانات في جداول التوزيع التكراري المزدوج وذلك بتمثيل:- </a:t>
            </a:r>
          </a:p>
          <a:p>
            <a:pPr indent="354013" algn="just">
              <a:defRPr/>
            </a:pPr>
            <a:r>
              <a:rPr lang="ar-IQ" sz="2800" dirty="0">
                <a:solidFill>
                  <a:schemeClr val="tx1"/>
                </a:solidFill>
                <a:cs typeface="Simplified Arabic" pitchFamily="2" charset="-78"/>
              </a:rPr>
              <a:t>أ . كل قيمة من قيم الظاهرتين في البيانات المعطاة بإشارة واحدة. </a:t>
            </a:r>
            <a:endParaRPr lang="en-US" sz="2800" dirty="0">
              <a:solidFill>
                <a:schemeClr val="tx1"/>
              </a:solidFill>
              <a:cs typeface="Simplified Arabic" pitchFamily="2" charset="-78"/>
            </a:endParaRPr>
          </a:p>
          <a:p>
            <a:pPr indent="354013" algn="just">
              <a:defRPr/>
            </a:pPr>
            <a:r>
              <a:rPr lang="ar-IQ" sz="2800" dirty="0">
                <a:solidFill>
                  <a:schemeClr val="tx1"/>
                </a:solidFill>
                <a:cs typeface="Simplified Arabic" pitchFamily="2" charset="-78"/>
              </a:rPr>
              <a:t>ب . كل قيمتين متناظرتين من البيانات المعطاة بإشارة واحدة. </a:t>
            </a:r>
            <a:endParaRPr lang="en-US" sz="2800" dirty="0">
              <a:solidFill>
                <a:schemeClr val="tx1"/>
              </a:solidFill>
              <a:cs typeface="Simplified Arabic" pitchFamily="2" charset="-78"/>
            </a:endParaRPr>
          </a:p>
          <a:p>
            <a:pPr indent="354013" algn="just">
              <a:defRPr/>
            </a:pPr>
            <a:r>
              <a:rPr lang="ar-IQ" sz="2800" dirty="0" err="1">
                <a:solidFill>
                  <a:schemeClr val="tx1"/>
                </a:solidFill>
                <a:cs typeface="Simplified Arabic" pitchFamily="2" charset="-78"/>
              </a:rPr>
              <a:t>جـ</a:t>
            </a:r>
            <a:r>
              <a:rPr lang="ar-IQ" sz="2800" dirty="0">
                <a:solidFill>
                  <a:schemeClr val="tx1"/>
                </a:solidFill>
                <a:cs typeface="Simplified Arabic" pitchFamily="2" charset="-78"/>
              </a:rPr>
              <a:t> . كل قيمتين متناظرتين من البيانات المعطاة بإشارتين. </a:t>
            </a:r>
          </a:p>
          <a:p>
            <a:pPr indent="354013" algn="just">
              <a:defRPr/>
            </a:pPr>
            <a:endParaRPr lang="ar-IQ" sz="2800" dirty="0">
              <a:solidFill>
                <a:schemeClr val="tx1"/>
              </a:solidFill>
              <a:cs typeface="Simplified Arabic" pitchFamily="2" charset="-78"/>
            </a:endParaRPr>
          </a:p>
          <a:p>
            <a:pPr indent="354013" algn="just">
              <a:defRPr/>
            </a:pPr>
            <a:endParaRPr lang="ar-IQ" sz="2800" dirty="0">
              <a:solidFill>
                <a:schemeClr val="tx1"/>
              </a:solidFill>
              <a:cs typeface="Simplified Arabic" pitchFamily="2" charset="-78"/>
            </a:endParaRPr>
          </a:p>
          <a:p>
            <a:pPr indent="354013" algn="just">
              <a:defRPr/>
            </a:pPr>
            <a:endParaRPr lang="ar-IQ" sz="2800" dirty="0">
              <a:solidFill>
                <a:schemeClr val="tx1"/>
              </a:solidFill>
              <a:cs typeface="Simplified Arabic" pitchFamily="2" charset="-78"/>
            </a:endParaRPr>
          </a:p>
          <a:p>
            <a:pPr indent="354013" algn="just">
              <a:defRPr/>
            </a:pPr>
            <a:endParaRPr lang="ar-IQ" sz="2800" dirty="0">
              <a:solidFill>
                <a:schemeClr val="tx1"/>
              </a:solidFill>
              <a:cs typeface="Simplified Arabic" pitchFamily="2" charset="-78"/>
            </a:endParaRPr>
          </a:p>
          <a:p>
            <a:pPr indent="354013" algn="just">
              <a:defRPr/>
            </a:pPr>
            <a:endParaRPr lang="ar-IQ" sz="2800" dirty="0">
              <a:solidFill>
                <a:schemeClr val="tx1"/>
              </a:solidFill>
              <a:cs typeface="Simplified Arabic" pitchFamily="2" charset="-78"/>
            </a:endParaRPr>
          </a:p>
        </p:txBody>
      </p:sp>
      <p:sp>
        <p:nvSpPr>
          <p:cNvPr id="3" name="مستطيل مستدير الزوايا 2"/>
          <p:cNvSpPr/>
          <p:nvPr/>
        </p:nvSpPr>
        <p:spPr>
          <a:xfrm>
            <a:off x="1066800" y="4572000"/>
            <a:ext cx="7315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901700" indent="-901700" algn="just">
              <a:defRPr/>
            </a:pPr>
            <a:r>
              <a:rPr lang="ar-IQ" sz="2400" b="1" u="sng" dirty="0">
                <a:solidFill>
                  <a:schemeClr val="tx1"/>
                </a:solidFill>
                <a:latin typeface="Calibri" pitchFamily="34" charset="0"/>
                <a:ea typeface="Arial" pitchFamily="34" charset="0"/>
                <a:cs typeface="Simplified Arabic" pitchFamily="2" charset="-78"/>
              </a:rPr>
              <a:t>ملاحظة</a:t>
            </a:r>
            <a:r>
              <a:rPr lang="ar-IQ" sz="2400" b="1" dirty="0">
                <a:solidFill>
                  <a:schemeClr val="tx1"/>
                </a:solidFill>
                <a:latin typeface="Calibri" pitchFamily="34" charset="0"/>
                <a:ea typeface="Arial" pitchFamily="34" charset="0"/>
                <a:cs typeface="Simplified Arabic" pitchFamily="2" charset="-78"/>
              </a:rPr>
              <a:t>:</a:t>
            </a:r>
            <a:r>
              <a:rPr lang="ar-IQ" sz="2400" dirty="0">
                <a:solidFill>
                  <a:schemeClr val="tx1"/>
                </a:solidFill>
                <a:latin typeface="Calibri" pitchFamily="34" charset="0"/>
                <a:ea typeface="Arial" pitchFamily="34" charset="0"/>
                <a:cs typeface="Simplified Arabic" pitchFamily="2" charset="-78"/>
              </a:rPr>
              <a:t> تأكد من الإجابة قبل التأشير على الإجابة الصحيحة، درجة الاختبار (</a:t>
            </a:r>
            <a:r>
              <a:rPr lang="en-US" sz="2400" dirty="0">
                <a:solidFill>
                  <a:schemeClr val="tx1"/>
                </a:solidFill>
                <a:latin typeface="Calibri" pitchFamily="34" charset="0"/>
                <a:ea typeface="Arial" pitchFamily="34" charset="0"/>
                <a:cs typeface="Simplified Arabic" pitchFamily="2" charset="-78"/>
              </a:rPr>
              <a:t>10</a:t>
            </a:r>
            <a:r>
              <a:rPr lang="ar-IQ" sz="2400" dirty="0">
                <a:solidFill>
                  <a:schemeClr val="tx1"/>
                </a:solidFill>
                <a:latin typeface="Calibri" pitchFamily="34" charset="0"/>
                <a:ea typeface="Arial" pitchFamily="34" charset="0"/>
                <a:cs typeface="Simplified Arabic" pitchFamily="2" charset="-78"/>
              </a:rPr>
              <a:t> درجة)، وتوزع الدرجة بالتساوي، تحقق من الإجابة في صفحة مفاتيح الإجابات. </a:t>
            </a:r>
            <a:endParaRPr lang="ar-SA" sz="2400" dirty="0">
              <a:solidFill>
                <a:schemeClr val="tx1"/>
              </a:solidFill>
              <a:latin typeface="Times New Roman" pitchFamily="18"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defRPr/>
            </a:pPr>
            <a:r>
              <a:rPr lang="ar-IQ" sz="2400" b="1" dirty="0">
                <a:solidFill>
                  <a:schemeClr val="tx1"/>
                </a:solidFill>
                <a:cs typeface="Simplified Arabic" pitchFamily="2" charset="-78"/>
              </a:rPr>
              <a:t>سادساً: </a:t>
            </a:r>
            <a:r>
              <a:rPr lang="ar-IQ" sz="2400" b="1" u="sng" dirty="0">
                <a:solidFill>
                  <a:schemeClr val="tx1"/>
                </a:solidFill>
                <a:cs typeface="Simplified Arabic" pitchFamily="2" charset="-78"/>
              </a:rPr>
              <a:t>المصادر</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1</a:t>
            </a:r>
            <a:r>
              <a:rPr lang="ar-IQ" sz="2400" dirty="0">
                <a:solidFill>
                  <a:schemeClr val="tx1"/>
                </a:solidFill>
                <a:cs typeface="Simplified Arabic" pitchFamily="2" charset="-78"/>
              </a:rPr>
              <a:t> . </a:t>
            </a:r>
            <a:r>
              <a:rPr lang="ar-IQ" sz="2400" dirty="0" err="1">
                <a:solidFill>
                  <a:schemeClr val="tx1"/>
                </a:solidFill>
                <a:cs typeface="Simplified Arabic" pitchFamily="2" charset="-78"/>
              </a:rPr>
              <a:t>المشهداني</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د</a:t>
            </a:r>
            <a:r>
              <a:rPr lang="ar-IQ" sz="2400" dirty="0">
                <a:solidFill>
                  <a:schemeClr val="tx1"/>
                </a:solidFill>
                <a:cs typeface="Simplified Arabic" pitchFamily="2" charset="-78"/>
              </a:rPr>
              <a:t>. محمود حسن، أصول الإحصاء والطريقة الإحصائية، ط6، بغداد، </a:t>
            </a:r>
            <a:r>
              <a:rPr lang="en-US" sz="2400" dirty="0">
                <a:solidFill>
                  <a:schemeClr val="tx1"/>
                </a:solidFill>
                <a:cs typeface="Simplified Arabic" pitchFamily="2" charset="-78"/>
              </a:rPr>
              <a:t>1985</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2</a:t>
            </a:r>
            <a:r>
              <a:rPr lang="ar-IQ" sz="2400" dirty="0">
                <a:solidFill>
                  <a:schemeClr val="tx1"/>
                </a:solidFill>
                <a:cs typeface="Simplified Arabic" pitchFamily="2" charset="-78"/>
              </a:rPr>
              <a:t> . عبد الرضا، </a:t>
            </a:r>
            <a:r>
              <a:rPr lang="ar-IQ" sz="2400" dirty="0" err="1">
                <a:solidFill>
                  <a:schemeClr val="tx1"/>
                </a:solidFill>
                <a:cs typeface="Simplified Arabic" pitchFamily="2" charset="-78"/>
              </a:rPr>
              <a:t>د</a:t>
            </a:r>
            <a:r>
              <a:rPr lang="ar-IQ" sz="2400" dirty="0">
                <a:solidFill>
                  <a:schemeClr val="tx1"/>
                </a:solidFill>
                <a:cs typeface="Simplified Arabic" pitchFamily="2" charset="-78"/>
              </a:rPr>
              <a:t>. حمزة كاظم، محاضرات في الإحصاء ألقيت على طلبة قسم المحاسبة - معهد الإدارة/ </a:t>
            </a:r>
            <a:r>
              <a:rPr lang="ar-IQ" sz="2400" dirty="0" err="1">
                <a:solidFill>
                  <a:schemeClr val="tx1"/>
                </a:solidFill>
                <a:cs typeface="Simplified Arabic" pitchFamily="2" charset="-78"/>
              </a:rPr>
              <a:t>الرصافة</a:t>
            </a:r>
            <a:r>
              <a:rPr lang="ar-IQ" sz="2400" dirty="0">
                <a:solidFill>
                  <a:schemeClr val="tx1"/>
                </a:solidFill>
                <a:cs typeface="Simplified Arabic" pitchFamily="2" charset="-78"/>
              </a:rPr>
              <a:t>، بغداد. </a:t>
            </a:r>
            <a:endParaRPr lang="en-US" sz="2400" dirty="0">
              <a:solidFill>
                <a:schemeClr val="tx1"/>
              </a:solidFill>
              <a:cs typeface="Simplified Arabic" pitchFamily="2" charset="-78"/>
            </a:endParaRPr>
          </a:p>
          <a:p>
            <a:pPr marL="450850" indent="-450850" algn="just" rtl="0">
              <a:defRPr/>
            </a:pPr>
            <a:r>
              <a:rPr lang="en-US" sz="2400" dirty="0">
                <a:solidFill>
                  <a:schemeClr val="tx1"/>
                </a:solidFill>
                <a:cs typeface="Simplified Arabic" pitchFamily="2" charset="-78"/>
              </a:rPr>
              <a:t>3. Spiegel, R, </a:t>
            </a:r>
            <a:r>
              <a:rPr lang="en-US" sz="2400" dirty="0" err="1" smtClean="0">
                <a:solidFill>
                  <a:schemeClr val="tx1"/>
                </a:solidFill>
                <a:cs typeface="Simplified Arabic" pitchFamily="2" charset="-78"/>
              </a:rPr>
              <a:t>murray</a:t>
            </a:r>
            <a:r>
              <a:rPr lang="en-US" sz="2400" dirty="0">
                <a:solidFill>
                  <a:schemeClr val="tx1"/>
                </a:solidFill>
                <a:cs typeface="Simplified Arabic" pitchFamily="2" charset="-78"/>
              </a:rPr>
              <a:t>, Theory and Problems of </a:t>
            </a:r>
            <a:r>
              <a:rPr lang="en-US" sz="2400" dirty="0" err="1">
                <a:solidFill>
                  <a:schemeClr val="tx1"/>
                </a:solidFill>
                <a:cs typeface="Simplified Arabic" pitchFamily="2" charset="-78"/>
              </a:rPr>
              <a:t>statictices</a:t>
            </a:r>
            <a:r>
              <a:rPr lang="en-US" sz="2400" dirty="0">
                <a:solidFill>
                  <a:schemeClr val="tx1"/>
                </a:solidFill>
                <a:cs typeface="Simplified Arabic" pitchFamily="2" charset="-78"/>
              </a:rPr>
              <a:t>, </a:t>
            </a:r>
            <a:r>
              <a:rPr lang="en-US" sz="2400" dirty="0" err="1">
                <a:solidFill>
                  <a:schemeClr val="tx1"/>
                </a:solidFill>
                <a:cs typeface="Simplified Arabic" pitchFamily="2" charset="-78"/>
              </a:rPr>
              <a:t>Schaums</a:t>
            </a:r>
            <a:r>
              <a:rPr lang="en-US" sz="2400" dirty="0">
                <a:solidFill>
                  <a:schemeClr val="tx1"/>
                </a:solidFill>
                <a:cs typeface="Simplified Arabic" pitchFamily="2" charset="-78"/>
              </a:rPr>
              <a:t> outline </a:t>
            </a:r>
            <a:r>
              <a:rPr lang="en-US" sz="2400" dirty="0" err="1">
                <a:solidFill>
                  <a:schemeClr val="tx1"/>
                </a:solidFill>
                <a:cs typeface="Simplified Arabic" pitchFamily="2" charset="-78"/>
              </a:rPr>
              <a:t>seres</a:t>
            </a:r>
            <a:r>
              <a:rPr lang="en-US" sz="2400" dirty="0">
                <a:solidFill>
                  <a:schemeClr val="tx1"/>
                </a:solidFill>
                <a:cs typeface="Simplified Arabic" pitchFamily="2" charset="-78"/>
              </a:rPr>
              <a:t>, McGraw- Hill Book company, New York, 1961. </a:t>
            </a:r>
          </a:p>
          <a:p>
            <a:pPr marL="450850" indent="-450850" algn="just">
              <a:defRPr/>
            </a:pPr>
            <a:r>
              <a:rPr lang="ar-IQ" sz="2400" b="1" dirty="0">
                <a:solidFill>
                  <a:schemeClr val="tx1"/>
                </a:solidFill>
                <a:cs typeface="Simplified Arabic" pitchFamily="2" charset="-78"/>
              </a:rPr>
              <a:t>سابعاً: </a:t>
            </a:r>
            <a:r>
              <a:rPr lang="ar-IQ" sz="2400" b="1" u="sng" dirty="0">
                <a:solidFill>
                  <a:schemeClr val="tx1"/>
                </a:solidFill>
                <a:cs typeface="Simplified Arabic" pitchFamily="2" charset="-78"/>
              </a:rPr>
              <a:t>مفاتيح الإجابات</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ar-IQ" sz="2400" b="1" dirty="0">
                <a:solidFill>
                  <a:schemeClr val="tx1"/>
                </a:solidFill>
                <a:cs typeface="Simplified Arabic" pitchFamily="2" charset="-78"/>
              </a:rPr>
              <a:t>الاختبار القبلي:</a:t>
            </a: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en-US" sz="24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524000" y="3810000"/>
          <a:ext cx="5257800" cy="2523744"/>
        </p:xfrm>
        <a:graphic>
          <a:graphicData uri="http://schemas.openxmlformats.org/drawingml/2006/table">
            <a:tbl>
              <a:tblPr rtl="1" firstRow="1" bandRow="1">
                <a:tableStyleId>{5C22544A-7EE6-4342-B048-85BDC9FD1C3A}</a:tableStyleId>
              </a:tblPr>
              <a:tblGrid>
                <a:gridCol w="2628900"/>
                <a:gridCol w="2628900"/>
              </a:tblGrid>
              <a:tr h="370840">
                <a:tc>
                  <a:txBody>
                    <a:bodyPr/>
                    <a:lstStyle/>
                    <a:p>
                      <a:pPr algn="ctr" rtl="1">
                        <a:lnSpc>
                          <a:spcPct val="115000"/>
                        </a:lnSpc>
                        <a:spcAft>
                          <a:spcPts val="1000"/>
                        </a:spcAft>
                      </a:pPr>
                      <a:r>
                        <a:rPr lang="ar-IQ" sz="2400" dirty="0">
                          <a:latin typeface="Calibri"/>
                          <a:ea typeface="Calibri"/>
                          <a:cs typeface="Simplified Arabic"/>
                        </a:rPr>
                        <a:t>رقم الاختبار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a:latin typeface="Calibri"/>
                          <a:ea typeface="Calibri"/>
                          <a:cs typeface="Simplified Arabic"/>
                        </a:rPr>
                        <a:t>الإجابة </a:t>
                      </a:r>
                      <a:endParaRPr lang="en-US" sz="180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a:latin typeface="Calibri"/>
                          <a:ea typeface="Calibri"/>
                          <a:cs typeface="Simplified Arabic"/>
                        </a:rPr>
                        <a:t>جـ </a:t>
                      </a:r>
                      <a:endParaRPr lang="en-US" sz="180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dirty="0" smtClean="0">
                          <a:latin typeface="Calibri"/>
                          <a:ea typeface="Calibri"/>
                          <a:cs typeface="Simplified Arabic"/>
                        </a:rPr>
                        <a:t>أ</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dirty="0" smtClean="0">
                          <a:latin typeface="Calibri"/>
                          <a:ea typeface="Calibri"/>
                          <a:cs typeface="Simplified Arabic"/>
                        </a:rPr>
                        <a:t>د</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dirty="0" err="1" smtClean="0">
                          <a:latin typeface="Calibri"/>
                          <a:ea typeface="Calibri"/>
                          <a:cs typeface="Simplified Arabic"/>
                        </a:rPr>
                        <a:t>جـ</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2400" dirty="0" err="1" smtClean="0">
                          <a:latin typeface="Calibri"/>
                          <a:ea typeface="Calibri"/>
                          <a:cs typeface="Simplified Arabic"/>
                        </a:rPr>
                        <a:t>جـ</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400" b="1" dirty="0">
                <a:solidFill>
                  <a:schemeClr val="tx1"/>
                </a:solidFill>
                <a:cs typeface="Simplified Arabic" pitchFamily="2" charset="-78"/>
              </a:rPr>
              <a:t>الاختبار الذاتي: </a:t>
            </a:r>
            <a:endParaRPr lang="en-US" sz="2400"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r>
              <a:rPr lang="ar-IQ" sz="2400" b="1" dirty="0">
                <a:solidFill>
                  <a:schemeClr val="tx1"/>
                </a:solidFill>
                <a:cs typeface="Simplified Arabic" pitchFamily="2" charset="-78"/>
              </a:rPr>
              <a:t>الاختبار </a:t>
            </a:r>
            <a:r>
              <a:rPr lang="ar-IQ" sz="2400" b="1" dirty="0" err="1">
                <a:solidFill>
                  <a:schemeClr val="tx1"/>
                </a:solidFill>
                <a:cs typeface="Simplified Arabic" pitchFamily="2" charset="-78"/>
              </a:rPr>
              <a:t>البعدي</a:t>
            </a:r>
            <a:r>
              <a:rPr lang="ar-IQ" sz="2400" b="1" dirty="0">
                <a:solidFill>
                  <a:schemeClr val="tx1"/>
                </a:solidFill>
                <a:cs typeface="Simplified Arabic" pitchFamily="2" charset="-78"/>
              </a:rPr>
              <a:t>: </a:t>
            </a: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ar-IQ" sz="2400" b="1" dirty="0">
              <a:solidFill>
                <a:schemeClr val="tx1"/>
              </a:solidFill>
              <a:cs typeface="Simplified Arabic" pitchFamily="2" charset="-78"/>
            </a:endParaRPr>
          </a:p>
          <a:p>
            <a:pPr algn="just">
              <a:defRPr/>
            </a:pPr>
            <a:endParaRPr lang="en-US" sz="24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2133600" y="457200"/>
          <a:ext cx="4724400" cy="3337560"/>
        </p:xfrm>
        <a:graphic>
          <a:graphicData uri="http://schemas.openxmlformats.org/drawingml/2006/table">
            <a:tbl>
              <a:tblPr rtl="1" firstRow="1" bandRow="1">
                <a:tableStyleId>{5C22544A-7EE6-4342-B048-85BDC9FD1C3A}</a:tableStyleId>
              </a:tblPr>
              <a:tblGrid>
                <a:gridCol w="2069287"/>
                <a:gridCol w="2655113"/>
              </a:tblGrid>
              <a:tr h="370840">
                <a:tc>
                  <a:txBody>
                    <a:bodyPr/>
                    <a:lstStyle/>
                    <a:p>
                      <a:pPr algn="ctr" rtl="1">
                        <a:lnSpc>
                          <a:spcPct val="115000"/>
                        </a:lnSpc>
                        <a:spcAft>
                          <a:spcPts val="1000"/>
                        </a:spcAft>
                      </a:pPr>
                      <a:r>
                        <a:rPr lang="ar-IQ" sz="1800" dirty="0" smtClean="0">
                          <a:latin typeface="Calibri"/>
                          <a:ea typeface="Calibri"/>
                          <a:cs typeface="Simplified Arabic"/>
                        </a:rPr>
                        <a:t>رقم الاختبار</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a:latin typeface="Calibri"/>
                          <a:ea typeface="Calibri"/>
                          <a:cs typeface="Simplified Arabic"/>
                        </a:rPr>
                        <a:t>الإجابة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4</a:t>
                      </a:r>
                      <a:endParaRPr lang="en-US" sz="1800" dirty="0">
                        <a:latin typeface="Calibri"/>
                        <a:ea typeface="Calibri"/>
                        <a:cs typeface="Arial"/>
                      </a:endParaRPr>
                    </a:p>
                  </a:txBody>
                  <a:tcPr marL="68580" marR="68580" marT="0" marB="0" anchor="ctr"/>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nchor="ctr"/>
                </a:tc>
              </a:tr>
              <a:tr h="370840">
                <a:tc>
                  <a:txBody>
                    <a:bodyPr/>
                    <a:lstStyle/>
                    <a:p>
                      <a:pPr algn="ctr" rtl="1">
                        <a:lnSpc>
                          <a:spcPct val="115000"/>
                        </a:lnSpc>
                        <a:spcAft>
                          <a:spcPts val="1000"/>
                        </a:spcAft>
                      </a:pPr>
                      <a:r>
                        <a:rPr lang="en-US" sz="18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a:latin typeface="Calibri"/>
                          <a:ea typeface="Calibri"/>
                          <a:cs typeface="Simplified Arabic"/>
                        </a:rPr>
                        <a:t>6</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Arial"/>
                        </a:rPr>
                        <a:t>7</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Arial"/>
                        </a:rPr>
                        <a:t>8</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bl>
          </a:graphicData>
        </a:graphic>
      </p:graphicFrame>
      <p:graphicFrame>
        <p:nvGraphicFramePr>
          <p:cNvPr id="5" name="جدول 4"/>
          <p:cNvGraphicFramePr>
            <a:graphicFrameLocks noGrp="1"/>
          </p:cNvGraphicFramePr>
          <p:nvPr/>
        </p:nvGraphicFramePr>
        <p:xfrm>
          <a:off x="2133600" y="4035552"/>
          <a:ext cx="4724400" cy="2441448"/>
        </p:xfrm>
        <a:graphic>
          <a:graphicData uri="http://schemas.openxmlformats.org/drawingml/2006/table">
            <a:tbl>
              <a:tblPr rtl="1" firstRow="1" bandRow="1">
                <a:tableStyleId>{5C22544A-7EE6-4342-B048-85BDC9FD1C3A}</a:tableStyleId>
              </a:tblPr>
              <a:tblGrid>
                <a:gridCol w="2362200"/>
                <a:gridCol w="2362200"/>
              </a:tblGrid>
              <a:tr h="370840">
                <a:tc>
                  <a:txBody>
                    <a:bodyPr/>
                    <a:lstStyle/>
                    <a:p>
                      <a:pPr algn="ctr" rtl="1">
                        <a:lnSpc>
                          <a:spcPct val="115000"/>
                        </a:lnSpc>
                        <a:spcAft>
                          <a:spcPts val="1000"/>
                        </a:spcAft>
                      </a:pPr>
                      <a:r>
                        <a:rPr lang="ar-IQ" sz="1800" dirty="0" smtClean="0">
                          <a:latin typeface="Calibri"/>
                          <a:ea typeface="Calibri"/>
                          <a:cs typeface="Simplified Arabic"/>
                        </a:rPr>
                        <a:t>رقم الاختبار</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Simplified Arabic"/>
                        </a:rPr>
                        <a:t>الإجابة </a:t>
                      </a:r>
                      <a:endParaRPr lang="en-US" sz="1800" dirty="0">
                        <a:latin typeface="Calibri"/>
                        <a:ea typeface="Calibri"/>
                        <a:cs typeface="Arial"/>
                      </a:endParaRPr>
                    </a:p>
                  </a:txBody>
                  <a:tcPr/>
                </a:tc>
              </a:tr>
              <a:tr h="370840">
                <a:tc>
                  <a:txBody>
                    <a:bodyPr/>
                    <a:lstStyle/>
                    <a:p>
                      <a:pPr algn="ctr" rtl="1">
                        <a:lnSpc>
                          <a:spcPct val="115000"/>
                        </a:lnSpc>
                        <a:spcAft>
                          <a:spcPts val="1000"/>
                        </a:spcAft>
                      </a:pPr>
                      <a:r>
                        <a:rPr lang="en-US" sz="1800" dirty="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marL="0" algn="ctr" rtl="1" eaLnBrk="1" latinLnBrk="0" hangingPunct="1">
                        <a:lnSpc>
                          <a:spcPct val="115000"/>
                        </a:lnSpc>
                        <a:spcAft>
                          <a:spcPts val="1000"/>
                        </a:spcAft>
                      </a:pPr>
                      <a:r>
                        <a:rPr kumimoji="0" lang="ar-IQ" sz="1800" kern="1200" dirty="0" smtClean="0">
                          <a:solidFill>
                            <a:schemeClr val="dk1"/>
                          </a:solidFill>
                          <a:latin typeface="Calibri"/>
                          <a:ea typeface="Calibri"/>
                          <a:cs typeface="Simplified Arabic"/>
                        </a:rPr>
                        <a:t>د </a:t>
                      </a:r>
                      <a:endParaRPr kumimoji="0" lang="ar-SA" sz="1800" kern="1200" dirty="0">
                        <a:solidFill>
                          <a:schemeClr val="dk1"/>
                        </a:solidFill>
                        <a:latin typeface="Calibri"/>
                        <a:ea typeface="Calibri"/>
                        <a:cs typeface="Simplified Arabic"/>
                      </a:endParaRPr>
                    </a:p>
                  </a:txBody>
                  <a:tcPr/>
                </a:tc>
              </a:tr>
              <a:tr h="370840">
                <a:tc>
                  <a:txBody>
                    <a:bodyPr/>
                    <a:lstStyle/>
                    <a:p>
                      <a:pPr algn="ctr" rtl="1">
                        <a:lnSpc>
                          <a:spcPct val="115000"/>
                        </a:lnSpc>
                        <a:spcAft>
                          <a:spcPts val="1000"/>
                        </a:spcAft>
                      </a:pPr>
                      <a:r>
                        <a:rPr lang="en-US" sz="1800" dirty="0" smtClean="0">
                          <a:latin typeface="Calibri"/>
                          <a:ea typeface="Calibri"/>
                          <a:cs typeface="Arial"/>
                        </a:rPr>
                        <a:t>2</a:t>
                      </a:r>
                      <a:endParaRPr lang="en-US" sz="1800" dirty="0">
                        <a:latin typeface="Calibri"/>
                        <a:ea typeface="Calibri"/>
                        <a:cs typeface="Arial"/>
                      </a:endParaRPr>
                    </a:p>
                  </a:txBody>
                  <a:tcPr marL="68580" marR="68580" marT="0" marB="0"/>
                </a:tc>
                <a:tc>
                  <a:txBody>
                    <a:bodyPr/>
                    <a:lstStyle/>
                    <a:p>
                      <a:pPr marL="0" algn="ctr" rtl="1" eaLnBrk="1" latinLnBrk="0" hangingPunct="1">
                        <a:lnSpc>
                          <a:spcPct val="115000"/>
                        </a:lnSpc>
                        <a:spcAft>
                          <a:spcPts val="1000"/>
                        </a:spcAft>
                      </a:pPr>
                      <a:r>
                        <a:rPr kumimoji="0" lang="ar-IQ" sz="1800" kern="1200" dirty="0" smtClean="0">
                          <a:solidFill>
                            <a:schemeClr val="dk1"/>
                          </a:solidFill>
                          <a:latin typeface="Calibri"/>
                          <a:ea typeface="Calibri"/>
                          <a:cs typeface="Simplified Arabic"/>
                        </a:rPr>
                        <a:t>أ </a:t>
                      </a:r>
                      <a:endParaRPr kumimoji="0" lang="ar-SA" sz="1800" kern="1200" dirty="0">
                        <a:solidFill>
                          <a:schemeClr val="dk1"/>
                        </a:solidFill>
                        <a:latin typeface="Calibri"/>
                        <a:ea typeface="Calibri"/>
                        <a:cs typeface="Simplified Arabic"/>
                      </a:endParaRPr>
                    </a:p>
                  </a:txBody>
                  <a:tcPr/>
                </a:tc>
              </a:tr>
              <a:tr h="370840">
                <a:tc>
                  <a:txBody>
                    <a:bodyPr/>
                    <a:lstStyle/>
                    <a:p>
                      <a:pPr algn="ctr" rtl="1">
                        <a:lnSpc>
                          <a:spcPct val="115000"/>
                        </a:lnSpc>
                        <a:spcAft>
                          <a:spcPts val="1000"/>
                        </a:spcAft>
                      </a:pPr>
                      <a:r>
                        <a:rPr lang="en-US" sz="1800" dirty="0" smtClean="0">
                          <a:latin typeface="Calibri"/>
                          <a:ea typeface="Calibri"/>
                          <a:cs typeface="Arial"/>
                        </a:rPr>
                        <a:t>3</a:t>
                      </a:r>
                      <a:endParaRPr lang="en-US" sz="1800" dirty="0">
                        <a:latin typeface="Calibri"/>
                        <a:ea typeface="Calibri"/>
                        <a:cs typeface="Arial"/>
                      </a:endParaRPr>
                    </a:p>
                  </a:txBody>
                  <a:tcPr marL="68580" marR="68580" marT="0" marB="0"/>
                </a:tc>
                <a:tc>
                  <a:txBody>
                    <a:bodyPr/>
                    <a:lstStyle/>
                    <a:p>
                      <a:pPr marL="0" algn="ctr" rtl="1" eaLnBrk="1" latinLnBrk="0" hangingPunct="1">
                        <a:lnSpc>
                          <a:spcPct val="115000"/>
                        </a:lnSpc>
                        <a:spcAft>
                          <a:spcPts val="1000"/>
                        </a:spcAft>
                      </a:pPr>
                      <a:r>
                        <a:rPr kumimoji="0" lang="ar-IQ" sz="1800" kern="1200" dirty="0" smtClean="0">
                          <a:solidFill>
                            <a:schemeClr val="dk1"/>
                          </a:solidFill>
                          <a:latin typeface="Calibri"/>
                          <a:ea typeface="Calibri"/>
                          <a:cs typeface="Simplified Arabic"/>
                        </a:rPr>
                        <a:t>ب</a:t>
                      </a:r>
                      <a:endParaRPr kumimoji="0" lang="ar-SA" sz="1800" kern="1200" dirty="0">
                        <a:solidFill>
                          <a:schemeClr val="dk1"/>
                        </a:solidFill>
                        <a:latin typeface="Calibri"/>
                        <a:ea typeface="Calibri"/>
                        <a:cs typeface="Simplified Arabic"/>
                      </a:endParaRPr>
                    </a:p>
                  </a:txBody>
                  <a:tcPr/>
                </a:tc>
              </a:tr>
              <a:tr h="370840">
                <a:tc>
                  <a:txBody>
                    <a:bodyPr/>
                    <a:lstStyle/>
                    <a:p>
                      <a:pPr algn="ctr" rtl="1">
                        <a:lnSpc>
                          <a:spcPct val="115000"/>
                        </a:lnSpc>
                        <a:spcAft>
                          <a:spcPts val="1000"/>
                        </a:spcAft>
                      </a:pPr>
                      <a:r>
                        <a:rPr lang="en-US" sz="1800" dirty="0" smtClean="0">
                          <a:latin typeface="Calibri"/>
                          <a:ea typeface="Calibri"/>
                          <a:cs typeface="Arial"/>
                        </a:rPr>
                        <a:t>4</a:t>
                      </a:r>
                      <a:endParaRPr lang="en-US" sz="1800" dirty="0">
                        <a:latin typeface="Calibri"/>
                        <a:ea typeface="Calibri"/>
                        <a:cs typeface="Arial"/>
                      </a:endParaRPr>
                    </a:p>
                  </a:txBody>
                  <a:tcPr marL="68580" marR="68580" marT="0" marB="0"/>
                </a:tc>
                <a:tc>
                  <a:txBody>
                    <a:bodyPr/>
                    <a:lstStyle/>
                    <a:p>
                      <a:pPr marL="0" algn="ctr" rtl="1" eaLnBrk="1" latinLnBrk="0" hangingPunct="1">
                        <a:lnSpc>
                          <a:spcPct val="115000"/>
                        </a:lnSpc>
                        <a:spcAft>
                          <a:spcPts val="1000"/>
                        </a:spcAft>
                      </a:pPr>
                      <a:r>
                        <a:rPr kumimoji="0" lang="ar-IQ" sz="1800" kern="1200" dirty="0" smtClean="0">
                          <a:solidFill>
                            <a:schemeClr val="dk1"/>
                          </a:solidFill>
                          <a:latin typeface="Calibri"/>
                          <a:ea typeface="Calibri"/>
                          <a:cs typeface="Simplified Arabic"/>
                        </a:rPr>
                        <a:t>أ</a:t>
                      </a:r>
                      <a:endParaRPr kumimoji="0" lang="ar-SA" sz="1800" kern="1200" dirty="0">
                        <a:solidFill>
                          <a:schemeClr val="dk1"/>
                        </a:solidFill>
                        <a:latin typeface="Calibri"/>
                        <a:ea typeface="Calibri"/>
                        <a:cs typeface="Simplified Arabic"/>
                      </a:endParaRPr>
                    </a:p>
                  </a:txBody>
                  <a:tcPr/>
                </a:tc>
              </a:tr>
              <a:tr h="370840">
                <a:tc>
                  <a:txBody>
                    <a:bodyPr/>
                    <a:lstStyle/>
                    <a:p>
                      <a:pPr algn="ctr" rtl="1">
                        <a:lnSpc>
                          <a:spcPct val="115000"/>
                        </a:lnSpc>
                        <a:spcAft>
                          <a:spcPts val="1000"/>
                        </a:spcAft>
                      </a:pPr>
                      <a:r>
                        <a:rPr lang="en-US" sz="1800" dirty="0" smtClean="0">
                          <a:latin typeface="Calibri"/>
                          <a:ea typeface="Calibri"/>
                          <a:cs typeface="Arial"/>
                        </a:rPr>
                        <a:t>5</a:t>
                      </a:r>
                      <a:endParaRPr lang="en-US" sz="1800" dirty="0">
                        <a:latin typeface="Calibri"/>
                        <a:ea typeface="Calibri"/>
                        <a:cs typeface="Arial"/>
                      </a:endParaRPr>
                    </a:p>
                  </a:txBody>
                  <a:tcPr marL="68580" marR="68580" marT="0" marB="0"/>
                </a:tc>
                <a:tc>
                  <a:txBody>
                    <a:bodyPr/>
                    <a:lstStyle/>
                    <a:p>
                      <a:pPr marL="0" algn="ctr" rtl="1" eaLnBrk="1" latinLnBrk="0" hangingPunct="1">
                        <a:lnSpc>
                          <a:spcPct val="115000"/>
                        </a:lnSpc>
                        <a:spcAft>
                          <a:spcPts val="1000"/>
                        </a:spcAft>
                      </a:pPr>
                      <a:r>
                        <a:rPr kumimoji="0" lang="ar-IQ" sz="1800" kern="1200" dirty="0" smtClean="0">
                          <a:solidFill>
                            <a:schemeClr val="dk1"/>
                          </a:solidFill>
                          <a:latin typeface="Calibri"/>
                          <a:ea typeface="Calibri"/>
                          <a:cs typeface="Simplified Arabic"/>
                        </a:rPr>
                        <a:t>ب</a:t>
                      </a:r>
                      <a:endParaRPr kumimoji="0" lang="ar-SA" sz="1800" kern="1200" dirty="0">
                        <a:solidFill>
                          <a:schemeClr val="dk1"/>
                        </a:solidFill>
                        <a:latin typeface="Calibri"/>
                        <a:ea typeface="Calibri"/>
                        <a:cs typeface="Simplified Arabic"/>
                      </a:endParaRPr>
                    </a:p>
                  </a:txBody>
                  <a:tcPr/>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304800" y="304800"/>
            <a:ext cx="8305800" cy="6096000"/>
            <a:chOff x="651" y="955"/>
            <a:chExt cx="10689" cy="14608"/>
          </a:xfrm>
        </p:grpSpPr>
        <p:grpSp>
          <p:nvGrpSpPr>
            <p:cNvPr id="11269" name="Group 4"/>
            <p:cNvGrpSpPr>
              <a:grpSpLocks/>
            </p:cNvGrpSpPr>
            <p:nvPr/>
          </p:nvGrpSpPr>
          <p:grpSpPr bwMode="auto">
            <a:xfrm>
              <a:off x="651" y="955"/>
              <a:ext cx="3579" cy="2167"/>
              <a:chOff x="867" y="2786"/>
              <a:chExt cx="3309" cy="2140"/>
            </a:xfrm>
          </p:grpSpPr>
          <p:sp>
            <p:nvSpPr>
              <p:cNvPr id="11298" name="Freeform 5"/>
              <p:cNvSpPr>
                <a:spLocks/>
              </p:cNvSpPr>
              <p:nvPr/>
            </p:nvSpPr>
            <p:spPr bwMode="auto">
              <a:xfrm>
                <a:off x="867" y="2786"/>
                <a:ext cx="3309" cy="2140"/>
              </a:xfrm>
              <a:custGeom>
                <a:avLst/>
                <a:gdLst>
                  <a:gd name="T0" fmla="*/ 2351 w 3309"/>
                  <a:gd name="T1" fmla="*/ 984 h 2140"/>
                  <a:gd name="T2" fmla="*/ 2357 w 3309"/>
                  <a:gd name="T3" fmla="*/ 1030 h 2140"/>
                  <a:gd name="T4" fmla="*/ 2595 w 3309"/>
                  <a:gd name="T5" fmla="*/ 952 h 2140"/>
                  <a:gd name="T6" fmla="*/ 2735 w 3309"/>
                  <a:gd name="T7" fmla="*/ 880 h 2140"/>
                  <a:gd name="T8" fmla="*/ 3043 w 3309"/>
                  <a:gd name="T9" fmla="*/ 829 h 2140"/>
                  <a:gd name="T10" fmla="*/ 3258 w 3309"/>
                  <a:gd name="T11" fmla="*/ 909 h 2140"/>
                  <a:gd name="T12" fmla="*/ 3242 w 3309"/>
                  <a:gd name="T13" fmla="*/ 1134 h 2140"/>
                  <a:gd name="T14" fmla="*/ 3277 w 3309"/>
                  <a:gd name="T15" fmla="*/ 1284 h 2140"/>
                  <a:gd name="T16" fmla="*/ 3301 w 3309"/>
                  <a:gd name="T17" fmla="*/ 1448 h 2140"/>
                  <a:gd name="T18" fmla="*/ 3175 w 3309"/>
                  <a:gd name="T19" fmla="*/ 1558 h 2140"/>
                  <a:gd name="T20" fmla="*/ 3054 w 3309"/>
                  <a:gd name="T21" fmla="*/ 1518 h 2140"/>
                  <a:gd name="T22" fmla="*/ 3075 w 3309"/>
                  <a:gd name="T23" fmla="*/ 1617 h 2140"/>
                  <a:gd name="T24" fmla="*/ 2947 w 3309"/>
                  <a:gd name="T25" fmla="*/ 1714 h 2140"/>
                  <a:gd name="T26" fmla="*/ 2794 w 3309"/>
                  <a:gd name="T27" fmla="*/ 1722 h 2140"/>
                  <a:gd name="T28" fmla="*/ 2668 w 3309"/>
                  <a:gd name="T29" fmla="*/ 1832 h 2140"/>
                  <a:gd name="T30" fmla="*/ 2520 w 3309"/>
                  <a:gd name="T31" fmla="*/ 1837 h 2140"/>
                  <a:gd name="T32" fmla="*/ 2306 w 3309"/>
                  <a:gd name="T33" fmla="*/ 1990 h 2140"/>
                  <a:gd name="T34" fmla="*/ 2188 w 3309"/>
                  <a:gd name="T35" fmla="*/ 1936 h 2140"/>
                  <a:gd name="T36" fmla="*/ 2107 w 3309"/>
                  <a:gd name="T37" fmla="*/ 2003 h 2140"/>
                  <a:gd name="T38" fmla="*/ 1971 w 3309"/>
                  <a:gd name="T39" fmla="*/ 2041 h 2140"/>
                  <a:gd name="T40" fmla="*/ 1745 w 3309"/>
                  <a:gd name="T41" fmla="*/ 2086 h 2140"/>
                  <a:gd name="T42" fmla="*/ 1552 w 3309"/>
                  <a:gd name="T43" fmla="*/ 2126 h 2140"/>
                  <a:gd name="T44" fmla="*/ 1448 w 3309"/>
                  <a:gd name="T45" fmla="*/ 2070 h 2140"/>
                  <a:gd name="T46" fmla="*/ 1273 w 3309"/>
                  <a:gd name="T47" fmla="*/ 2062 h 2140"/>
                  <a:gd name="T48" fmla="*/ 1231 w 3309"/>
                  <a:gd name="T49" fmla="*/ 1931 h 2140"/>
                  <a:gd name="T50" fmla="*/ 1043 w 3309"/>
                  <a:gd name="T51" fmla="*/ 1899 h 2140"/>
                  <a:gd name="T52" fmla="*/ 756 w 3309"/>
                  <a:gd name="T53" fmla="*/ 1845 h 2140"/>
                  <a:gd name="T54" fmla="*/ 724 w 3309"/>
                  <a:gd name="T55" fmla="*/ 1689 h 2140"/>
                  <a:gd name="T56" fmla="*/ 646 w 3309"/>
                  <a:gd name="T57" fmla="*/ 1585 h 2140"/>
                  <a:gd name="T58" fmla="*/ 659 w 3309"/>
                  <a:gd name="T59" fmla="*/ 1486 h 2140"/>
                  <a:gd name="T60" fmla="*/ 418 w 3309"/>
                  <a:gd name="T61" fmla="*/ 1518 h 2140"/>
                  <a:gd name="T62" fmla="*/ 203 w 3309"/>
                  <a:gd name="T63" fmla="*/ 1483 h 2140"/>
                  <a:gd name="T64" fmla="*/ 102 w 3309"/>
                  <a:gd name="T65" fmla="*/ 1252 h 2140"/>
                  <a:gd name="T66" fmla="*/ 13 w 3309"/>
                  <a:gd name="T67" fmla="*/ 1094 h 2140"/>
                  <a:gd name="T68" fmla="*/ 51 w 3309"/>
                  <a:gd name="T69" fmla="*/ 987 h 2140"/>
                  <a:gd name="T70" fmla="*/ 147 w 3309"/>
                  <a:gd name="T71" fmla="*/ 904 h 2140"/>
                  <a:gd name="T72" fmla="*/ 69 w 3309"/>
                  <a:gd name="T73" fmla="*/ 794 h 2140"/>
                  <a:gd name="T74" fmla="*/ 35 w 3309"/>
                  <a:gd name="T75" fmla="*/ 609 h 2140"/>
                  <a:gd name="T76" fmla="*/ 161 w 3309"/>
                  <a:gd name="T77" fmla="*/ 552 h 2140"/>
                  <a:gd name="T78" fmla="*/ 249 w 3309"/>
                  <a:gd name="T79" fmla="*/ 523 h 2140"/>
                  <a:gd name="T80" fmla="*/ 383 w 3309"/>
                  <a:gd name="T81" fmla="*/ 434 h 2140"/>
                  <a:gd name="T82" fmla="*/ 421 w 3309"/>
                  <a:gd name="T83" fmla="*/ 512 h 2140"/>
                  <a:gd name="T84" fmla="*/ 509 w 3309"/>
                  <a:gd name="T85" fmla="*/ 442 h 2140"/>
                  <a:gd name="T86" fmla="*/ 646 w 3309"/>
                  <a:gd name="T87" fmla="*/ 298 h 2140"/>
                  <a:gd name="T88" fmla="*/ 823 w 3309"/>
                  <a:gd name="T89" fmla="*/ 257 h 2140"/>
                  <a:gd name="T90" fmla="*/ 1021 w 3309"/>
                  <a:gd name="T91" fmla="*/ 400 h 2140"/>
                  <a:gd name="T92" fmla="*/ 1182 w 3309"/>
                  <a:gd name="T93" fmla="*/ 526 h 2140"/>
                  <a:gd name="T94" fmla="*/ 1273 w 3309"/>
                  <a:gd name="T95" fmla="*/ 402 h 2140"/>
                  <a:gd name="T96" fmla="*/ 1402 w 3309"/>
                  <a:gd name="T97" fmla="*/ 180 h 2140"/>
                  <a:gd name="T98" fmla="*/ 1590 w 3309"/>
                  <a:gd name="T99" fmla="*/ 102 h 2140"/>
                  <a:gd name="T100" fmla="*/ 1735 w 3309"/>
                  <a:gd name="T101" fmla="*/ 107 h 2140"/>
                  <a:gd name="T102" fmla="*/ 1965 w 3309"/>
                  <a:gd name="T103" fmla="*/ 5 h 2140"/>
                  <a:gd name="T104" fmla="*/ 2166 w 3309"/>
                  <a:gd name="T105" fmla="*/ 67 h 2140"/>
                  <a:gd name="T106" fmla="*/ 2207 w 3309"/>
                  <a:gd name="T107" fmla="*/ 196 h 2140"/>
                  <a:gd name="T108" fmla="*/ 2338 w 3309"/>
                  <a:gd name="T109" fmla="*/ 215 h 2140"/>
                  <a:gd name="T110" fmla="*/ 2461 w 3309"/>
                  <a:gd name="T111" fmla="*/ 150 h 2140"/>
                  <a:gd name="T112" fmla="*/ 2625 w 3309"/>
                  <a:gd name="T113" fmla="*/ 121 h 2140"/>
                  <a:gd name="T114" fmla="*/ 2681 w 3309"/>
                  <a:gd name="T115" fmla="*/ 252 h 2140"/>
                  <a:gd name="T116" fmla="*/ 2646 w 3309"/>
                  <a:gd name="T117" fmla="*/ 354 h 2140"/>
                  <a:gd name="T118" fmla="*/ 2684 w 3309"/>
                  <a:gd name="T119" fmla="*/ 464 h 2140"/>
                  <a:gd name="T120" fmla="*/ 2649 w 3309"/>
                  <a:gd name="T121" fmla="*/ 547 h 2140"/>
                  <a:gd name="T122" fmla="*/ 2767 w 3309"/>
                  <a:gd name="T123" fmla="*/ 705 h 2140"/>
                  <a:gd name="T124" fmla="*/ 2633 w 3309"/>
                  <a:gd name="T125" fmla="*/ 786 h 214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09"/>
                  <a:gd name="T190" fmla="*/ 0 h 2140"/>
                  <a:gd name="T191" fmla="*/ 3309 w 3309"/>
                  <a:gd name="T192" fmla="*/ 2140 h 214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09" h="2140">
                    <a:moveTo>
                      <a:pt x="2526" y="829"/>
                    </a:moveTo>
                    <a:lnTo>
                      <a:pt x="2494" y="855"/>
                    </a:lnTo>
                    <a:lnTo>
                      <a:pt x="2456" y="885"/>
                    </a:lnTo>
                    <a:lnTo>
                      <a:pt x="2416" y="922"/>
                    </a:lnTo>
                    <a:lnTo>
                      <a:pt x="2373" y="963"/>
                    </a:lnTo>
                    <a:lnTo>
                      <a:pt x="2351" y="984"/>
                    </a:lnTo>
                    <a:lnTo>
                      <a:pt x="2338" y="1000"/>
                    </a:lnTo>
                    <a:lnTo>
                      <a:pt x="2330" y="1014"/>
                    </a:lnTo>
                    <a:lnTo>
                      <a:pt x="2327" y="1022"/>
                    </a:lnTo>
                    <a:lnTo>
                      <a:pt x="2330" y="1027"/>
                    </a:lnTo>
                    <a:lnTo>
                      <a:pt x="2341" y="1030"/>
                    </a:lnTo>
                    <a:lnTo>
                      <a:pt x="2357" y="1030"/>
                    </a:lnTo>
                    <a:lnTo>
                      <a:pt x="2381" y="1024"/>
                    </a:lnTo>
                    <a:lnTo>
                      <a:pt x="2413" y="1006"/>
                    </a:lnTo>
                    <a:lnTo>
                      <a:pt x="2448" y="989"/>
                    </a:lnTo>
                    <a:lnTo>
                      <a:pt x="2526" y="965"/>
                    </a:lnTo>
                    <a:lnTo>
                      <a:pt x="2563" y="957"/>
                    </a:lnTo>
                    <a:lnTo>
                      <a:pt x="2595" y="952"/>
                    </a:lnTo>
                    <a:lnTo>
                      <a:pt x="2625" y="947"/>
                    </a:lnTo>
                    <a:lnTo>
                      <a:pt x="2649" y="941"/>
                    </a:lnTo>
                    <a:lnTo>
                      <a:pt x="2676" y="933"/>
                    </a:lnTo>
                    <a:lnTo>
                      <a:pt x="2697" y="920"/>
                    </a:lnTo>
                    <a:lnTo>
                      <a:pt x="2719" y="904"/>
                    </a:lnTo>
                    <a:lnTo>
                      <a:pt x="2735" y="880"/>
                    </a:lnTo>
                    <a:lnTo>
                      <a:pt x="2756" y="869"/>
                    </a:lnTo>
                    <a:lnTo>
                      <a:pt x="2783" y="861"/>
                    </a:lnTo>
                    <a:lnTo>
                      <a:pt x="2821" y="853"/>
                    </a:lnTo>
                    <a:lnTo>
                      <a:pt x="2861" y="845"/>
                    </a:lnTo>
                    <a:lnTo>
                      <a:pt x="2949" y="834"/>
                    </a:lnTo>
                    <a:lnTo>
                      <a:pt x="3043" y="829"/>
                    </a:lnTo>
                    <a:lnTo>
                      <a:pt x="3100" y="831"/>
                    </a:lnTo>
                    <a:lnTo>
                      <a:pt x="3145" y="839"/>
                    </a:lnTo>
                    <a:lnTo>
                      <a:pt x="3185" y="853"/>
                    </a:lnTo>
                    <a:lnTo>
                      <a:pt x="3215" y="869"/>
                    </a:lnTo>
                    <a:lnTo>
                      <a:pt x="3242" y="888"/>
                    </a:lnTo>
                    <a:lnTo>
                      <a:pt x="3258" y="909"/>
                    </a:lnTo>
                    <a:lnTo>
                      <a:pt x="3271" y="933"/>
                    </a:lnTo>
                    <a:lnTo>
                      <a:pt x="3279" y="957"/>
                    </a:lnTo>
                    <a:lnTo>
                      <a:pt x="3285" y="1011"/>
                    </a:lnTo>
                    <a:lnTo>
                      <a:pt x="3277" y="1059"/>
                    </a:lnTo>
                    <a:lnTo>
                      <a:pt x="3261" y="1102"/>
                    </a:lnTo>
                    <a:lnTo>
                      <a:pt x="3242" y="1134"/>
                    </a:lnTo>
                    <a:lnTo>
                      <a:pt x="3228" y="1158"/>
                    </a:lnTo>
                    <a:lnTo>
                      <a:pt x="3223" y="1183"/>
                    </a:lnTo>
                    <a:lnTo>
                      <a:pt x="3226" y="1207"/>
                    </a:lnTo>
                    <a:lnTo>
                      <a:pt x="3236" y="1228"/>
                    </a:lnTo>
                    <a:lnTo>
                      <a:pt x="3263" y="1268"/>
                    </a:lnTo>
                    <a:lnTo>
                      <a:pt x="3277" y="1284"/>
                    </a:lnTo>
                    <a:lnTo>
                      <a:pt x="3290" y="1298"/>
                    </a:lnTo>
                    <a:lnTo>
                      <a:pt x="3298" y="1309"/>
                    </a:lnTo>
                    <a:lnTo>
                      <a:pt x="3303" y="1325"/>
                    </a:lnTo>
                    <a:lnTo>
                      <a:pt x="3309" y="1365"/>
                    </a:lnTo>
                    <a:lnTo>
                      <a:pt x="3306" y="1408"/>
                    </a:lnTo>
                    <a:lnTo>
                      <a:pt x="3301" y="1448"/>
                    </a:lnTo>
                    <a:lnTo>
                      <a:pt x="3290" y="1486"/>
                    </a:lnTo>
                    <a:lnTo>
                      <a:pt x="3277" y="1515"/>
                    </a:lnTo>
                    <a:lnTo>
                      <a:pt x="3252" y="1539"/>
                    </a:lnTo>
                    <a:lnTo>
                      <a:pt x="3218" y="1558"/>
                    </a:lnTo>
                    <a:lnTo>
                      <a:pt x="3196" y="1561"/>
                    </a:lnTo>
                    <a:lnTo>
                      <a:pt x="3175" y="1558"/>
                    </a:lnTo>
                    <a:lnTo>
                      <a:pt x="3129" y="1545"/>
                    </a:lnTo>
                    <a:lnTo>
                      <a:pt x="3108" y="1534"/>
                    </a:lnTo>
                    <a:lnTo>
                      <a:pt x="3086" y="1523"/>
                    </a:lnTo>
                    <a:lnTo>
                      <a:pt x="3070" y="1518"/>
                    </a:lnTo>
                    <a:lnTo>
                      <a:pt x="3059" y="1515"/>
                    </a:lnTo>
                    <a:lnTo>
                      <a:pt x="3054" y="1518"/>
                    </a:lnTo>
                    <a:lnTo>
                      <a:pt x="3051" y="1528"/>
                    </a:lnTo>
                    <a:lnTo>
                      <a:pt x="3059" y="1555"/>
                    </a:lnTo>
                    <a:lnTo>
                      <a:pt x="3065" y="1574"/>
                    </a:lnTo>
                    <a:lnTo>
                      <a:pt x="3070" y="1590"/>
                    </a:lnTo>
                    <a:lnTo>
                      <a:pt x="3073" y="1604"/>
                    </a:lnTo>
                    <a:lnTo>
                      <a:pt x="3075" y="1617"/>
                    </a:lnTo>
                    <a:lnTo>
                      <a:pt x="3070" y="1646"/>
                    </a:lnTo>
                    <a:lnTo>
                      <a:pt x="3057" y="1671"/>
                    </a:lnTo>
                    <a:lnTo>
                      <a:pt x="3035" y="1687"/>
                    </a:lnTo>
                    <a:lnTo>
                      <a:pt x="3008" y="1700"/>
                    </a:lnTo>
                    <a:lnTo>
                      <a:pt x="2979" y="1711"/>
                    </a:lnTo>
                    <a:lnTo>
                      <a:pt x="2947" y="1714"/>
                    </a:lnTo>
                    <a:lnTo>
                      <a:pt x="2917" y="1714"/>
                    </a:lnTo>
                    <a:lnTo>
                      <a:pt x="2890" y="1711"/>
                    </a:lnTo>
                    <a:lnTo>
                      <a:pt x="2864" y="1708"/>
                    </a:lnTo>
                    <a:lnTo>
                      <a:pt x="2839" y="1708"/>
                    </a:lnTo>
                    <a:lnTo>
                      <a:pt x="2818" y="1711"/>
                    </a:lnTo>
                    <a:lnTo>
                      <a:pt x="2794" y="1722"/>
                    </a:lnTo>
                    <a:lnTo>
                      <a:pt x="2772" y="1735"/>
                    </a:lnTo>
                    <a:lnTo>
                      <a:pt x="2751" y="1754"/>
                    </a:lnTo>
                    <a:lnTo>
                      <a:pt x="2730" y="1775"/>
                    </a:lnTo>
                    <a:lnTo>
                      <a:pt x="2705" y="1802"/>
                    </a:lnTo>
                    <a:lnTo>
                      <a:pt x="2687" y="1818"/>
                    </a:lnTo>
                    <a:lnTo>
                      <a:pt x="2668" y="1832"/>
                    </a:lnTo>
                    <a:lnTo>
                      <a:pt x="2649" y="1842"/>
                    </a:lnTo>
                    <a:lnTo>
                      <a:pt x="2625" y="1848"/>
                    </a:lnTo>
                    <a:lnTo>
                      <a:pt x="2604" y="1850"/>
                    </a:lnTo>
                    <a:lnTo>
                      <a:pt x="2577" y="1850"/>
                    </a:lnTo>
                    <a:lnTo>
                      <a:pt x="2550" y="1845"/>
                    </a:lnTo>
                    <a:lnTo>
                      <a:pt x="2520" y="1837"/>
                    </a:lnTo>
                    <a:lnTo>
                      <a:pt x="2494" y="1869"/>
                    </a:lnTo>
                    <a:lnTo>
                      <a:pt x="2461" y="1899"/>
                    </a:lnTo>
                    <a:lnTo>
                      <a:pt x="2394" y="1947"/>
                    </a:lnTo>
                    <a:lnTo>
                      <a:pt x="2362" y="1966"/>
                    </a:lnTo>
                    <a:lnTo>
                      <a:pt x="2330" y="1982"/>
                    </a:lnTo>
                    <a:lnTo>
                      <a:pt x="2306" y="1990"/>
                    </a:lnTo>
                    <a:lnTo>
                      <a:pt x="2287" y="1992"/>
                    </a:lnTo>
                    <a:lnTo>
                      <a:pt x="2268" y="1990"/>
                    </a:lnTo>
                    <a:lnTo>
                      <a:pt x="2252" y="1982"/>
                    </a:lnTo>
                    <a:lnTo>
                      <a:pt x="2228" y="1960"/>
                    </a:lnTo>
                    <a:lnTo>
                      <a:pt x="2204" y="1941"/>
                    </a:lnTo>
                    <a:lnTo>
                      <a:pt x="2188" y="1936"/>
                    </a:lnTo>
                    <a:lnTo>
                      <a:pt x="2166" y="1936"/>
                    </a:lnTo>
                    <a:lnTo>
                      <a:pt x="2158" y="1939"/>
                    </a:lnTo>
                    <a:lnTo>
                      <a:pt x="2150" y="1947"/>
                    </a:lnTo>
                    <a:lnTo>
                      <a:pt x="2137" y="1971"/>
                    </a:lnTo>
                    <a:lnTo>
                      <a:pt x="2118" y="1995"/>
                    </a:lnTo>
                    <a:lnTo>
                      <a:pt x="2107" y="2003"/>
                    </a:lnTo>
                    <a:lnTo>
                      <a:pt x="2094" y="2006"/>
                    </a:lnTo>
                    <a:lnTo>
                      <a:pt x="2078" y="2011"/>
                    </a:lnTo>
                    <a:lnTo>
                      <a:pt x="2062" y="2025"/>
                    </a:lnTo>
                    <a:lnTo>
                      <a:pt x="2046" y="2041"/>
                    </a:lnTo>
                    <a:lnTo>
                      <a:pt x="2032" y="2065"/>
                    </a:lnTo>
                    <a:lnTo>
                      <a:pt x="1971" y="2041"/>
                    </a:lnTo>
                    <a:lnTo>
                      <a:pt x="1912" y="2027"/>
                    </a:lnTo>
                    <a:lnTo>
                      <a:pt x="1882" y="2022"/>
                    </a:lnTo>
                    <a:lnTo>
                      <a:pt x="1855" y="2025"/>
                    </a:lnTo>
                    <a:lnTo>
                      <a:pt x="1829" y="2030"/>
                    </a:lnTo>
                    <a:lnTo>
                      <a:pt x="1802" y="2043"/>
                    </a:lnTo>
                    <a:lnTo>
                      <a:pt x="1745" y="2086"/>
                    </a:lnTo>
                    <a:lnTo>
                      <a:pt x="1694" y="2116"/>
                    </a:lnTo>
                    <a:lnTo>
                      <a:pt x="1649" y="2135"/>
                    </a:lnTo>
                    <a:lnTo>
                      <a:pt x="1609" y="2140"/>
                    </a:lnTo>
                    <a:lnTo>
                      <a:pt x="1585" y="2137"/>
                    </a:lnTo>
                    <a:lnTo>
                      <a:pt x="1566" y="2135"/>
                    </a:lnTo>
                    <a:lnTo>
                      <a:pt x="1552" y="2126"/>
                    </a:lnTo>
                    <a:lnTo>
                      <a:pt x="1542" y="2121"/>
                    </a:lnTo>
                    <a:lnTo>
                      <a:pt x="1528" y="2105"/>
                    </a:lnTo>
                    <a:lnTo>
                      <a:pt x="1512" y="2092"/>
                    </a:lnTo>
                    <a:lnTo>
                      <a:pt x="1501" y="2086"/>
                    </a:lnTo>
                    <a:lnTo>
                      <a:pt x="1485" y="2081"/>
                    </a:lnTo>
                    <a:lnTo>
                      <a:pt x="1448" y="2070"/>
                    </a:lnTo>
                    <a:lnTo>
                      <a:pt x="1397" y="2067"/>
                    </a:lnTo>
                    <a:lnTo>
                      <a:pt x="1370" y="2067"/>
                    </a:lnTo>
                    <a:lnTo>
                      <a:pt x="1340" y="2073"/>
                    </a:lnTo>
                    <a:lnTo>
                      <a:pt x="1314" y="2073"/>
                    </a:lnTo>
                    <a:lnTo>
                      <a:pt x="1292" y="2070"/>
                    </a:lnTo>
                    <a:lnTo>
                      <a:pt x="1273" y="2062"/>
                    </a:lnTo>
                    <a:lnTo>
                      <a:pt x="1257" y="2051"/>
                    </a:lnTo>
                    <a:lnTo>
                      <a:pt x="1247" y="2035"/>
                    </a:lnTo>
                    <a:lnTo>
                      <a:pt x="1239" y="2017"/>
                    </a:lnTo>
                    <a:lnTo>
                      <a:pt x="1236" y="1992"/>
                    </a:lnTo>
                    <a:lnTo>
                      <a:pt x="1236" y="1947"/>
                    </a:lnTo>
                    <a:lnTo>
                      <a:pt x="1231" y="1931"/>
                    </a:lnTo>
                    <a:lnTo>
                      <a:pt x="1222" y="1917"/>
                    </a:lnTo>
                    <a:lnTo>
                      <a:pt x="1212" y="1907"/>
                    </a:lnTo>
                    <a:lnTo>
                      <a:pt x="1180" y="1896"/>
                    </a:lnTo>
                    <a:lnTo>
                      <a:pt x="1139" y="1891"/>
                    </a:lnTo>
                    <a:lnTo>
                      <a:pt x="1094" y="1893"/>
                    </a:lnTo>
                    <a:lnTo>
                      <a:pt x="1043" y="1899"/>
                    </a:lnTo>
                    <a:lnTo>
                      <a:pt x="941" y="1912"/>
                    </a:lnTo>
                    <a:lnTo>
                      <a:pt x="893" y="1915"/>
                    </a:lnTo>
                    <a:lnTo>
                      <a:pt x="850" y="1907"/>
                    </a:lnTo>
                    <a:lnTo>
                      <a:pt x="812" y="1891"/>
                    </a:lnTo>
                    <a:lnTo>
                      <a:pt x="780" y="1869"/>
                    </a:lnTo>
                    <a:lnTo>
                      <a:pt x="756" y="1845"/>
                    </a:lnTo>
                    <a:lnTo>
                      <a:pt x="740" y="1821"/>
                    </a:lnTo>
                    <a:lnTo>
                      <a:pt x="732" y="1794"/>
                    </a:lnTo>
                    <a:lnTo>
                      <a:pt x="734" y="1773"/>
                    </a:lnTo>
                    <a:lnTo>
                      <a:pt x="740" y="1738"/>
                    </a:lnTo>
                    <a:lnTo>
                      <a:pt x="734" y="1708"/>
                    </a:lnTo>
                    <a:lnTo>
                      <a:pt x="724" y="1689"/>
                    </a:lnTo>
                    <a:lnTo>
                      <a:pt x="705" y="1673"/>
                    </a:lnTo>
                    <a:lnTo>
                      <a:pt x="683" y="1657"/>
                    </a:lnTo>
                    <a:lnTo>
                      <a:pt x="667" y="1641"/>
                    </a:lnTo>
                    <a:lnTo>
                      <a:pt x="654" y="1622"/>
                    </a:lnTo>
                    <a:lnTo>
                      <a:pt x="649" y="1604"/>
                    </a:lnTo>
                    <a:lnTo>
                      <a:pt x="646" y="1585"/>
                    </a:lnTo>
                    <a:lnTo>
                      <a:pt x="651" y="1566"/>
                    </a:lnTo>
                    <a:lnTo>
                      <a:pt x="659" y="1547"/>
                    </a:lnTo>
                    <a:lnTo>
                      <a:pt x="673" y="1526"/>
                    </a:lnTo>
                    <a:lnTo>
                      <a:pt x="673" y="1510"/>
                    </a:lnTo>
                    <a:lnTo>
                      <a:pt x="667" y="1496"/>
                    </a:lnTo>
                    <a:lnTo>
                      <a:pt x="659" y="1486"/>
                    </a:lnTo>
                    <a:lnTo>
                      <a:pt x="646" y="1480"/>
                    </a:lnTo>
                    <a:lnTo>
                      <a:pt x="608" y="1478"/>
                    </a:lnTo>
                    <a:lnTo>
                      <a:pt x="563" y="1483"/>
                    </a:lnTo>
                    <a:lnTo>
                      <a:pt x="464" y="1504"/>
                    </a:lnTo>
                    <a:lnTo>
                      <a:pt x="439" y="1512"/>
                    </a:lnTo>
                    <a:lnTo>
                      <a:pt x="418" y="1518"/>
                    </a:lnTo>
                    <a:lnTo>
                      <a:pt x="380" y="1523"/>
                    </a:lnTo>
                    <a:lnTo>
                      <a:pt x="338" y="1523"/>
                    </a:lnTo>
                    <a:lnTo>
                      <a:pt x="297" y="1518"/>
                    </a:lnTo>
                    <a:lnTo>
                      <a:pt x="262" y="1510"/>
                    </a:lnTo>
                    <a:lnTo>
                      <a:pt x="230" y="1496"/>
                    </a:lnTo>
                    <a:lnTo>
                      <a:pt x="203" y="1483"/>
                    </a:lnTo>
                    <a:lnTo>
                      <a:pt x="179" y="1464"/>
                    </a:lnTo>
                    <a:lnTo>
                      <a:pt x="139" y="1424"/>
                    </a:lnTo>
                    <a:lnTo>
                      <a:pt x="112" y="1378"/>
                    </a:lnTo>
                    <a:lnTo>
                      <a:pt x="99" y="1333"/>
                    </a:lnTo>
                    <a:lnTo>
                      <a:pt x="96" y="1290"/>
                    </a:lnTo>
                    <a:lnTo>
                      <a:pt x="102" y="1252"/>
                    </a:lnTo>
                    <a:lnTo>
                      <a:pt x="110" y="1225"/>
                    </a:lnTo>
                    <a:lnTo>
                      <a:pt x="107" y="1201"/>
                    </a:lnTo>
                    <a:lnTo>
                      <a:pt x="102" y="1183"/>
                    </a:lnTo>
                    <a:lnTo>
                      <a:pt x="88" y="1166"/>
                    </a:lnTo>
                    <a:lnTo>
                      <a:pt x="51" y="1134"/>
                    </a:lnTo>
                    <a:lnTo>
                      <a:pt x="13" y="1094"/>
                    </a:lnTo>
                    <a:lnTo>
                      <a:pt x="0" y="1073"/>
                    </a:lnTo>
                    <a:lnTo>
                      <a:pt x="0" y="1051"/>
                    </a:lnTo>
                    <a:lnTo>
                      <a:pt x="5" y="1032"/>
                    </a:lnTo>
                    <a:lnTo>
                      <a:pt x="16" y="1016"/>
                    </a:lnTo>
                    <a:lnTo>
                      <a:pt x="32" y="1000"/>
                    </a:lnTo>
                    <a:lnTo>
                      <a:pt x="51" y="987"/>
                    </a:lnTo>
                    <a:lnTo>
                      <a:pt x="67" y="971"/>
                    </a:lnTo>
                    <a:lnTo>
                      <a:pt x="83" y="957"/>
                    </a:lnTo>
                    <a:lnTo>
                      <a:pt x="112" y="936"/>
                    </a:lnTo>
                    <a:lnTo>
                      <a:pt x="126" y="925"/>
                    </a:lnTo>
                    <a:lnTo>
                      <a:pt x="139" y="914"/>
                    </a:lnTo>
                    <a:lnTo>
                      <a:pt x="147" y="904"/>
                    </a:lnTo>
                    <a:lnTo>
                      <a:pt x="153" y="893"/>
                    </a:lnTo>
                    <a:lnTo>
                      <a:pt x="150" y="880"/>
                    </a:lnTo>
                    <a:lnTo>
                      <a:pt x="142" y="863"/>
                    </a:lnTo>
                    <a:lnTo>
                      <a:pt x="128" y="847"/>
                    </a:lnTo>
                    <a:lnTo>
                      <a:pt x="110" y="831"/>
                    </a:lnTo>
                    <a:lnTo>
                      <a:pt x="69" y="794"/>
                    </a:lnTo>
                    <a:lnTo>
                      <a:pt x="51" y="770"/>
                    </a:lnTo>
                    <a:lnTo>
                      <a:pt x="35" y="743"/>
                    </a:lnTo>
                    <a:lnTo>
                      <a:pt x="24" y="713"/>
                    </a:lnTo>
                    <a:lnTo>
                      <a:pt x="18" y="676"/>
                    </a:lnTo>
                    <a:lnTo>
                      <a:pt x="24" y="638"/>
                    </a:lnTo>
                    <a:lnTo>
                      <a:pt x="35" y="609"/>
                    </a:lnTo>
                    <a:lnTo>
                      <a:pt x="56" y="582"/>
                    </a:lnTo>
                    <a:lnTo>
                      <a:pt x="77" y="563"/>
                    </a:lnTo>
                    <a:lnTo>
                      <a:pt x="104" y="550"/>
                    </a:lnTo>
                    <a:lnTo>
                      <a:pt x="126" y="544"/>
                    </a:lnTo>
                    <a:lnTo>
                      <a:pt x="147" y="544"/>
                    </a:lnTo>
                    <a:lnTo>
                      <a:pt x="161" y="552"/>
                    </a:lnTo>
                    <a:lnTo>
                      <a:pt x="182" y="568"/>
                    </a:lnTo>
                    <a:lnTo>
                      <a:pt x="206" y="574"/>
                    </a:lnTo>
                    <a:lnTo>
                      <a:pt x="217" y="568"/>
                    </a:lnTo>
                    <a:lnTo>
                      <a:pt x="230" y="560"/>
                    </a:lnTo>
                    <a:lnTo>
                      <a:pt x="241" y="544"/>
                    </a:lnTo>
                    <a:lnTo>
                      <a:pt x="249" y="523"/>
                    </a:lnTo>
                    <a:lnTo>
                      <a:pt x="262" y="499"/>
                    </a:lnTo>
                    <a:lnTo>
                      <a:pt x="284" y="477"/>
                    </a:lnTo>
                    <a:lnTo>
                      <a:pt x="308" y="459"/>
                    </a:lnTo>
                    <a:lnTo>
                      <a:pt x="335" y="445"/>
                    </a:lnTo>
                    <a:lnTo>
                      <a:pt x="362" y="437"/>
                    </a:lnTo>
                    <a:lnTo>
                      <a:pt x="383" y="434"/>
                    </a:lnTo>
                    <a:lnTo>
                      <a:pt x="399" y="442"/>
                    </a:lnTo>
                    <a:lnTo>
                      <a:pt x="405" y="451"/>
                    </a:lnTo>
                    <a:lnTo>
                      <a:pt x="405" y="480"/>
                    </a:lnTo>
                    <a:lnTo>
                      <a:pt x="407" y="496"/>
                    </a:lnTo>
                    <a:lnTo>
                      <a:pt x="413" y="504"/>
                    </a:lnTo>
                    <a:lnTo>
                      <a:pt x="421" y="512"/>
                    </a:lnTo>
                    <a:lnTo>
                      <a:pt x="445" y="515"/>
                    </a:lnTo>
                    <a:lnTo>
                      <a:pt x="477" y="509"/>
                    </a:lnTo>
                    <a:lnTo>
                      <a:pt x="493" y="501"/>
                    </a:lnTo>
                    <a:lnTo>
                      <a:pt x="501" y="485"/>
                    </a:lnTo>
                    <a:lnTo>
                      <a:pt x="504" y="467"/>
                    </a:lnTo>
                    <a:lnTo>
                      <a:pt x="509" y="442"/>
                    </a:lnTo>
                    <a:lnTo>
                      <a:pt x="515" y="413"/>
                    </a:lnTo>
                    <a:lnTo>
                      <a:pt x="528" y="383"/>
                    </a:lnTo>
                    <a:lnTo>
                      <a:pt x="552" y="357"/>
                    </a:lnTo>
                    <a:lnTo>
                      <a:pt x="587" y="327"/>
                    </a:lnTo>
                    <a:lnTo>
                      <a:pt x="611" y="311"/>
                    </a:lnTo>
                    <a:lnTo>
                      <a:pt x="646" y="298"/>
                    </a:lnTo>
                    <a:lnTo>
                      <a:pt x="667" y="290"/>
                    </a:lnTo>
                    <a:lnTo>
                      <a:pt x="694" y="279"/>
                    </a:lnTo>
                    <a:lnTo>
                      <a:pt x="726" y="271"/>
                    </a:lnTo>
                    <a:lnTo>
                      <a:pt x="764" y="260"/>
                    </a:lnTo>
                    <a:lnTo>
                      <a:pt x="793" y="255"/>
                    </a:lnTo>
                    <a:lnTo>
                      <a:pt x="823" y="257"/>
                    </a:lnTo>
                    <a:lnTo>
                      <a:pt x="852" y="265"/>
                    </a:lnTo>
                    <a:lnTo>
                      <a:pt x="885" y="279"/>
                    </a:lnTo>
                    <a:lnTo>
                      <a:pt x="917" y="300"/>
                    </a:lnTo>
                    <a:lnTo>
                      <a:pt x="952" y="327"/>
                    </a:lnTo>
                    <a:lnTo>
                      <a:pt x="987" y="359"/>
                    </a:lnTo>
                    <a:lnTo>
                      <a:pt x="1021" y="400"/>
                    </a:lnTo>
                    <a:lnTo>
                      <a:pt x="1046" y="402"/>
                    </a:lnTo>
                    <a:lnTo>
                      <a:pt x="1072" y="413"/>
                    </a:lnTo>
                    <a:lnTo>
                      <a:pt x="1096" y="432"/>
                    </a:lnTo>
                    <a:lnTo>
                      <a:pt x="1126" y="456"/>
                    </a:lnTo>
                    <a:lnTo>
                      <a:pt x="1153" y="488"/>
                    </a:lnTo>
                    <a:lnTo>
                      <a:pt x="1182" y="526"/>
                    </a:lnTo>
                    <a:lnTo>
                      <a:pt x="1212" y="571"/>
                    </a:lnTo>
                    <a:lnTo>
                      <a:pt x="1244" y="625"/>
                    </a:lnTo>
                    <a:lnTo>
                      <a:pt x="1247" y="560"/>
                    </a:lnTo>
                    <a:lnTo>
                      <a:pt x="1255" y="501"/>
                    </a:lnTo>
                    <a:lnTo>
                      <a:pt x="1263" y="451"/>
                    </a:lnTo>
                    <a:lnTo>
                      <a:pt x="1273" y="402"/>
                    </a:lnTo>
                    <a:lnTo>
                      <a:pt x="1284" y="362"/>
                    </a:lnTo>
                    <a:lnTo>
                      <a:pt x="1300" y="324"/>
                    </a:lnTo>
                    <a:lnTo>
                      <a:pt x="1314" y="290"/>
                    </a:lnTo>
                    <a:lnTo>
                      <a:pt x="1330" y="263"/>
                    </a:lnTo>
                    <a:lnTo>
                      <a:pt x="1365" y="215"/>
                    </a:lnTo>
                    <a:lnTo>
                      <a:pt x="1402" y="180"/>
                    </a:lnTo>
                    <a:lnTo>
                      <a:pt x="1437" y="150"/>
                    </a:lnTo>
                    <a:lnTo>
                      <a:pt x="1472" y="129"/>
                    </a:lnTo>
                    <a:lnTo>
                      <a:pt x="1504" y="113"/>
                    </a:lnTo>
                    <a:lnTo>
                      <a:pt x="1534" y="102"/>
                    </a:lnTo>
                    <a:lnTo>
                      <a:pt x="1563" y="99"/>
                    </a:lnTo>
                    <a:lnTo>
                      <a:pt x="1590" y="102"/>
                    </a:lnTo>
                    <a:lnTo>
                      <a:pt x="1635" y="113"/>
                    </a:lnTo>
                    <a:lnTo>
                      <a:pt x="1654" y="121"/>
                    </a:lnTo>
                    <a:lnTo>
                      <a:pt x="1668" y="129"/>
                    </a:lnTo>
                    <a:lnTo>
                      <a:pt x="1684" y="131"/>
                    </a:lnTo>
                    <a:lnTo>
                      <a:pt x="1705" y="123"/>
                    </a:lnTo>
                    <a:lnTo>
                      <a:pt x="1735" y="107"/>
                    </a:lnTo>
                    <a:lnTo>
                      <a:pt x="1753" y="97"/>
                    </a:lnTo>
                    <a:lnTo>
                      <a:pt x="1772" y="86"/>
                    </a:lnTo>
                    <a:lnTo>
                      <a:pt x="1812" y="62"/>
                    </a:lnTo>
                    <a:lnTo>
                      <a:pt x="1861" y="40"/>
                    </a:lnTo>
                    <a:lnTo>
                      <a:pt x="1912" y="19"/>
                    </a:lnTo>
                    <a:lnTo>
                      <a:pt x="1965" y="5"/>
                    </a:lnTo>
                    <a:lnTo>
                      <a:pt x="2016" y="0"/>
                    </a:lnTo>
                    <a:lnTo>
                      <a:pt x="2062" y="5"/>
                    </a:lnTo>
                    <a:lnTo>
                      <a:pt x="2097" y="13"/>
                    </a:lnTo>
                    <a:lnTo>
                      <a:pt x="2126" y="29"/>
                    </a:lnTo>
                    <a:lnTo>
                      <a:pt x="2150" y="48"/>
                    </a:lnTo>
                    <a:lnTo>
                      <a:pt x="2166" y="67"/>
                    </a:lnTo>
                    <a:lnTo>
                      <a:pt x="2177" y="86"/>
                    </a:lnTo>
                    <a:lnTo>
                      <a:pt x="2183" y="102"/>
                    </a:lnTo>
                    <a:lnTo>
                      <a:pt x="2185" y="118"/>
                    </a:lnTo>
                    <a:lnTo>
                      <a:pt x="2188" y="137"/>
                    </a:lnTo>
                    <a:lnTo>
                      <a:pt x="2196" y="177"/>
                    </a:lnTo>
                    <a:lnTo>
                      <a:pt x="2207" y="196"/>
                    </a:lnTo>
                    <a:lnTo>
                      <a:pt x="2223" y="212"/>
                    </a:lnTo>
                    <a:lnTo>
                      <a:pt x="2244" y="223"/>
                    </a:lnTo>
                    <a:lnTo>
                      <a:pt x="2274" y="231"/>
                    </a:lnTo>
                    <a:lnTo>
                      <a:pt x="2303" y="233"/>
                    </a:lnTo>
                    <a:lnTo>
                      <a:pt x="2325" y="228"/>
                    </a:lnTo>
                    <a:lnTo>
                      <a:pt x="2338" y="215"/>
                    </a:lnTo>
                    <a:lnTo>
                      <a:pt x="2349" y="201"/>
                    </a:lnTo>
                    <a:lnTo>
                      <a:pt x="2370" y="169"/>
                    </a:lnTo>
                    <a:lnTo>
                      <a:pt x="2389" y="158"/>
                    </a:lnTo>
                    <a:lnTo>
                      <a:pt x="2413" y="156"/>
                    </a:lnTo>
                    <a:lnTo>
                      <a:pt x="2440" y="153"/>
                    </a:lnTo>
                    <a:lnTo>
                      <a:pt x="2461" y="150"/>
                    </a:lnTo>
                    <a:lnTo>
                      <a:pt x="2491" y="137"/>
                    </a:lnTo>
                    <a:lnTo>
                      <a:pt x="2520" y="121"/>
                    </a:lnTo>
                    <a:lnTo>
                      <a:pt x="2542" y="113"/>
                    </a:lnTo>
                    <a:lnTo>
                      <a:pt x="2569" y="107"/>
                    </a:lnTo>
                    <a:lnTo>
                      <a:pt x="2598" y="110"/>
                    </a:lnTo>
                    <a:lnTo>
                      <a:pt x="2625" y="121"/>
                    </a:lnTo>
                    <a:lnTo>
                      <a:pt x="2646" y="142"/>
                    </a:lnTo>
                    <a:lnTo>
                      <a:pt x="2663" y="164"/>
                    </a:lnTo>
                    <a:lnTo>
                      <a:pt x="2673" y="190"/>
                    </a:lnTo>
                    <a:lnTo>
                      <a:pt x="2681" y="215"/>
                    </a:lnTo>
                    <a:lnTo>
                      <a:pt x="2684" y="236"/>
                    </a:lnTo>
                    <a:lnTo>
                      <a:pt x="2681" y="252"/>
                    </a:lnTo>
                    <a:lnTo>
                      <a:pt x="2665" y="279"/>
                    </a:lnTo>
                    <a:lnTo>
                      <a:pt x="2657" y="292"/>
                    </a:lnTo>
                    <a:lnTo>
                      <a:pt x="2652" y="308"/>
                    </a:lnTo>
                    <a:lnTo>
                      <a:pt x="2641" y="333"/>
                    </a:lnTo>
                    <a:lnTo>
                      <a:pt x="2641" y="343"/>
                    </a:lnTo>
                    <a:lnTo>
                      <a:pt x="2646" y="354"/>
                    </a:lnTo>
                    <a:lnTo>
                      <a:pt x="2657" y="365"/>
                    </a:lnTo>
                    <a:lnTo>
                      <a:pt x="2668" y="378"/>
                    </a:lnTo>
                    <a:lnTo>
                      <a:pt x="2692" y="413"/>
                    </a:lnTo>
                    <a:lnTo>
                      <a:pt x="2697" y="432"/>
                    </a:lnTo>
                    <a:lnTo>
                      <a:pt x="2697" y="448"/>
                    </a:lnTo>
                    <a:lnTo>
                      <a:pt x="2684" y="464"/>
                    </a:lnTo>
                    <a:lnTo>
                      <a:pt x="2660" y="477"/>
                    </a:lnTo>
                    <a:lnTo>
                      <a:pt x="2646" y="485"/>
                    </a:lnTo>
                    <a:lnTo>
                      <a:pt x="2638" y="493"/>
                    </a:lnTo>
                    <a:lnTo>
                      <a:pt x="2636" y="504"/>
                    </a:lnTo>
                    <a:lnTo>
                      <a:pt x="2636" y="518"/>
                    </a:lnTo>
                    <a:lnTo>
                      <a:pt x="2649" y="547"/>
                    </a:lnTo>
                    <a:lnTo>
                      <a:pt x="2671" y="579"/>
                    </a:lnTo>
                    <a:lnTo>
                      <a:pt x="2695" y="614"/>
                    </a:lnTo>
                    <a:lnTo>
                      <a:pt x="2711" y="630"/>
                    </a:lnTo>
                    <a:lnTo>
                      <a:pt x="2724" y="646"/>
                    </a:lnTo>
                    <a:lnTo>
                      <a:pt x="2748" y="678"/>
                    </a:lnTo>
                    <a:lnTo>
                      <a:pt x="2767" y="705"/>
                    </a:lnTo>
                    <a:lnTo>
                      <a:pt x="2775" y="727"/>
                    </a:lnTo>
                    <a:lnTo>
                      <a:pt x="2772" y="743"/>
                    </a:lnTo>
                    <a:lnTo>
                      <a:pt x="2759" y="756"/>
                    </a:lnTo>
                    <a:lnTo>
                      <a:pt x="2735" y="767"/>
                    </a:lnTo>
                    <a:lnTo>
                      <a:pt x="2689" y="775"/>
                    </a:lnTo>
                    <a:lnTo>
                      <a:pt x="2633" y="786"/>
                    </a:lnTo>
                    <a:lnTo>
                      <a:pt x="2574" y="802"/>
                    </a:lnTo>
                    <a:lnTo>
                      <a:pt x="2550" y="813"/>
                    </a:lnTo>
                    <a:lnTo>
                      <a:pt x="2526" y="829"/>
                    </a:lnTo>
                    <a:lnTo>
                      <a:pt x="2526" y="826"/>
                    </a:lnTo>
                    <a:lnTo>
                      <a:pt x="2526" y="829"/>
                    </a:lnTo>
                    <a:close/>
                  </a:path>
                </a:pathLst>
              </a:custGeom>
              <a:solidFill>
                <a:srgbClr val="FFFFFF"/>
              </a:solidFill>
              <a:ln w="9525">
                <a:noFill/>
                <a:round/>
                <a:headEnd/>
                <a:tailEnd/>
              </a:ln>
            </p:spPr>
            <p:txBody>
              <a:bodyPr/>
              <a:lstStyle/>
              <a:p>
                <a:endParaRPr lang="ar-SA"/>
              </a:p>
            </p:txBody>
          </p:sp>
          <p:sp>
            <p:nvSpPr>
              <p:cNvPr id="11299" name="Freeform 6"/>
              <p:cNvSpPr>
                <a:spLocks/>
              </p:cNvSpPr>
              <p:nvPr/>
            </p:nvSpPr>
            <p:spPr bwMode="auto">
              <a:xfrm>
                <a:off x="867" y="3550"/>
                <a:ext cx="689" cy="762"/>
              </a:xfrm>
              <a:custGeom>
                <a:avLst/>
                <a:gdLst>
                  <a:gd name="T0" fmla="*/ 190 w 689"/>
                  <a:gd name="T1" fmla="*/ 32 h 762"/>
                  <a:gd name="T2" fmla="*/ 217 w 689"/>
                  <a:gd name="T3" fmla="*/ 81 h 762"/>
                  <a:gd name="T4" fmla="*/ 217 w 689"/>
                  <a:gd name="T5" fmla="*/ 110 h 762"/>
                  <a:gd name="T6" fmla="*/ 147 w 689"/>
                  <a:gd name="T7" fmla="*/ 193 h 762"/>
                  <a:gd name="T8" fmla="*/ 85 w 689"/>
                  <a:gd name="T9" fmla="*/ 263 h 762"/>
                  <a:gd name="T10" fmla="*/ 107 w 689"/>
                  <a:gd name="T11" fmla="*/ 298 h 762"/>
                  <a:gd name="T12" fmla="*/ 169 w 689"/>
                  <a:gd name="T13" fmla="*/ 319 h 762"/>
                  <a:gd name="T14" fmla="*/ 212 w 689"/>
                  <a:gd name="T15" fmla="*/ 360 h 762"/>
                  <a:gd name="T16" fmla="*/ 217 w 689"/>
                  <a:gd name="T17" fmla="*/ 392 h 762"/>
                  <a:gd name="T18" fmla="*/ 203 w 689"/>
                  <a:gd name="T19" fmla="*/ 416 h 762"/>
                  <a:gd name="T20" fmla="*/ 185 w 689"/>
                  <a:gd name="T21" fmla="*/ 443 h 762"/>
                  <a:gd name="T22" fmla="*/ 158 w 689"/>
                  <a:gd name="T23" fmla="*/ 496 h 762"/>
                  <a:gd name="T24" fmla="*/ 161 w 689"/>
                  <a:gd name="T25" fmla="*/ 534 h 762"/>
                  <a:gd name="T26" fmla="*/ 182 w 689"/>
                  <a:gd name="T27" fmla="*/ 579 h 762"/>
                  <a:gd name="T28" fmla="*/ 222 w 689"/>
                  <a:gd name="T29" fmla="*/ 630 h 762"/>
                  <a:gd name="T30" fmla="*/ 281 w 689"/>
                  <a:gd name="T31" fmla="*/ 668 h 762"/>
                  <a:gd name="T32" fmla="*/ 359 w 689"/>
                  <a:gd name="T33" fmla="*/ 681 h 762"/>
                  <a:gd name="T34" fmla="*/ 415 w 689"/>
                  <a:gd name="T35" fmla="*/ 673 h 762"/>
                  <a:gd name="T36" fmla="*/ 565 w 689"/>
                  <a:gd name="T37" fmla="*/ 655 h 762"/>
                  <a:gd name="T38" fmla="*/ 646 w 689"/>
                  <a:gd name="T39" fmla="*/ 665 h 762"/>
                  <a:gd name="T40" fmla="*/ 683 w 689"/>
                  <a:gd name="T41" fmla="*/ 703 h 762"/>
                  <a:gd name="T42" fmla="*/ 683 w 689"/>
                  <a:gd name="T43" fmla="*/ 740 h 762"/>
                  <a:gd name="T44" fmla="*/ 673 w 689"/>
                  <a:gd name="T45" fmla="*/ 746 h 762"/>
                  <a:gd name="T46" fmla="*/ 659 w 689"/>
                  <a:gd name="T47" fmla="*/ 722 h 762"/>
                  <a:gd name="T48" fmla="*/ 608 w 689"/>
                  <a:gd name="T49" fmla="*/ 714 h 762"/>
                  <a:gd name="T50" fmla="*/ 464 w 689"/>
                  <a:gd name="T51" fmla="*/ 740 h 762"/>
                  <a:gd name="T52" fmla="*/ 418 w 689"/>
                  <a:gd name="T53" fmla="*/ 754 h 762"/>
                  <a:gd name="T54" fmla="*/ 338 w 689"/>
                  <a:gd name="T55" fmla="*/ 759 h 762"/>
                  <a:gd name="T56" fmla="*/ 262 w 689"/>
                  <a:gd name="T57" fmla="*/ 746 h 762"/>
                  <a:gd name="T58" fmla="*/ 203 w 689"/>
                  <a:gd name="T59" fmla="*/ 719 h 762"/>
                  <a:gd name="T60" fmla="*/ 139 w 689"/>
                  <a:gd name="T61" fmla="*/ 660 h 762"/>
                  <a:gd name="T62" fmla="*/ 99 w 689"/>
                  <a:gd name="T63" fmla="*/ 569 h 762"/>
                  <a:gd name="T64" fmla="*/ 102 w 689"/>
                  <a:gd name="T65" fmla="*/ 488 h 762"/>
                  <a:gd name="T66" fmla="*/ 107 w 689"/>
                  <a:gd name="T67" fmla="*/ 437 h 762"/>
                  <a:gd name="T68" fmla="*/ 88 w 689"/>
                  <a:gd name="T69" fmla="*/ 402 h 762"/>
                  <a:gd name="T70" fmla="*/ 13 w 689"/>
                  <a:gd name="T71" fmla="*/ 330 h 762"/>
                  <a:gd name="T72" fmla="*/ 0 w 689"/>
                  <a:gd name="T73" fmla="*/ 287 h 762"/>
                  <a:gd name="T74" fmla="*/ 16 w 689"/>
                  <a:gd name="T75" fmla="*/ 252 h 762"/>
                  <a:gd name="T76" fmla="*/ 51 w 689"/>
                  <a:gd name="T77" fmla="*/ 223 h 762"/>
                  <a:gd name="T78" fmla="*/ 83 w 689"/>
                  <a:gd name="T79" fmla="*/ 193 h 762"/>
                  <a:gd name="T80" fmla="*/ 126 w 689"/>
                  <a:gd name="T81" fmla="*/ 161 h 762"/>
                  <a:gd name="T82" fmla="*/ 147 w 689"/>
                  <a:gd name="T83" fmla="*/ 140 h 762"/>
                  <a:gd name="T84" fmla="*/ 150 w 689"/>
                  <a:gd name="T85" fmla="*/ 116 h 762"/>
                  <a:gd name="T86" fmla="*/ 123 w 689"/>
                  <a:gd name="T87" fmla="*/ 81 h 762"/>
                  <a:gd name="T88" fmla="*/ 72 w 689"/>
                  <a:gd name="T89" fmla="*/ 32 h 762"/>
                  <a:gd name="T90" fmla="*/ 48 w 689"/>
                  <a:gd name="T91" fmla="*/ 0 h 762"/>
                  <a:gd name="T92" fmla="*/ 163 w 689"/>
                  <a:gd name="T93" fmla="*/ 3 h 76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89"/>
                  <a:gd name="T142" fmla="*/ 0 h 762"/>
                  <a:gd name="T143" fmla="*/ 689 w 689"/>
                  <a:gd name="T144" fmla="*/ 762 h 76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89" h="762">
                    <a:moveTo>
                      <a:pt x="163" y="3"/>
                    </a:moveTo>
                    <a:lnTo>
                      <a:pt x="190" y="32"/>
                    </a:lnTo>
                    <a:lnTo>
                      <a:pt x="212" y="65"/>
                    </a:lnTo>
                    <a:lnTo>
                      <a:pt x="217" y="81"/>
                    </a:lnTo>
                    <a:lnTo>
                      <a:pt x="220" y="97"/>
                    </a:lnTo>
                    <a:lnTo>
                      <a:pt x="217" y="110"/>
                    </a:lnTo>
                    <a:lnTo>
                      <a:pt x="209" y="124"/>
                    </a:lnTo>
                    <a:lnTo>
                      <a:pt x="147" y="193"/>
                    </a:lnTo>
                    <a:lnTo>
                      <a:pt x="88" y="252"/>
                    </a:lnTo>
                    <a:lnTo>
                      <a:pt x="85" y="263"/>
                    </a:lnTo>
                    <a:lnTo>
                      <a:pt x="91" y="282"/>
                    </a:lnTo>
                    <a:lnTo>
                      <a:pt x="107" y="298"/>
                    </a:lnTo>
                    <a:lnTo>
                      <a:pt x="134" y="309"/>
                    </a:lnTo>
                    <a:lnTo>
                      <a:pt x="169" y="319"/>
                    </a:lnTo>
                    <a:lnTo>
                      <a:pt x="201" y="343"/>
                    </a:lnTo>
                    <a:lnTo>
                      <a:pt x="212" y="360"/>
                    </a:lnTo>
                    <a:lnTo>
                      <a:pt x="217" y="376"/>
                    </a:lnTo>
                    <a:lnTo>
                      <a:pt x="217" y="392"/>
                    </a:lnTo>
                    <a:lnTo>
                      <a:pt x="209" y="408"/>
                    </a:lnTo>
                    <a:lnTo>
                      <a:pt x="203" y="416"/>
                    </a:lnTo>
                    <a:lnTo>
                      <a:pt x="195" y="429"/>
                    </a:lnTo>
                    <a:lnTo>
                      <a:pt x="185" y="443"/>
                    </a:lnTo>
                    <a:lnTo>
                      <a:pt x="174" y="459"/>
                    </a:lnTo>
                    <a:lnTo>
                      <a:pt x="158" y="496"/>
                    </a:lnTo>
                    <a:lnTo>
                      <a:pt x="158" y="515"/>
                    </a:lnTo>
                    <a:lnTo>
                      <a:pt x="161" y="534"/>
                    </a:lnTo>
                    <a:lnTo>
                      <a:pt x="169" y="555"/>
                    </a:lnTo>
                    <a:lnTo>
                      <a:pt x="182" y="579"/>
                    </a:lnTo>
                    <a:lnTo>
                      <a:pt x="201" y="606"/>
                    </a:lnTo>
                    <a:lnTo>
                      <a:pt x="222" y="630"/>
                    </a:lnTo>
                    <a:lnTo>
                      <a:pt x="249" y="652"/>
                    </a:lnTo>
                    <a:lnTo>
                      <a:pt x="281" y="668"/>
                    </a:lnTo>
                    <a:lnTo>
                      <a:pt x="316" y="679"/>
                    </a:lnTo>
                    <a:lnTo>
                      <a:pt x="359" y="681"/>
                    </a:lnTo>
                    <a:lnTo>
                      <a:pt x="383" y="679"/>
                    </a:lnTo>
                    <a:lnTo>
                      <a:pt x="415" y="673"/>
                    </a:lnTo>
                    <a:lnTo>
                      <a:pt x="490" y="665"/>
                    </a:lnTo>
                    <a:lnTo>
                      <a:pt x="565" y="655"/>
                    </a:lnTo>
                    <a:lnTo>
                      <a:pt x="614" y="655"/>
                    </a:lnTo>
                    <a:lnTo>
                      <a:pt x="646" y="665"/>
                    </a:lnTo>
                    <a:lnTo>
                      <a:pt x="675" y="689"/>
                    </a:lnTo>
                    <a:lnTo>
                      <a:pt x="683" y="703"/>
                    </a:lnTo>
                    <a:lnTo>
                      <a:pt x="689" y="722"/>
                    </a:lnTo>
                    <a:lnTo>
                      <a:pt x="683" y="740"/>
                    </a:lnTo>
                    <a:lnTo>
                      <a:pt x="673" y="762"/>
                    </a:lnTo>
                    <a:lnTo>
                      <a:pt x="673" y="746"/>
                    </a:lnTo>
                    <a:lnTo>
                      <a:pt x="667" y="732"/>
                    </a:lnTo>
                    <a:lnTo>
                      <a:pt x="659" y="722"/>
                    </a:lnTo>
                    <a:lnTo>
                      <a:pt x="646" y="716"/>
                    </a:lnTo>
                    <a:lnTo>
                      <a:pt x="608" y="714"/>
                    </a:lnTo>
                    <a:lnTo>
                      <a:pt x="563" y="719"/>
                    </a:lnTo>
                    <a:lnTo>
                      <a:pt x="464" y="740"/>
                    </a:lnTo>
                    <a:lnTo>
                      <a:pt x="439" y="748"/>
                    </a:lnTo>
                    <a:lnTo>
                      <a:pt x="418" y="754"/>
                    </a:lnTo>
                    <a:lnTo>
                      <a:pt x="380" y="759"/>
                    </a:lnTo>
                    <a:lnTo>
                      <a:pt x="338" y="759"/>
                    </a:lnTo>
                    <a:lnTo>
                      <a:pt x="297" y="754"/>
                    </a:lnTo>
                    <a:lnTo>
                      <a:pt x="262" y="746"/>
                    </a:lnTo>
                    <a:lnTo>
                      <a:pt x="230" y="732"/>
                    </a:lnTo>
                    <a:lnTo>
                      <a:pt x="203" y="719"/>
                    </a:lnTo>
                    <a:lnTo>
                      <a:pt x="179" y="700"/>
                    </a:lnTo>
                    <a:lnTo>
                      <a:pt x="139" y="660"/>
                    </a:lnTo>
                    <a:lnTo>
                      <a:pt x="112" y="614"/>
                    </a:lnTo>
                    <a:lnTo>
                      <a:pt x="99" y="569"/>
                    </a:lnTo>
                    <a:lnTo>
                      <a:pt x="96" y="526"/>
                    </a:lnTo>
                    <a:lnTo>
                      <a:pt x="102" y="488"/>
                    </a:lnTo>
                    <a:lnTo>
                      <a:pt x="110" y="461"/>
                    </a:lnTo>
                    <a:lnTo>
                      <a:pt x="107" y="437"/>
                    </a:lnTo>
                    <a:lnTo>
                      <a:pt x="102" y="419"/>
                    </a:lnTo>
                    <a:lnTo>
                      <a:pt x="88" y="402"/>
                    </a:lnTo>
                    <a:lnTo>
                      <a:pt x="51" y="370"/>
                    </a:lnTo>
                    <a:lnTo>
                      <a:pt x="13" y="330"/>
                    </a:lnTo>
                    <a:lnTo>
                      <a:pt x="0" y="309"/>
                    </a:lnTo>
                    <a:lnTo>
                      <a:pt x="0" y="287"/>
                    </a:lnTo>
                    <a:lnTo>
                      <a:pt x="5" y="268"/>
                    </a:lnTo>
                    <a:lnTo>
                      <a:pt x="16" y="252"/>
                    </a:lnTo>
                    <a:lnTo>
                      <a:pt x="32" y="236"/>
                    </a:lnTo>
                    <a:lnTo>
                      <a:pt x="51" y="223"/>
                    </a:lnTo>
                    <a:lnTo>
                      <a:pt x="67" y="207"/>
                    </a:lnTo>
                    <a:lnTo>
                      <a:pt x="83" y="193"/>
                    </a:lnTo>
                    <a:lnTo>
                      <a:pt x="112" y="172"/>
                    </a:lnTo>
                    <a:lnTo>
                      <a:pt x="126" y="161"/>
                    </a:lnTo>
                    <a:lnTo>
                      <a:pt x="139" y="150"/>
                    </a:lnTo>
                    <a:lnTo>
                      <a:pt x="147" y="140"/>
                    </a:lnTo>
                    <a:lnTo>
                      <a:pt x="153" y="129"/>
                    </a:lnTo>
                    <a:lnTo>
                      <a:pt x="150" y="116"/>
                    </a:lnTo>
                    <a:lnTo>
                      <a:pt x="142" y="99"/>
                    </a:lnTo>
                    <a:lnTo>
                      <a:pt x="123" y="81"/>
                    </a:lnTo>
                    <a:lnTo>
                      <a:pt x="99" y="59"/>
                    </a:lnTo>
                    <a:lnTo>
                      <a:pt x="72" y="32"/>
                    </a:lnTo>
                    <a:lnTo>
                      <a:pt x="48" y="3"/>
                    </a:lnTo>
                    <a:lnTo>
                      <a:pt x="48" y="0"/>
                    </a:lnTo>
                    <a:lnTo>
                      <a:pt x="163" y="0"/>
                    </a:lnTo>
                    <a:lnTo>
                      <a:pt x="163" y="3"/>
                    </a:lnTo>
                    <a:close/>
                  </a:path>
                </a:pathLst>
              </a:custGeom>
              <a:solidFill>
                <a:srgbClr val="000000"/>
              </a:solidFill>
              <a:ln w="9525">
                <a:noFill/>
                <a:round/>
                <a:headEnd/>
                <a:tailEnd/>
              </a:ln>
            </p:spPr>
            <p:txBody>
              <a:bodyPr/>
              <a:lstStyle/>
              <a:p>
                <a:endParaRPr lang="ar-SA"/>
              </a:p>
            </p:txBody>
          </p:sp>
          <p:sp>
            <p:nvSpPr>
              <p:cNvPr id="11300" name="Freeform 7"/>
              <p:cNvSpPr>
                <a:spLocks/>
              </p:cNvSpPr>
              <p:nvPr/>
            </p:nvSpPr>
            <p:spPr bwMode="auto">
              <a:xfrm>
                <a:off x="885" y="2786"/>
                <a:ext cx="2757" cy="829"/>
              </a:xfrm>
              <a:custGeom>
                <a:avLst/>
                <a:gdLst>
                  <a:gd name="T0" fmla="*/ 1277 w 2757"/>
                  <a:gd name="T1" fmla="*/ 829 h 829"/>
                  <a:gd name="T2" fmla="*/ 1229 w 2757"/>
                  <a:gd name="T3" fmla="*/ 708 h 829"/>
                  <a:gd name="T4" fmla="*/ 1065 w 2757"/>
                  <a:gd name="T5" fmla="*/ 475 h 829"/>
                  <a:gd name="T6" fmla="*/ 912 w 2757"/>
                  <a:gd name="T7" fmla="*/ 370 h 829"/>
                  <a:gd name="T8" fmla="*/ 762 w 2757"/>
                  <a:gd name="T9" fmla="*/ 316 h 829"/>
                  <a:gd name="T10" fmla="*/ 553 w 2757"/>
                  <a:gd name="T11" fmla="*/ 410 h 829"/>
                  <a:gd name="T12" fmla="*/ 499 w 2757"/>
                  <a:gd name="T13" fmla="*/ 555 h 829"/>
                  <a:gd name="T14" fmla="*/ 365 w 2757"/>
                  <a:gd name="T15" fmla="*/ 555 h 829"/>
                  <a:gd name="T16" fmla="*/ 314 w 2757"/>
                  <a:gd name="T17" fmla="*/ 518 h 829"/>
                  <a:gd name="T18" fmla="*/ 242 w 2757"/>
                  <a:gd name="T19" fmla="*/ 614 h 829"/>
                  <a:gd name="T20" fmla="*/ 76 w 2757"/>
                  <a:gd name="T21" fmla="*/ 646 h 829"/>
                  <a:gd name="T22" fmla="*/ 105 w 2757"/>
                  <a:gd name="T23" fmla="*/ 727 h 829"/>
                  <a:gd name="T24" fmla="*/ 8 w 2757"/>
                  <a:gd name="T25" fmla="*/ 727 h 829"/>
                  <a:gd name="T26" fmla="*/ 59 w 2757"/>
                  <a:gd name="T27" fmla="*/ 563 h 829"/>
                  <a:gd name="T28" fmla="*/ 188 w 2757"/>
                  <a:gd name="T29" fmla="*/ 574 h 829"/>
                  <a:gd name="T30" fmla="*/ 266 w 2757"/>
                  <a:gd name="T31" fmla="*/ 477 h 829"/>
                  <a:gd name="T32" fmla="*/ 387 w 2757"/>
                  <a:gd name="T33" fmla="*/ 451 h 829"/>
                  <a:gd name="T34" fmla="*/ 459 w 2757"/>
                  <a:gd name="T35" fmla="*/ 509 h 829"/>
                  <a:gd name="T36" fmla="*/ 510 w 2757"/>
                  <a:gd name="T37" fmla="*/ 383 h 829"/>
                  <a:gd name="T38" fmla="*/ 676 w 2757"/>
                  <a:gd name="T39" fmla="*/ 279 h 829"/>
                  <a:gd name="T40" fmla="*/ 867 w 2757"/>
                  <a:gd name="T41" fmla="*/ 279 h 829"/>
                  <a:gd name="T42" fmla="*/ 1054 w 2757"/>
                  <a:gd name="T43" fmla="*/ 413 h 829"/>
                  <a:gd name="T44" fmla="*/ 1226 w 2757"/>
                  <a:gd name="T45" fmla="*/ 625 h 829"/>
                  <a:gd name="T46" fmla="*/ 1282 w 2757"/>
                  <a:gd name="T47" fmla="*/ 324 h 829"/>
                  <a:gd name="T48" fmla="*/ 1454 w 2757"/>
                  <a:gd name="T49" fmla="*/ 129 h 829"/>
                  <a:gd name="T50" fmla="*/ 1636 w 2757"/>
                  <a:gd name="T51" fmla="*/ 121 h 829"/>
                  <a:gd name="T52" fmla="*/ 1754 w 2757"/>
                  <a:gd name="T53" fmla="*/ 86 h 829"/>
                  <a:gd name="T54" fmla="*/ 2044 w 2757"/>
                  <a:gd name="T55" fmla="*/ 5 h 829"/>
                  <a:gd name="T56" fmla="*/ 2165 w 2757"/>
                  <a:gd name="T57" fmla="*/ 102 h 829"/>
                  <a:gd name="T58" fmla="*/ 2226 w 2757"/>
                  <a:gd name="T59" fmla="*/ 223 h 829"/>
                  <a:gd name="T60" fmla="*/ 2352 w 2757"/>
                  <a:gd name="T61" fmla="*/ 169 h 829"/>
                  <a:gd name="T62" fmla="*/ 2502 w 2757"/>
                  <a:gd name="T63" fmla="*/ 121 h 829"/>
                  <a:gd name="T64" fmla="*/ 2645 w 2757"/>
                  <a:gd name="T65" fmla="*/ 164 h 829"/>
                  <a:gd name="T66" fmla="*/ 2639 w 2757"/>
                  <a:gd name="T67" fmla="*/ 292 h 829"/>
                  <a:gd name="T68" fmla="*/ 2650 w 2757"/>
                  <a:gd name="T69" fmla="*/ 378 h 829"/>
                  <a:gd name="T70" fmla="*/ 2628 w 2757"/>
                  <a:gd name="T71" fmla="*/ 485 h 829"/>
                  <a:gd name="T72" fmla="*/ 2677 w 2757"/>
                  <a:gd name="T73" fmla="*/ 614 h 829"/>
                  <a:gd name="T74" fmla="*/ 2754 w 2757"/>
                  <a:gd name="T75" fmla="*/ 743 h 829"/>
                  <a:gd name="T76" fmla="*/ 2693 w 2757"/>
                  <a:gd name="T77" fmla="*/ 759 h 829"/>
                  <a:gd name="T78" fmla="*/ 2658 w 2757"/>
                  <a:gd name="T79" fmla="*/ 617 h 829"/>
                  <a:gd name="T80" fmla="*/ 2559 w 2757"/>
                  <a:gd name="T81" fmla="*/ 507 h 829"/>
                  <a:gd name="T82" fmla="*/ 2615 w 2757"/>
                  <a:gd name="T83" fmla="*/ 440 h 829"/>
                  <a:gd name="T84" fmla="*/ 2588 w 2757"/>
                  <a:gd name="T85" fmla="*/ 365 h 829"/>
                  <a:gd name="T86" fmla="*/ 2612 w 2757"/>
                  <a:gd name="T87" fmla="*/ 241 h 829"/>
                  <a:gd name="T88" fmla="*/ 2588 w 2757"/>
                  <a:gd name="T89" fmla="*/ 145 h 829"/>
                  <a:gd name="T90" fmla="*/ 2524 w 2757"/>
                  <a:gd name="T91" fmla="*/ 193 h 829"/>
                  <a:gd name="T92" fmla="*/ 2430 w 2757"/>
                  <a:gd name="T93" fmla="*/ 206 h 829"/>
                  <a:gd name="T94" fmla="*/ 2331 w 2757"/>
                  <a:gd name="T95" fmla="*/ 247 h 829"/>
                  <a:gd name="T96" fmla="*/ 2162 w 2757"/>
                  <a:gd name="T97" fmla="*/ 217 h 829"/>
                  <a:gd name="T98" fmla="*/ 2071 w 2757"/>
                  <a:gd name="T99" fmla="*/ 72 h 829"/>
                  <a:gd name="T100" fmla="*/ 1910 w 2757"/>
                  <a:gd name="T101" fmla="*/ 78 h 829"/>
                  <a:gd name="T102" fmla="*/ 1695 w 2757"/>
                  <a:gd name="T103" fmla="*/ 185 h 829"/>
                  <a:gd name="T104" fmla="*/ 1462 w 2757"/>
                  <a:gd name="T105" fmla="*/ 196 h 829"/>
                  <a:gd name="T106" fmla="*/ 1379 w 2757"/>
                  <a:gd name="T107" fmla="*/ 279 h 829"/>
                  <a:gd name="T108" fmla="*/ 1277 w 2757"/>
                  <a:gd name="T109" fmla="*/ 560 h 829"/>
                  <a:gd name="T110" fmla="*/ 1293 w 2757"/>
                  <a:gd name="T111" fmla="*/ 764 h 82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57"/>
                  <a:gd name="T169" fmla="*/ 0 h 829"/>
                  <a:gd name="T170" fmla="*/ 2757 w 2757"/>
                  <a:gd name="T171" fmla="*/ 829 h 82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57" h="829">
                    <a:moveTo>
                      <a:pt x="1293" y="767"/>
                    </a:moveTo>
                    <a:lnTo>
                      <a:pt x="1290" y="788"/>
                    </a:lnTo>
                    <a:lnTo>
                      <a:pt x="1288" y="804"/>
                    </a:lnTo>
                    <a:lnTo>
                      <a:pt x="1285" y="815"/>
                    </a:lnTo>
                    <a:lnTo>
                      <a:pt x="1282" y="826"/>
                    </a:lnTo>
                    <a:lnTo>
                      <a:pt x="1277" y="829"/>
                    </a:lnTo>
                    <a:lnTo>
                      <a:pt x="1272" y="829"/>
                    </a:lnTo>
                    <a:lnTo>
                      <a:pt x="1261" y="818"/>
                    </a:lnTo>
                    <a:lnTo>
                      <a:pt x="1253" y="794"/>
                    </a:lnTo>
                    <a:lnTo>
                      <a:pt x="1242" y="767"/>
                    </a:lnTo>
                    <a:lnTo>
                      <a:pt x="1237" y="737"/>
                    </a:lnTo>
                    <a:lnTo>
                      <a:pt x="1229" y="708"/>
                    </a:lnTo>
                    <a:lnTo>
                      <a:pt x="1218" y="676"/>
                    </a:lnTo>
                    <a:lnTo>
                      <a:pt x="1202" y="646"/>
                    </a:lnTo>
                    <a:lnTo>
                      <a:pt x="1183" y="622"/>
                    </a:lnTo>
                    <a:lnTo>
                      <a:pt x="1159" y="587"/>
                    </a:lnTo>
                    <a:lnTo>
                      <a:pt x="1097" y="512"/>
                    </a:lnTo>
                    <a:lnTo>
                      <a:pt x="1065" y="475"/>
                    </a:lnTo>
                    <a:lnTo>
                      <a:pt x="1033" y="448"/>
                    </a:lnTo>
                    <a:lnTo>
                      <a:pt x="1003" y="432"/>
                    </a:lnTo>
                    <a:lnTo>
                      <a:pt x="990" y="429"/>
                    </a:lnTo>
                    <a:lnTo>
                      <a:pt x="977" y="432"/>
                    </a:lnTo>
                    <a:lnTo>
                      <a:pt x="944" y="397"/>
                    </a:lnTo>
                    <a:lnTo>
                      <a:pt x="912" y="370"/>
                    </a:lnTo>
                    <a:lnTo>
                      <a:pt x="883" y="346"/>
                    </a:lnTo>
                    <a:lnTo>
                      <a:pt x="856" y="330"/>
                    </a:lnTo>
                    <a:lnTo>
                      <a:pt x="829" y="316"/>
                    </a:lnTo>
                    <a:lnTo>
                      <a:pt x="805" y="311"/>
                    </a:lnTo>
                    <a:lnTo>
                      <a:pt x="783" y="311"/>
                    </a:lnTo>
                    <a:lnTo>
                      <a:pt x="762" y="316"/>
                    </a:lnTo>
                    <a:lnTo>
                      <a:pt x="706" y="338"/>
                    </a:lnTo>
                    <a:lnTo>
                      <a:pt x="652" y="354"/>
                    </a:lnTo>
                    <a:lnTo>
                      <a:pt x="609" y="370"/>
                    </a:lnTo>
                    <a:lnTo>
                      <a:pt x="593" y="375"/>
                    </a:lnTo>
                    <a:lnTo>
                      <a:pt x="580" y="383"/>
                    </a:lnTo>
                    <a:lnTo>
                      <a:pt x="553" y="410"/>
                    </a:lnTo>
                    <a:lnTo>
                      <a:pt x="537" y="440"/>
                    </a:lnTo>
                    <a:lnTo>
                      <a:pt x="526" y="469"/>
                    </a:lnTo>
                    <a:lnTo>
                      <a:pt x="521" y="496"/>
                    </a:lnTo>
                    <a:lnTo>
                      <a:pt x="515" y="520"/>
                    </a:lnTo>
                    <a:lnTo>
                      <a:pt x="510" y="542"/>
                    </a:lnTo>
                    <a:lnTo>
                      <a:pt x="499" y="555"/>
                    </a:lnTo>
                    <a:lnTo>
                      <a:pt x="480" y="560"/>
                    </a:lnTo>
                    <a:lnTo>
                      <a:pt x="435" y="566"/>
                    </a:lnTo>
                    <a:lnTo>
                      <a:pt x="397" y="574"/>
                    </a:lnTo>
                    <a:lnTo>
                      <a:pt x="384" y="571"/>
                    </a:lnTo>
                    <a:lnTo>
                      <a:pt x="373" y="566"/>
                    </a:lnTo>
                    <a:lnTo>
                      <a:pt x="365" y="555"/>
                    </a:lnTo>
                    <a:lnTo>
                      <a:pt x="362" y="534"/>
                    </a:lnTo>
                    <a:lnTo>
                      <a:pt x="360" y="512"/>
                    </a:lnTo>
                    <a:lnTo>
                      <a:pt x="354" y="501"/>
                    </a:lnTo>
                    <a:lnTo>
                      <a:pt x="346" y="499"/>
                    </a:lnTo>
                    <a:lnTo>
                      <a:pt x="336" y="501"/>
                    </a:lnTo>
                    <a:lnTo>
                      <a:pt x="314" y="518"/>
                    </a:lnTo>
                    <a:lnTo>
                      <a:pt x="301" y="539"/>
                    </a:lnTo>
                    <a:lnTo>
                      <a:pt x="295" y="552"/>
                    </a:lnTo>
                    <a:lnTo>
                      <a:pt x="287" y="568"/>
                    </a:lnTo>
                    <a:lnTo>
                      <a:pt x="279" y="585"/>
                    </a:lnTo>
                    <a:lnTo>
                      <a:pt x="263" y="601"/>
                    </a:lnTo>
                    <a:lnTo>
                      <a:pt x="242" y="614"/>
                    </a:lnTo>
                    <a:lnTo>
                      <a:pt x="215" y="625"/>
                    </a:lnTo>
                    <a:lnTo>
                      <a:pt x="177" y="627"/>
                    </a:lnTo>
                    <a:lnTo>
                      <a:pt x="129" y="625"/>
                    </a:lnTo>
                    <a:lnTo>
                      <a:pt x="105" y="625"/>
                    </a:lnTo>
                    <a:lnTo>
                      <a:pt x="86" y="633"/>
                    </a:lnTo>
                    <a:lnTo>
                      <a:pt x="76" y="646"/>
                    </a:lnTo>
                    <a:lnTo>
                      <a:pt x="73" y="662"/>
                    </a:lnTo>
                    <a:lnTo>
                      <a:pt x="73" y="678"/>
                    </a:lnTo>
                    <a:lnTo>
                      <a:pt x="78" y="695"/>
                    </a:lnTo>
                    <a:lnTo>
                      <a:pt x="86" y="711"/>
                    </a:lnTo>
                    <a:lnTo>
                      <a:pt x="97" y="721"/>
                    </a:lnTo>
                    <a:lnTo>
                      <a:pt x="105" y="727"/>
                    </a:lnTo>
                    <a:lnTo>
                      <a:pt x="118" y="737"/>
                    </a:lnTo>
                    <a:lnTo>
                      <a:pt x="145" y="767"/>
                    </a:lnTo>
                    <a:lnTo>
                      <a:pt x="145" y="764"/>
                    </a:lnTo>
                    <a:lnTo>
                      <a:pt x="30" y="764"/>
                    </a:lnTo>
                    <a:lnTo>
                      <a:pt x="30" y="767"/>
                    </a:lnTo>
                    <a:lnTo>
                      <a:pt x="8" y="727"/>
                    </a:lnTo>
                    <a:lnTo>
                      <a:pt x="3" y="703"/>
                    </a:lnTo>
                    <a:lnTo>
                      <a:pt x="0" y="676"/>
                    </a:lnTo>
                    <a:lnTo>
                      <a:pt x="6" y="638"/>
                    </a:lnTo>
                    <a:lnTo>
                      <a:pt x="17" y="609"/>
                    </a:lnTo>
                    <a:lnTo>
                      <a:pt x="38" y="582"/>
                    </a:lnTo>
                    <a:lnTo>
                      <a:pt x="59" y="563"/>
                    </a:lnTo>
                    <a:lnTo>
                      <a:pt x="86" y="550"/>
                    </a:lnTo>
                    <a:lnTo>
                      <a:pt x="108" y="544"/>
                    </a:lnTo>
                    <a:lnTo>
                      <a:pt x="129" y="544"/>
                    </a:lnTo>
                    <a:lnTo>
                      <a:pt x="143" y="552"/>
                    </a:lnTo>
                    <a:lnTo>
                      <a:pt x="164" y="568"/>
                    </a:lnTo>
                    <a:lnTo>
                      <a:pt x="188" y="574"/>
                    </a:lnTo>
                    <a:lnTo>
                      <a:pt x="199" y="568"/>
                    </a:lnTo>
                    <a:lnTo>
                      <a:pt x="212" y="560"/>
                    </a:lnTo>
                    <a:lnTo>
                      <a:pt x="223" y="544"/>
                    </a:lnTo>
                    <a:lnTo>
                      <a:pt x="231" y="523"/>
                    </a:lnTo>
                    <a:lnTo>
                      <a:pt x="244" y="499"/>
                    </a:lnTo>
                    <a:lnTo>
                      <a:pt x="266" y="477"/>
                    </a:lnTo>
                    <a:lnTo>
                      <a:pt x="290" y="459"/>
                    </a:lnTo>
                    <a:lnTo>
                      <a:pt x="317" y="445"/>
                    </a:lnTo>
                    <a:lnTo>
                      <a:pt x="344" y="437"/>
                    </a:lnTo>
                    <a:lnTo>
                      <a:pt x="365" y="434"/>
                    </a:lnTo>
                    <a:lnTo>
                      <a:pt x="381" y="442"/>
                    </a:lnTo>
                    <a:lnTo>
                      <a:pt x="387" y="451"/>
                    </a:lnTo>
                    <a:lnTo>
                      <a:pt x="387" y="480"/>
                    </a:lnTo>
                    <a:lnTo>
                      <a:pt x="389" y="496"/>
                    </a:lnTo>
                    <a:lnTo>
                      <a:pt x="395" y="504"/>
                    </a:lnTo>
                    <a:lnTo>
                      <a:pt x="403" y="512"/>
                    </a:lnTo>
                    <a:lnTo>
                      <a:pt x="427" y="515"/>
                    </a:lnTo>
                    <a:lnTo>
                      <a:pt x="459" y="509"/>
                    </a:lnTo>
                    <a:lnTo>
                      <a:pt x="475" y="501"/>
                    </a:lnTo>
                    <a:lnTo>
                      <a:pt x="483" y="485"/>
                    </a:lnTo>
                    <a:lnTo>
                      <a:pt x="486" y="467"/>
                    </a:lnTo>
                    <a:lnTo>
                      <a:pt x="491" y="442"/>
                    </a:lnTo>
                    <a:lnTo>
                      <a:pt x="497" y="413"/>
                    </a:lnTo>
                    <a:lnTo>
                      <a:pt x="510" y="383"/>
                    </a:lnTo>
                    <a:lnTo>
                      <a:pt x="534" y="357"/>
                    </a:lnTo>
                    <a:lnTo>
                      <a:pt x="569" y="327"/>
                    </a:lnTo>
                    <a:lnTo>
                      <a:pt x="593" y="311"/>
                    </a:lnTo>
                    <a:lnTo>
                      <a:pt x="628" y="298"/>
                    </a:lnTo>
                    <a:lnTo>
                      <a:pt x="649" y="290"/>
                    </a:lnTo>
                    <a:lnTo>
                      <a:pt x="676" y="279"/>
                    </a:lnTo>
                    <a:lnTo>
                      <a:pt x="708" y="271"/>
                    </a:lnTo>
                    <a:lnTo>
                      <a:pt x="746" y="260"/>
                    </a:lnTo>
                    <a:lnTo>
                      <a:pt x="775" y="255"/>
                    </a:lnTo>
                    <a:lnTo>
                      <a:pt x="805" y="257"/>
                    </a:lnTo>
                    <a:lnTo>
                      <a:pt x="834" y="265"/>
                    </a:lnTo>
                    <a:lnTo>
                      <a:pt x="867" y="279"/>
                    </a:lnTo>
                    <a:lnTo>
                      <a:pt x="899" y="300"/>
                    </a:lnTo>
                    <a:lnTo>
                      <a:pt x="934" y="327"/>
                    </a:lnTo>
                    <a:lnTo>
                      <a:pt x="969" y="359"/>
                    </a:lnTo>
                    <a:lnTo>
                      <a:pt x="1003" y="400"/>
                    </a:lnTo>
                    <a:lnTo>
                      <a:pt x="1028" y="402"/>
                    </a:lnTo>
                    <a:lnTo>
                      <a:pt x="1054" y="413"/>
                    </a:lnTo>
                    <a:lnTo>
                      <a:pt x="1078" y="432"/>
                    </a:lnTo>
                    <a:lnTo>
                      <a:pt x="1108" y="456"/>
                    </a:lnTo>
                    <a:lnTo>
                      <a:pt x="1135" y="488"/>
                    </a:lnTo>
                    <a:lnTo>
                      <a:pt x="1164" y="526"/>
                    </a:lnTo>
                    <a:lnTo>
                      <a:pt x="1194" y="571"/>
                    </a:lnTo>
                    <a:lnTo>
                      <a:pt x="1226" y="625"/>
                    </a:lnTo>
                    <a:lnTo>
                      <a:pt x="1229" y="560"/>
                    </a:lnTo>
                    <a:lnTo>
                      <a:pt x="1237" y="501"/>
                    </a:lnTo>
                    <a:lnTo>
                      <a:pt x="1245" y="451"/>
                    </a:lnTo>
                    <a:lnTo>
                      <a:pt x="1255" y="402"/>
                    </a:lnTo>
                    <a:lnTo>
                      <a:pt x="1266" y="362"/>
                    </a:lnTo>
                    <a:lnTo>
                      <a:pt x="1282" y="324"/>
                    </a:lnTo>
                    <a:lnTo>
                      <a:pt x="1296" y="290"/>
                    </a:lnTo>
                    <a:lnTo>
                      <a:pt x="1312" y="263"/>
                    </a:lnTo>
                    <a:lnTo>
                      <a:pt x="1347" y="215"/>
                    </a:lnTo>
                    <a:lnTo>
                      <a:pt x="1384" y="180"/>
                    </a:lnTo>
                    <a:lnTo>
                      <a:pt x="1419" y="150"/>
                    </a:lnTo>
                    <a:lnTo>
                      <a:pt x="1454" y="129"/>
                    </a:lnTo>
                    <a:lnTo>
                      <a:pt x="1486" y="113"/>
                    </a:lnTo>
                    <a:lnTo>
                      <a:pt x="1516" y="102"/>
                    </a:lnTo>
                    <a:lnTo>
                      <a:pt x="1545" y="99"/>
                    </a:lnTo>
                    <a:lnTo>
                      <a:pt x="1572" y="102"/>
                    </a:lnTo>
                    <a:lnTo>
                      <a:pt x="1617" y="113"/>
                    </a:lnTo>
                    <a:lnTo>
                      <a:pt x="1636" y="121"/>
                    </a:lnTo>
                    <a:lnTo>
                      <a:pt x="1650" y="129"/>
                    </a:lnTo>
                    <a:lnTo>
                      <a:pt x="1666" y="131"/>
                    </a:lnTo>
                    <a:lnTo>
                      <a:pt x="1687" y="123"/>
                    </a:lnTo>
                    <a:lnTo>
                      <a:pt x="1717" y="107"/>
                    </a:lnTo>
                    <a:lnTo>
                      <a:pt x="1735" y="97"/>
                    </a:lnTo>
                    <a:lnTo>
                      <a:pt x="1754" y="86"/>
                    </a:lnTo>
                    <a:lnTo>
                      <a:pt x="1794" y="62"/>
                    </a:lnTo>
                    <a:lnTo>
                      <a:pt x="1843" y="40"/>
                    </a:lnTo>
                    <a:lnTo>
                      <a:pt x="1894" y="19"/>
                    </a:lnTo>
                    <a:lnTo>
                      <a:pt x="1947" y="5"/>
                    </a:lnTo>
                    <a:lnTo>
                      <a:pt x="1998" y="0"/>
                    </a:lnTo>
                    <a:lnTo>
                      <a:pt x="2044" y="5"/>
                    </a:lnTo>
                    <a:lnTo>
                      <a:pt x="2079" y="13"/>
                    </a:lnTo>
                    <a:lnTo>
                      <a:pt x="2108" y="29"/>
                    </a:lnTo>
                    <a:lnTo>
                      <a:pt x="2132" y="48"/>
                    </a:lnTo>
                    <a:lnTo>
                      <a:pt x="2148" y="67"/>
                    </a:lnTo>
                    <a:lnTo>
                      <a:pt x="2159" y="86"/>
                    </a:lnTo>
                    <a:lnTo>
                      <a:pt x="2165" y="102"/>
                    </a:lnTo>
                    <a:lnTo>
                      <a:pt x="2167" y="118"/>
                    </a:lnTo>
                    <a:lnTo>
                      <a:pt x="2170" y="137"/>
                    </a:lnTo>
                    <a:lnTo>
                      <a:pt x="2178" y="177"/>
                    </a:lnTo>
                    <a:lnTo>
                      <a:pt x="2189" y="196"/>
                    </a:lnTo>
                    <a:lnTo>
                      <a:pt x="2205" y="212"/>
                    </a:lnTo>
                    <a:lnTo>
                      <a:pt x="2226" y="223"/>
                    </a:lnTo>
                    <a:lnTo>
                      <a:pt x="2256" y="231"/>
                    </a:lnTo>
                    <a:lnTo>
                      <a:pt x="2285" y="233"/>
                    </a:lnTo>
                    <a:lnTo>
                      <a:pt x="2307" y="228"/>
                    </a:lnTo>
                    <a:lnTo>
                      <a:pt x="2320" y="215"/>
                    </a:lnTo>
                    <a:lnTo>
                      <a:pt x="2331" y="201"/>
                    </a:lnTo>
                    <a:lnTo>
                      <a:pt x="2352" y="169"/>
                    </a:lnTo>
                    <a:lnTo>
                      <a:pt x="2371" y="158"/>
                    </a:lnTo>
                    <a:lnTo>
                      <a:pt x="2395" y="156"/>
                    </a:lnTo>
                    <a:lnTo>
                      <a:pt x="2422" y="153"/>
                    </a:lnTo>
                    <a:lnTo>
                      <a:pt x="2443" y="150"/>
                    </a:lnTo>
                    <a:lnTo>
                      <a:pt x="2473" y="137"/>
                    </a:lnTo>
                    <a:lnTo>
                      <a:pt x="2502" y="121"/>
                    </a:lnTo>
                    <a:lnTo>
                      <a:pt x="2524" y="113"/>
                    </a:lnTo>
                    <a:lnTo>
                      <a:pt x="2551" y="107"/>
                    </a:lnTo>
                    <a:lnTo>
                      <a:pt x="2580" y="110"/>
                    </a:lnTo>
                    <a:lnTo>
                      <a:pt x="2607" y="121"/>
                    </a:lnTo>
                    <a:lnTo>
                      <a:pt x="2628" y="142"/>
                    </a:lnTo>
                    <a:lnTo>
                      <a:pt x="2645" y="164"/>
                    </a:lnTo>
                    <a:lnTo>
                      <a:pt x="2655" y="190"/>
                    </a:lnTo>
                    <a:lnTo>
                      <a:pt x="2663" y="215"/>
                    </a:lnTo>
                    <a:lnTo>
                      <a:pt x="2666" y="236"/>
                    </a:lnTo>
                    <a:lnTo>
                      <a:pt x="2663" y="252"/>
                    </a:lnTo>
                    <a:lnTo>
                      <a:pt x="2647" y="279"/>
                    </a:lnTo>
                    <a:lnTo>
                      <a:pt x="2639" y="292"/>
                    </a:lnTo>
                    <a:lnTo>
                      <a:pt x="2634" y="308"/>
                    </a:lnTo>
                    <a:lnTo>
                      <a:pt x="2623" y="333"/>
                    </a:lnTo>
                    <a:lnTo>
                      <a:pt x="2623" y="343"/>
                    </a:lnTo>
                    <a:lnTo>
                      <a:pt x="2628" y="354"/>
                    </a:lnTo>
                    <a:lnTo>
                      <a:pt x="2639" y="365"/>
                    </a:lnTo>
                    <a:lnTo>
                      <a:pt x="2650" y="378"/>
                    </a:lnTo>
                    <a:lnTo>
                      <a:pt x="2674" y="413"/>
                    </a:lnTo>
                    <a:lnTo>
                      <a:pt x="2679" y="432"/>
                    </a:lnTo>
                    <a:lnTo>
                      <a:pt x="2679" y="448"/>
                    </a:lnTo>
                    <a:lnTo>
                      <a:pt x="2666" y="464"/>
                    </a:lnTo>
                    <a:lnTo>
                      <a:pt x="2642" y="477"/>
                    </a:lnTo>
                    <a:lnTo>
                      <a:pt x="2628" y="485"/>
                    </a:lnTo>
                    <a:lnTo>
                      <a:pt x="2620" y="493"/>
                    </a:lnTo>
                    <a:lnTo>
                      <a:pt x="2618" y="504"/>
                    </a:lnTo>
                    <a:lnTo>
                      <a:pt x="2618" y="518"/>
                    </a:lnTo>
                    <a:lnTo>
                      <a:pt x="2631" y="547"/>
                    </a:lnTo>
                    <a:lnTo>
                      <a:pt x="2653" y="579"/>
                    </a:lnTo>
                    <a:lnTo>
                      <a:pt x="2677" y="614"/>
                    </a:lnTo>
                    <a:lnTo>
                      <a:pt x="2693" y="630"/>
                    </a:lnTo>
                    <a:lnTo>
                      <a:pt x="2706" y="646"/>
                    </a:lnTo>
                    <a:lnTo>
                      <a:pt x="2730" y="678"/>
                    </a:lnTo>
                    <a:lnTo>
                      <a:pt x="2749" y="705"/>
                    </a:lnTo>
                    <a:lnTo>
                      <a:pt x="2757" y="727"/>
                    </a:lnTo>
                    <a:lnTo>
                      <a:pt x="2754" y="743"/>
                    </a:lnTo>
                    <a:lnTo>
                      <a:pt x="2741" y="756"/>
                    </a:lnTo>
                    <a:lnTo>
                      <a:pt x="2717" y="767"/>
                    </a:lnTo>
                    <a:lnTo>
                      <a:pt x="2714" y="764"/>
                    </a:lnTo>
                    <a:lnTo>
                      <a:pt x="2687" y="764"/>
                    </a:lnTo>
                    <a:lnTo>
                      <a:pt x="2690" y="767"/>
                    </a:lnTo>
                    <a:lnTo>
                      <a:pt x="2693" y="759"/>
                    </a:lnTo>
                    <a:lnTo>
                      <a:pt x="2701" y="745"/>
                    </a:lnTo>
                    <a:lnTo>
                      <a:pt x="2709" y="727"/>
                    </a:lnTo>
                    <a:lnTo>
                      <a:pt x="2712" y="708"/>
                    </a:lnTo>
                    <a:lnTo>
                      <a:pt x="2706" y="692"/>
                    </a:lnTo>
                    <a:lnTo>
                      <a:pt x="2695" y="670"/>
                    </a:lnTo>
                    <a:lnTo>
                      <a:pt x="2658" y="617"/>
                    </a:lnTo>
                    <a:lnTo>
                      <a:pt x="2612" y="568"/>
                    </a:lnTo>
                    <a:lnTo>
                      <a:pt x="2594" y="550"/>
                    </a:lnTo>
                    <a:lnTo>
                      <a:pt x="2580" y="539"/>
                    </a:lnTo>
                    <a:lnTo>
                      <a:pt x="2569" y="531"/>
                    </a:lnTo>
                    <a:lnTo>
                      <a:pt x="2561" y="518"/>
                    </a:lnTo>
                    <a:lnTo>
                      <a:pt x="2559" y="507"/>
                    </a:lnTo>
                    <a:lnTo>
                      <a:pt x="2559" y="493"/>
                    </a:lnTo>
                    <a:lnTo>
                      <a:pt x="2561" y="480"/>
                    </a:lnTo>
                    <a:lnTo>
                      <a:pt x="2569" y="467"/>
                    </a:lnTo>
                    <a:lnTo>
                      <a:pt x="2583" y="456"/>
                    </a:lnTo>
                    <a:lnTo>
                      <a:pt x="2599" y="448"/>
                    </a:lnTo>
                    <a:lnTo>
                      <a:pt x="2615" y="440"/>
                    </a:lnTo>
                    <a:lnTo>
                      <a:pt x="2623" y="432"/>
                    </a:lnTo>
                    <a:lnTo>
                      <a:pt x="2628" y="421"/>
                    </a:lnTo>
                    <a:lnTo>
                      <a:pt x="2631" y="410"/>
                    </a:lnTo>
                    <a:lnTo>
                      <a:pt x="2628" y="397"/>
                    </a:lnTo>
                    <a:lnTo>
                      <a:pt x="2607" y="375"/>
                    </a:lnTo>
                    <a:lnTo>
                      <a:pt x="2588" y="365"/>
                    </a:lnTo>
                    <a:lnTo>
                      <a:pt x="2572" y="354"/>
                    </a:lnTo>
                    <a:lnTo>
                      <a:pt x="2564" y="338"/>
                    </a:lnTo>
                    <a:lnTo>
                      <a:pt x="2564" y="322"/>
                    </a:lnTo>
                    <a:lnTo>
                      <a:pt x="2569" y="303"/>
                    </a:lnTo>
                    <a:lnTo>
                      <a:pt x="2588" y="268"/>
                    </a:lnTo>
                    <a:lnTo>
                      <a:pt x="2612" y="241"/>
                    </a:lnTo>
                    <a:lnTo>
                      <a:pt x="2620" y="228"/>
                    </a:lnTo>
                    <a:lnTo>
                      <a:pt x="2623" y="212"/>
                    </a:lnTo>
                    <a:lnTo>
                      <a:pt x="2620" y="193"/>
                    </a:lnTo>
                    <a:lnTo>
                      <a:pt x="2612" y="174"/>
                    </a:lnTo>
                    <a:lnTo>
                      <a:pt x="2602" y="158"/>
                    </a:lnTo>
                    <a:lnTo>
                      <a:pt x="2588" y="145"/>
                    </a:lnTo>
                    <a:lnTo>
                      <a:pt x="2575" y="139"/>
                    </a:lnTo>
                    <a:lnTo>
                      <a:pt x="2561" y="139"/>
                    </a:lnTo>
                    <a:lnTo>
                      <a:pt x="2548" y="147"/>
                    </a:lnTo>
                    <a:lnTo>
                      <a:pt x="2540" y="158"/>
                    </a:lnTo>
                    <a:lnTo>
                      <a:pt x="2532" y="174"/>
                    </a:lnTo>
                    <a:lnTo>
                      <a:pt x="2524" y="193"/>
                    </a:lnTo>
                    <a:lnTo>
                      <a:pt x="2516" y="209"/>
                    </a:lnTo>
                    <a:lnTo>
                      <a:pt x="2508" y="223"/>
                    </a:lnTo>
                    <a:lnTo>
                      <a:pt x="2497" y="231"/>
                    </a:lnTo>
                    <a:lnTo>
                      <a:pt x="2481" y="231"/>
                    </a:lnTo>
                    <a:lnTo>
                      <a:pt x="2451" y="217"/>
                    </a:lnTo>
                    <a:lnTo>
                      <a:pt x="2430" y="206"/>
                    </a:lnTo>
                    <a:lnTo>
                      <a:pt x="2409" y="198"/>
                    </a:lnTo>
                    <a:lnTo>
                      <a:pt x="2398" y="198"/>
                    </a:lnTo>
                    <a:lnTo>
                      <a:pt x="2387" y="204"/>
                    </a:lnTo>
                    <a:lnTo>
                      <a:pt x="2374" y="212"/>
                    </a:lnTo>
                    <a:lnTo>
                      <a:pt x="2360" y="223"/>
                    </a:lnTo>
                    <a:lnTo>
                      <a:pt x="2331" y="247"/>
                    </a:lnTo>
                    <a:lnTo>
                      <a:pt x="2296" y="265"/>
                    </a:lnTo>
                    <a:lnTo>
                      <a:pt x="2277" y="268"/>
                    </a:lnTo>
                    <a:lnTo>
                      <a:pt x="2256" y="268"/>
                    </a:lnTo>
                    <a:lnTo>
                      <a:pt x="2215" y="257"/>
                    </a:lnTo>
                    <a:lnTo>
                      <a:pt x="2178" y="233"/>
                    </a:lnTo>
                    <a:lnTo>
                      <a:pt x="2162" y="217"/>
                    </a:lnTo>
                    <a:lnTo>
                      <a:pt x="2146" y="196"/>
                    </a:lnTo>
                    <a:lnTo>
                      <a:pt x="2135" y="169"/>
                    </a:lnTo>
                    <a:lnTo>
                      <a:pt x="2124" y="139"/>
                    </a:lnTo>
                    <a:lnTo>
                      <a:pt x="2114" y="113"/>
                    </a:lnTo>
                    <a:lnTo>
                      <a:pt x="2095" y="88"/>
                    </a:lnTo>
                    <a:lnTo>
                      <a:pt x="2071" y="72"/>
                    </a:lnTo>
                    <a:lnTo>
                      <a:pt x="2044" y="62"/>
                    </a:lnTo>
                    <a:lnTo>
                      <a:pt x="2017" y="56"/>
                    </a:lnTo>
                    <a:lnTo>
                      <a:pt x="1990" y="54"/>
                    </a:lnTo>
                    <a:lnTo>
                      <a:pt x="1966" y="56"/>
                    </a:lnTo>
                    <a:lnTo>
                      <a:pt x="1947" y="62"/>
                    </a:lnTo>
                    <a:lnTo>
                      <a:pt x="1910" y="78"/>
                    </a:lnTo>
                    <a:lnTo>
                      <a:pt x="1875" y="99"/>
                    </a:lnTo>
                    <a:lnTo>
                      <a:pt x="1837" y="121"/>
                    </a:lnTo>
                    <a:lnTo>
                      <a:pt x="1802" y="145"/>
                    </a:lnTo>
                    <a:lnTo>
                      <a:pt x="1768" y="164"/>
                    </a:lnTo>
                    <a:lnTo>
                      <a:pt x="1733" y="177"/>
                    </a:lnTo>
                    <a:lnTo>
                      <a:pt x="1695" y="185"/>
                    </a:lnTo>
                    <a:lnTo>
                      <a:pt x="1655" y="185"/>
                    </a:lnTo>
                    <a:lnTo>
                      <a:pt x="1580" y="180"/>
                    </a:lnTo>
                    <a:lnTo>
                      <a:pt x="1545" y="180"/>
                    </a:lnTo>
                    <a:lnTo>
                      <a:pt x="1513" y="182"/>
                    </a:lnTo>
                    <a:lnTo>
                      <a:pt x="1486" y="188"/>
                    </a:lnTo>
                    <a:lnTo>
                      <a:pt x="1462" y="196"/>
                    </a:lnTo>
                    <a:lnTo>
                      <a:pt x="1443" y="206"/>
                    </a:lnTo>
                    <a:lnTo>
                      <a:pt x="1430" y="217"/>
                    </a:lnTo>
                    <a:lnTo>
                      <a:pt x="1424" y="225"/>
                    </a:lnTo>
                    <a:lnTo>
                      <a:pt x="1403" y="247"/>
                    </a:lnTo>
                    <a:lnTo>
                      <a:pt x="1392" y="263"/>
                    </a:lnTo>
                    <a:lnTo>
                      <a:pt x="1379" y="279"/>
                    </a:lnTo>
                    <a:lnTo>
                      <a:pt x="1363" y="298"/>
                    </a:lnTo>
                    <a:lnTo>
                      <a:pt x="1336" y="343"/>
                    </a:lnTo>
                    <a:lnTo>
                      <a:pt x="1309" y="394"/>
                    </a:lnTo>
                    <a:lnTo>
                      <a:pt x="1288" y="456"/>
                    </a:lnTo>
                    <a:lnTo>
                      <a:pt x="1277" y="523"/>
                    </a:lnTo>
                    <a:lnTo>
                      <a:pt x="1277" y="560"/>
                    </a:lnTo>
                    <a:lnTo>
                      <a:pt x="1280" y="598"/>
                    </a:lnTo>
                    <a:lnTo>
                      <a:pt x="1285" y="652"/>
                    </a:lnTo>
                    <a:lnTo>
                      <a:pt x="1290" y="697"/>
                    </a:lnTo>
                    <a:lnTo>
                      <a:pt x="1293" y="735"/>
                    </a:lnTo>
                    <a:lnTo>
                      <a:pt x="1293" y="767"/>
                    </a:lnTo>
                    <a:lnTo>
                      <a:pt x="1293" y="764"/>
                    </a:lnTo>
                    <a:lnTo>
                      <a:pt x="1293" y="767"/>
                    </a:lnTo>
                    <a:close/>
                  </a:path>
                </a:pathLst>
              </a:custGeom>
              <a:solidFill>
                <a:srgbClr val="000000"/>
              </a:solidFill>
              <a:ln w="9525">
                <a:noFill/>
                <a:round/>
                <a:headEnd/>
                <a:tailEnd/>
              </a:ln>
            </p:spPr>
            <p:txBody>
              <a:bodyPr/>
              <a:lstStyle/>
              <a:p>
                <a:endParaRPr lang="ar-SA"/>
              </a:p>
            </p:txBody>
          </p:sp>
        </p:grpSp>
        <p:sp>
          <p:nvSpPr>
            <p:cNvPr id="11270" name="Freeform 8"/>
            <p:cNvSpPr>
              <a:spLocks/>
            </p:cNvSpPr>
            <p:nvPr/>
          </p:nvSpPr>
          <p:spPr bwMode="auto">
            <a:xfrm>
              <a:off x="1431" y="11078"/>
              <a:ext cx="4817" cy="4477"/>
            </a:xfrm>
            <a:custGeom>
              <a:avLst/>
              <a:gdLst>
                <a:gd name="T0" fmla="*/ 5507 w 4454"/>
                <a:gd name="T1" fmla="*/ 3604 h 4422"/>
                <a:gd name="T2" fmla="*/ 5484 w 4454"/>
                <a:gd name="T3" fmla="*/ 3579 h 4422"/>
                <a:gd name="T4" fmla="*/ 5228 w 4454"/>
                <a:gd name="T5" fmla="*/ 3668 h 4422"/>
                <a:gd name="T6" fmla="*/ 4902 w 4454"/>
                <a:gd name="T7" fmla="*/ 3807 h 4422"/>
                <a:gd name="T8" fmla="*/ 4193 w 4454"/>
                <a:gd name="T9" fmla="*/ 4099 h 4422"/>
                <a:gd name="T10" fmla="*/ 3196 w 4454"/>
                <a:gd name="T11" fmla="*/ 4386 h 4422"/>
                <a:gd name="T12" fmla="*/ 2642 w 4454"/>
                <a:gd name="T13" fmla="*/ 4458 h 4422"/>
                <a:gd name="T14" fmla="*/ 2066 w 4454"/>
                <a:gd name="T15" fmla="*/ 4458 h 4422"/>
                <a:gd name="T16" fmla="*/ 1597 w 4454"/>
                <a:gd name="T17" fmla="*/ 4381 h 4422"/>
                <a:gd name="T18" fmla="*/ 1245 w 4454"/>
                <a:gd name="T19" fmla="*/ 4241 h 4422"/>
                <a:gd name="T20" fmla="*/ 994 w 4454"/>
                <a:gd name="T21" fmla="*/ 4063 h 4422"/>
                <a:gd name="T22" fmla="*/ 771 w 4454"/>
                <a:gd name="T23" fmla="*/ 3768 h 4422"/>
                <a:gd name="T24" fmla="*/ 669 w 4454"/>
                <a:gd name="T25" fmla="*/ 3423 h 4422"/>
                <a:gd name="T26" fmla="*/ 676 w 4454"/>
                <a:gd name="T27" fmla="*/ 3181 h 4422"/>
                <a:gd name="T28" fmla="*/ 787 w 4454"/>
                <a:gd name="T29" fmla="*/ 2973 h 4422"/>
                <a:gd name="T30" fmla="*/ 1031 w 4454"/>
                <a:gd name="T31" fmla="*/ 2780 h 4422"/>
                <a:gd name="T32" fmla="*/ 1167 w 4454"/>
                <a:gd name="T33" fmla="*/ 2580 h 4422"/>
                <a:gd name="T34" fmla="*/ 1202 w 4454"/>
                <a:gd name="T35" fmla="*/ 2393 h 4422"/>
                <a:gd name="T36" fmla="*/ 1137 w 4454"/>
                <a:gd name="T37" fmla="*/ 1987 h 4422"/>
                <a:gd name="T38" fmla="*/ 916 w 4454"/>
                <a:gd name="T39" fmla="*/ 1583 h 4422"/>
                <a:gd name="T40" fmla="*/ 641 w 4454"/>
                <a:gd name="T41" fmla="*/ 1269 h 4422"/>
                <a:gd name="T42" fmla="*/ 441 w 4454"/>
                <a:gd name="T43" fmla="*/ 1080 h 4422"/>
                <a:gd name="T44" fmla="*/ 282 w 4454"/>
                <a:gd name="T45" fmla="*/ 910 h 4422"/>
                <a:gd name="T46" fmla="*/ 123 w 4454"/>
                <a:gd name="T47" fmla="*/ 633 h 4422"/>
                <a:gd name="T48" fmla="*/ 112 w 4454"/>
                <a:gd name="T49" fmla="*/ 363 h 4422"/>
                <a:gd name="T50" fmla="*/ 234 w 4454"/>
                <a:gd name="T51" fmla="*/ 164 h 4422"/>
                <a:gd name="T52" fmla="*/ 319 w 4454"/>
                <a:gd name="T53" fmla="*/ 0 h 4422"/>
                <a:gd name="T54" fmla="*/ 95 w 4454"/>
                <a:gd name="T55" fmla="*/ 224 h 4422"/>
                <a:gd name="T56" fmla="*/ 0 w 4454"/>
                <a:gd name="T57" fmla="*/ 487 h 4422"/>
                <a:gd name="T58" fmla="*/ 95 w 4454"/>
                <a:gd name="T59" fmla="*/ 832 h 4422"/>
                <a:gd name="T60" fmla="*/ 360 w 4454"/>
                <a:gd name="T61" fmla="*/ 1150 h 4422"/>
                <a:gd name="T62" fmla="*/ 686 w 4454"/>
                <a:gd name="T63" fmla="*/ 1481 h 4422"/>
                <a:gd name="T64" fmla="*/ 916 w 4454"/>
                <a:gd name="T65" fmla="*/ 1801 h 4422"/>
                <a:gd name="T66" fmla="*/ 1031 w 4454"/>
                <a:gd name="T67" fmla="*/ 2073 h 4422"/>
                <a:gd name="T68" fmla="*/ 1062 w 4454"/>
                <a:gd name="T69" fmla="*/ 2418 h 4422"/>
                <a:gd name="T70" fmla="*/ 1008 w 4454"/>
                <a:gd name="T71" fmla="*/ 2593 h 4422"/>
                <a:gd name="T72" fmla="*/ 835 w 4454"/>
                <a:gd name="T73" fmla="*/ 2764 h 4422"/>
                <a:gd name="T74" fmla="*/ 727 w 4454"/>
                <a:gd name="T75" fmla="*/ 2783 h 4422"/>
                <a:gd name="T76" fmla="*/ 665 w 4454"/>
                <a:gd name="T77" fmla="*/ 2716 h 4422"/>
                <a:gd name="T78" fmla="*/ 713 w 4454"/>
                <a:gd name="T79" fmla="*/ 2547 h 4422"/>
                <a:gd name="T80" fmla="*/ 933 w 4454"/>
                <a:gd name="T81" fmla="*/ 2318 h 4422"/>
                <a:gd name="T82" fmla="*/ 1005 w 4454"/>
                <a:gd name="T83" fmla="*/ 2129 h 4422"/>
                <a:gd name="T84" fmla="*/ 801 w 4454"/>
                <a:gd name="T85" fmla="*/ 2312 h 4422"/>
                <a:gd name="T86" fmla="*/ 672 w 4454"/>
                <a:gd name="T87" fmla="*/ 2402 h 4422"/>
                <a:gd name="T88" fmla="*/ 568 w 4454"/>
                <a:gd name="T89" fmla="*/ 2363 h 4422"/>
                <a:gd name="T90" fmla="*/ 482 w 4454"/>
                <a:gd name="T91" fmla="*/ 2363 h 4422"/>
                <a:gd name="T92" fmla="*/ 441 w 4454"/>
                <a:gd name="T93" fmla="*/ 2438 h 4422"/>
                <a:gd name="T94" fmla="*/ 455 w 4454"/>
                <a:gd name="T95" fmla="*/ 2669 h 4422"/>
                <a:gd name="T96" fmla="*/ 462 w 4454"/>
                <a:gd name="T97" fmla="*/ 3108 h 4422"/>
                <a:gd name="T98" fmla="*/ 530 w 4454"/>
                <a:gd name="T99" fmla="*/ 3534 h 4422"/>
                <a:gd name="T100" fmla="*/ 665 w 4454"/>
                <a:gd name="T101" fmla="*/ 3876 h 4422"/>
                <a:gd name="T102" fmla="*/ 862 w 4454"/>
                <a:gd name="T103" fmla="*/ 4139 h 4422"/>
                <a:gd name="T104" fmla="*/ 1117 w 4454"/>
                <a:gd name="T105" fmla="*/ 4333 h 4422"/>
                <a:gd name="T106" fmla="*/ 1422 w 4454"/>
                <a:gd name="T107" fmla="*/ 4467 h 4422"/>
                <a:gd name="T108" fmla="*/ 1970 w 4454"/>
                <a:gd name="T109" fmla="*/ 4572 h 4422"/>
                <a:gd name="T110" fmla="*/ 2715 w 4454"/>
                <a:gd name="T111" fmla="*/ 4581 h 4422"/>
                <a:gd name="T112" fmla="*/ 3353 w 4454"/>
                <a:gd name="T113" fmla="*/ 4503 h 4422"/>
                <a:gd name="T114" fmla="*/ 3970 w 4454"/>
                <a:gd name="T115" fmla="*/ 4347 h 4422"/>
                <a:gd name="T116" fmla="*/ 4568 w 4454"/>
                <a:gd name="T117" fmla="*/ 4116 h 4422"/>
                <a:gd name="T118" fmla="*/ 4997 w 4454"/>
                <a:gd name="T119" fmla="*/ 3899 h 4422"/>
                <a:gd name="T120" fmla="*/ 5159 w 4454"/>
                <a:gd name="T121" fmla="*/ 3793 h 442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54"/>
                <a:gd name="T184" fmla="*/ 0 h 4422"/>
                <a:gd name="T185" fmla="*/ 4454 w 4454"/>
                <a:gd name="T186" fmla="*/ 4422 h 442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54" h="4422">
                  <a:moveTo>
                    <a:pt x="4079" y="3655"/>
                  </a:moveTo>
                  <a:lnTo>
                    <a:pt x="4165" y="3585"/>
                  </a:lnTo>
                  <a:lnTo>
                    <a:pt x="4256" y="3526"/>
                  </a:lnTo>
                  <a:lnTo>
                    <a:pt x="4353" y="3473"/>
                  </a:lnTo>
                  <a:lnTo>
                    <a:pt x="4454" y="3427"/>
                  </a:lnTo>
                  <a:lnTo>
                    <a:pt x="4420" y="3430"/>
                  </a:lnTo>
                  <a:lnTo>
                    <a:pt x="4379" y="3438"/>
                  </a:lnTo>
                  <a:lnTo>
                    <a:pt x="4336" y="3449"/>
                  </a:lnTo>
                  <a:lnTo>
                    <a:pt x="4291" y="3465"/>
                  </a:lnTo>
                  <a:lnTo>
                    <a:pt x="4243" y="3486"/>
                  </a:lnTo>
                  <a:lnTo>
                    <a:pt x="4189" y="3508"/>
                  </a:lnTo>
                  <a:lnTo>
                    <a:pt x="4133" y="3534"/>
                  </a:lnTo>
                  <a:lnTo>
                    <a:pt x="4074" y="3564"/>
                  </a:lnTo>
                  <a:lnTo>
                    <a:pt x="4009" y="3596"/>
                  </a:lnTo>
                  <a:lnTo>
                    <a:pt x="3945" y="3631"/>
                  </a:lnTo>
                  <a:lnTo>
                    <a:pt x="3875" y="3668"/>
                  </a:lnTo>
                  <a:lnTo>
                    <a:pt x="3803" y="3706"/>
                  </a:lnTo>
                  <a:lnTo>
                    <a:pt x="3650" y="3784"/>
                  </a:lnTo>
                  <a:lnTo>
                    <a:pt x="3486" y="3867"/>
                  </a:lnTo>
                  <a:lnTo>
                    <a:pt x="3315" y="3950"/>
                  </a:lnTo>
                  <a:lnTo>
                    <a:pt x="3130" y="4028"/>
                  </a:lnTo>
                  <a:lnTo>
                    <a:pt x="2937" y="4103"/>
                  </a:lnTo>
                  <a:lnTo>
                    <a:pt x="2736" y="4170"/>
                  </a:lnTo>
                  <a:lnTo>
                    <a:pt x="2526" y="4226"/>
                  </a:lnTo>
                  <a:lnTo>
                    <a:pt x="2419" y="4248"/>
                  </a:lnTo>
                  <a:lnTo>
                    <a:pt x="2312" y="4269"/>
                  </a:lnTo>
                  <a:lnTo>
                    <a:pt x="2199" y="4285"/>
                  </a:lnTo>
                  <a:lnTo>
                    <a:pt x="2089" y="4296"/>
                  </a:lnTo>
                  <a:lnTo>
                    <a:pt x="1974" y="4304"/>
                  </a:lnTo>
                  <a:lnTo>
                    <a:pt x="1859" y="4307"/>
                  </a:lnTo>
                  <a:lnTo>
                    <a:pt x="1743" y="4304"/>
                  </a:lnTo>
                  <a:lnTo>
                    <a:pt x="1633" y="4296"/>
                  </a:lnTo>
                  <a:lnTo>
                    <a:pt x="1531" y="4283"/>
                  </a:lnTo>
                  <a:lnTo>
                    <a:pt x="1435" y="4266"/>
                  </a:lnTo>
                  <a:lnTo>
                    <a:pt x="1346" y="4245"/>
                  </a:lnTo>
                  <a:lnTo>
                    <a:pt x="1263" y="4221"/>
                  </a:lnTo>
                  <a:lnTo>
                    <a:pt x="1186" y="4191"/>
                  </a:lnTo>
                  <a:lnTo>
                    <a:pt x="1113" y="4159"/>
                  </a:lnTo>
                  <a:lnTo>
                    <a:pt x="1046" y="4124"/>
                  </a:lnTo>
                  <a:lnTo>
                    <a:pt x="984" y="4087"/>
                  </a:lnTo>
                  <a:lnTo>
                    <a:pt x="928" y="4047"/>
                  </a:lnTo>
                  <a:lnTo>
                    <a:pt x="877" y="4004"/>
                  </a:lnTo>
                  <a:lnTo>
                    <a:pt x="829" y="3961"/>
                  </a:lnTo>
                  <a:lnTo>
                    <a:pt x="786" y="3915"/>
                  </a:lnTo>
                  <a:lnTo>
                    <a:pt x="748" y="3870"/>
                  </a:lnTo>
                  <a:lnTo>
                    <a:pt x="714" y="3821"/>
                  </a:lnTo>
                  <a:lnTo>
                    <a:pt x="655" y="3725"/>
                  </a:lnTo>
                  <a:lnTo>
                    <a:pt x="609" y="3631"/>
                  </a:lnTo>
                  <a:lnTo>
                    <a:pt x="577" y="3537"/>
                  </a:lnTo>
                  <a:lnTo>
                    <a:pt x="553" y="3449"/>
                  </a:lnTo>
                  <a:lnTo>
                    <a:pt x="537" y="3368"/>
                  </a:lnTo>
                  <a:lnTo>
                    <a:pt x="529" y="3298"/>
                  </a:lnTo>
                  <a:lnTo>
                    <a:pt x="523" y="3242"/>
                  </a:lnTo>
                  <a:lnTo>
                    <a:pt x="523" y="3151"/>
                  </a:lnTo>
                  <a:lnTo>
                    <a:pt x="529" y="3105"/>
                  </a:lnTo>
                  <a:lnTo>
                    <a:pt x="534" y="3065"/>
                  </a:lnTo>
                  <a:lnTo>
                    <a:pt x="542" y="3028"/>
                  </a:lnTo>
                  <a:lnTo>
                    <a:pt x="563" y="2963"/>
                  </a:lnTo>
                  <a:lnTo>
                    <a:pt x="590" y="2910"/>
                  </a:lnTo>
                  <a:lnTo>
                    <a:pt x="622" y="2864"/>
                  </a:lnTo>
                  <a:lnTo>
                    <a:pt x="657" y="2824"/>
                  </a:lnTo>
                  <a:lnTo>
                    <a:pt x="698" y="2789"/>
                  </a:lnTo>
                  <a:lnTo>
                    <a:pt x="738" y="2754"/>
                  </a:lnTo>
                  <a:lnTo>
                    <a:pt x="815" y="2679"/>
                  </a:lnTo>
                  <a:lnTo>
                    <a:pt x="850" y="2636"/>
                  </a:lnTo>
                  <a:lnTo>
                    <a:pt x="883" y="2585"/>
                  </a:lnTo>
                  <a:lnTo>
                    <a:pt x="909" y="2521"/>
                  </a:lnTo>
                  <a:lnTo>
                    <a:pt x="923" y="2486"/>
                  </a:lnTo>
                  <a:lnTo>
                    <a:pt x="931" y="2446"/>
                  </a:lnTo>
                  <a:lnTo>
                    <a:pt x="939" y="2403"/>
                  </a:lnTo>
                  <a:lnTo>
                    <a:pt x="944" y="2357"/>
                  </a:lnTo>
                  <a:lnTo>
                    <a:pt x="950" y="2306"/>
                  </a:lnTo>
                  <a:lnTo>
                    <a:pt x="950" y="2250"/>
                  </a:lnTo>
                  <a:lnTo>
                    <a:pt x="944" y="2135"/>
                  </a:lnTo>
                  <a:lnTo>
                    <a:pt x="925" y="2022"/>
                  </a:lnTo>
                  <a:lnTo>
                    <a:pt x="899" y="1915"/>
                  </a:lnTo>
                  <a:lnTo>
                    <a:pt x="864" y="1810"/>
                  </a:lnTo>
                  <a:lnTo>
                    <a:pt x="824" y="1711"/>
                  </a:lnTo>
                  <a:lnTo>
                    <a:pt x="775" y="1617"/>
                  </a:lnTo>
                  <a:lnTo>
                    <a:pt x="724" y="1526"/>
                  </a:lnTo>
                  <a:lnTo>
                    <a:pt x="671" y="1440"/>
                  </a:lnTo>
                  <a:lnTo>
                    <a:pt x="614" y="1362"/>
                  </a:lnTo>
                  <a:lnTo>
                    <a:pt x="561" y="1290"/>
                  </a:lnTo>
                  <a:lnTo>
                    <a:pt x="507" y="1223"/>
                  </a:lnTo>
                  <a:lnTo>
                    <a:pt x="456" y="1161"/>
                  </a:lnTo>
                  <a:lnTo>
                    <a:pt x="408" y="1108"/>
                  </a:lnTo>
                  <a:lnTo>
                    <a:pt x="368" y="1062"/>
                  </a:lnTo>
                  <a:lnTo>
                    <a:pt x="349" y="1041"/>
                  </a:lnTo>
                  <a:lnTo>
                    <a:pt x="333" y="1022"/>
                  </a:lnTo>
                  <a:lnTo>
                    <a:pt x="319" y="1006"/>
                  </a:lnTo>
                  <a:lnTo>
                    <a:pt x="309" y="992"/>
                  </a:lnTo>
                  <a:lnTo>
                    <a:pt x="223" y="877"/>
                  </a:lnTo>
                  <a:lnTo>
                    <a:pt x="185" y="815"/>
                  </a:lnTo>
                  <a:lnTo>
                    <a:pt x="148" y="751"/>
                  </a:lnTo>
                  <a:lnTo>
                    <a:pt x="118" y="681"/>
                  </a:lnTo>
                  <a:lnTo>
                    <a:pt x="97" y="609"/>
                  </a:lnTo>
                  <a:lnTo>
                    <a:pt x="81" y="534"/>
                  </a:lnTo>
                  <a:lnTo>
                    <a:pt x="75" y="456"/>
                  </a:lnTo>
                  <a:lnTo>
                    <a:pt x="78" y="402"/>
                  </a:lnTo>
                  <a:lnTo>
                    <a:pt x="89" y="351"/>
                  </a:lnTo>
                  <a:lnTo>
                    <a:pt x="102" y="300"/>
                  </a:lnTo>
                  <a:lnTo>
                    <a:pt x="124" y="252"/>
                  </a:lnTo>
                  <a:lnTo>
                    <a:pt x="153" y="204"/>
                  </a:lnTo>
                  <a:lnTo>
                    <a:pt x="185" y="158"/>
                  </a:lnTo>
                  <a:lnTo>
                    <a:pt x="226" y="115"/>
                  </a:lnTo>
                  <a:lnTo>
                    <a:pt x="274" y="72"/>
                  </a:lnTo>
                  <a:lnTo>
                    <a:pt x="263" y="38"/>
                  </a:lnTo>
                  <a:lnTo>
                    <a:pt x="252" y="0"/>
                  </a:lnTo>
                  <a:lnTo>
                    <a:pt x="201" y="40"/>
                  </a:lnTo>
                  <a:lnTo>
                    <a:pt x="156" y="94"/>
                  </a:lnTo>
                  <a:lnTo>
                    <a:pt x="113" y="153"/>
                  </a:lnTo>
                  <a:lnTo>
                    <a:pt x="75" y="215"/>
                  </a:lnTo>
                  <a:lnTo>
                    <a:pt x="43" y="282"/>
                  </a:lnTo>
                  <a:lnTo>
                    <a:pt x="22" y="349"/>
                  </a:lnTo>
                  <a:lnTo>
                    <a:pt x="6" y="410"/>
                  </a:lnTo>
                  <a:lnTo>
                    <a:pt x="0" y="469"/>
                  </a:lnTo>
                  <a:lnTo>
                    <a:pt x="6" y="555"/>
                  </a:lnTo>
                  <a:lnTo>
                    <a:pt x="19" y="638"/>
                  </a:lnTo>
                  <a:lnTo>
                    <a:pt x="41" y="719"/>
                  </a:lnTo>
                  <a:lnTo>
                    <a:pt x="75" y="802"/>
                  </a:lnTo>
                  <a:lnTo>
                    <a:pt x="121" y="882"/>
                  </a:lnTo>
                  <a:lnTo>
                    <a:pt x="177" y="968"/>
                  </a:lnTo>
                  <a:lnTo>
                    <a:pt x="244" y="1059"/>
                  </a:lnTo>
                  <a:lnTo>
                    <a:pt x="285" y="1108"/>
                  </a:lnTo>
                  <a:lnTo>
                    <a:pt x="327" y="1156"/>
                  </a:lnTo>
                  <a:lnTo>
                    <a:pt x="408" y="1250"/>
                  </a:lnTo>
                  <a:lnTo>
                    <a:pt x="480" y="1341"/>
                  </a:lnTo>
                  <a:lnTo>
                    <a:pt x="542" y="1427"/>
                  </a:lnTo>
                  <a:lnTo>
                    <a:pt x="598" y="1510"/>
                  </a:lnTo>
                  <a:lnTo>
                    <a:pt x="647" y="1588"/>
                  </a:lnTo>
                  <a:lnTo>
                    <a:pt x="689" y="1663"/>
                  </a:lnTo>
                  <a:lnTo>
                    <a:pt x="724" y="1735"/>
                  </a:lnTo>
                  <a:lnTo>
                    <a:pt x="754" y="1805"/>
                  </a:lnTo>
                  <a:lnTo>
                    <a:pt x="778" y="1872"/>
                  </a:lnTo>
                  <a:lnTo>
                    <a:pt x="799" y="1936"/>
                  </a:lnTo>
                  <a:lnTo>
                    <a:pt x="815" y="1998"/>
                  </a:lnTo>
                  <a:lnTo>
                    <a:pt x="826" y="2057"/>
                  </a:lnTo>
                  <a:lnTo>
                    <a:pt x="840" y="2172"/>
                  </a:lnTo>
                  <a:lnTo>
                    <a:pt x="842" y="2279"/>
                  </a:lnTo>
                  <a:lnTo>
                    <a:pt x="840" y="2330"/>
                  </a:lnTo>
                  <a:lnTo>
                    <a:pt x="834" y="2379"/>
                  </a:lnTo>
                  <a:lnTo>
                    <a:pt x="824" y="2422"/>
                  </a:lnTo>
                  <a:lnTo>
                    <a:pt x="810" y="2462"/>
                  </a:lnTo>
                  <a:lnTo>
                    <a:pt x="797" y="2499"/>
                  </a:lnTo>
                  <a:lnTo>
                    <a:pt x="778" y="2534"/>
                  </a:lnTo>
                  <a:lnTo>
                    <a:pt x="740" y="2590"/>
                  </a:lnTo>
                  <a:lnTo>
                    <a:pt x="698" y="2633"/>
                  </a:lnTo>
                  <a:lnTo>
                    <a:pt x="660" y="2663"/>
                  </a:lnTo>
                  <a:lnTo>
                    <a:pt x="625" y="2682"/>
                  </a:lnTo>
                  <a:lnTo>
                    <a:pt x="614" y="2684"/>
                  </a:lnTo>
                  <a:lnTo>
                    <a:pt x="604" y="2687"/>
                  </a:lnTo>
                  <a:lnTo>
                    <a:pt x="574" y="2682"/>
                  </a:lnTo>
                  <a:lnTo>
                    <a:pt x="547" y="2666"/>
                  </a:lnTo>
                  <a:lnTo>
                    <a:pt x="539" y="2652"/>
                  </a:lnTo>
                  <a:lnTo>
                    <a:pt x="531" y="2636"/>
                  </a:lnTo>
                  <a:lnTo>
                    <a:pt x="526" y="2617"/>
                  </a:lnTo>
                  <a:lnTo>
                    <a:pt x="523" y="2593"/>
                  </a:lnTo>
                  <a:lnTo>
                    <a:pt x="529" y="2550"/>
                  </a:lnTo>
                  <a:lnTo>
                    <a:pt x="542" y="2505"/>
                  </a:lnTo>
                  <a:lnTo>
                    <a:pt x="563" y="2454"/>
                  </a:lnTo>
                  <a:lnTo>
                    <a:pt x="593" y="2403"/>
                  </a:lnTo>
                  <a:lnTo>
                    <a:pt x="633" y="2349"/>
                  </a:lnTo>
                  <a:lnTo>
                    <a:pt x="681" y="2293"/>
                  </a:lnTo>
                  <a:lnTo>
                    <a:pt x="738" y="2234"/>
                  </a:lnTo>
                  <a:lnTo>
                    <a:pt x="805" y="2172"/>
                  </a:lnTo>
                  <a:lnTo>
                    <a:pt x="810" y="2140"/>
                  </a:lnTo>
                  <a:lnTo>
                    <a:pt x="805" y="2100"/>
                  </a:lnTo>
                  <a:lnTo>
                    <a:pt x="794" y="2051"/>
                  </a:lnTo>
                  <a:lnTo>
                    <a:pt x="773" y="1992"/>
                  </a:lnTo>
                  <a:lnTo>
                    <a:pt x="724" y="2086"/>
                  </a:lnTo>
                  <a:lnTo>
                    <a:pt x="679" y="2164"/>
                  </a:lnTo>
                  <a:lnTo>
                    <a:pt x="633" y="2228"/>
                  </a:lnTo>
                  <a:lnTo>
                    <a:pt x="588" y="2279"/>
                  </a:lnTo>
                  <a:lnTo>
                    <a:pt x="571" y="2293"/>
                  </a:lnTo>
                  <a:lnTo>
                    <a:pt x="558" y="2304"/>
                  </a:lnTo>
                  <a:lnTo>
                    <a:pt x="531" y="2314"/>
                  </a:lnTo>
                  <a:lnTo>
                    <a:pt x="510" y="2317"/>
                  </a:lnTo>
                  <a:lnTo>
                    <a:pt x="491" y="2312"/>
                  </a:lnTo>
                  <a:lnTo>
                    <a:pt x="459" y="2287"/>
                  </a:lnTo>
                  <a:lnTo>
                    <a:pt x="448" y="2277"/>
                  </a:lnTo>
                  <a:lnTo>
                    <a:pt x="440" y="2271"/>
                  </a:lnTo>
                  <a:lnTo>
                    <a:pt x="429" y="2269"/>
                  </a:lnTo>
                  <a:lnTo>
                    <a:pt x="413" y="2266"/>
                  </a:lnTo>
                  <a:lnTo>
                    <a:pt x="381" y="2277"/>
                  </a:lnTo>
                  <a:lnTo>
                    <a:pt x="365" y="2287"/>
                  </a:lnTo>
                  <a:lnTo>
                    <a:pt x="354" y="2304"/>
                  </a:lnTo>
                  <a:lnTo>
                    <a:pt x="346" y="2322"/>
                  </a:lnTo>
                  <a:lnTo>
                    <a:pt x="349" y="2349"/>
                  </a:lnTo>
                  <a:lnTo>
                    <a:pt x="354" y="2381"/>
                  </a:lnTo>
                  <a:lnTo>
                    <a:pt x="357" y="2419"/>
                  </a:lnTo>
                  <a:lnTo>
                    <a:pt x="360" y="2464"/>
                  </a:lnTo>
                  <a:lnTo>
                    <a:pt x="360" y="2572"/>
                  </a:lnTo>
                  <a:lnTo>
                    <a:pt x="357" y="2631"/>
                  </a:lnTo>
                  <a:lnTo>
                    <a:pt x="357" y="2757"/>
                  </a:lnTo>
                  <a:lnTo>
                    <a:pt x="360" y="2880"/>
                  </a:lnTo>
                  <a:lnTo>
                    <a:pt x="365" y="2995"/>
                  </a:lnTo>
                  <a:lnTo>
                    <a:pt x="373" y="3105"/>
                  </a:lnTo>
                  <a:lnTo>
                    <a:pt x="384" y="3213"/>
                  </a:lnTo>
                  <a:lnTo>
                    <a:pt x="400" y="3312"/>
                  </a:lnTo>
                  <a:lnTo>
                    <a:pt x="419" y="3406"/>
                  </a:lnTo>
                  <a:lnTo>
                    <a:pt x="440" y="3497"/>
                  </a:lnTo>
                  <a:lnTo>
                    <a:pt x="467" y="3580"/>
                  </a:lnTo>
                  <a:lnTo>
                    <a:pt x="494" y="3660"/>
                  </a:lnTo>
                  <a:lnTo>
                    <a:pt x="526" y="3735"/>
                  </a:lnTo>
                  <a:lnTo>
                    <a:pt x="561" y="3805"/>
                  </a:lnTo>
                  <a:lnTo>
                    <a:pt x="598" y="3870"/>
                  </a:lnTo>
                  <a:lnTo>
                    <a:pt x="639" y="3931"/>
                  </a:lnTo>
                  <a:lnTo>
                    <a:pt x="681" y="3988"/>
                  </a:lnTo>
                  <a:lnTo>
                    <a:pt x="727" y="4041"/>
                  </a:lnTo>
                  <a:lnTo>
                    <a:pt x="778" y="4089"/>
                  </a:lnTo>
                  <a:lnTo>
                    <a:pt x="829" y="4135"/>
                  </a:lnTo>
                  <a:lnTo>
                    <a:pt x="883" y="4175"/>
                  </a:lnTo>
                  <a:lnTo>
                    <a:pt x="939" y="4213"/>
                  </a:lnTo>
                  <a:lnTo>
                    <a:pt x="998" y="4248"/>
                  </a:lnTo>
                  <a:lnTo>
                    <a:pt x="1060" y="4277"/>
                  </a:lnTo>
                  <a:lnTo>
                    <a:pt x="1124" y="4304"/>
                  </a:lnTo>
                  <a:lnTo>
                    <a:pt x="1191" y="4328"/>
                  </a:lnTo>
                  <a:lnTo>
                    <a:pt x="1261" y="4350"/>
                  </a:lnTo>
                  <a:lnTo>
                    <a:pt x="1405" y="4382"/>
                  </a:lnTo>
                  <a:lnTo>
                    <a:pt x="1558" y="4406"/>
                  </a:lnTo>
                  <a:lnTo>
                    <a:pt x="1719" y="4417"/>
                  </a:lnTo>
                  <a:lnTo>
                    <a:pt x="1888" y="4422"/>
                  </a:lnTo>
                  <a:lnTo>
                    <a:pt x="2017" y="4419"/>
                  </a:lnTo>
                  <a:lnTo>
                    <a:pt x="2146" y="4414"/>
                  </a:lnTo>
                  <a:lnTo>
                    <a:pt x="2274" y="4401"/>
                  </a:lnTo>
                  <a:lnTo>
                    <a:pt x="2400" y="4384"/>
                  </a:lnTo>
                  <a:lnTo>
                    <a:pt x="2524" y="4363"/>
                  </a:lnTo>
                  <a:lnTo>
                    <a:pt x="2650" y="4339"/>
                  </a:lnTo>
                  <a:lnTo>
                    <a:pt x="2773" y="4309"/>
                  </a:lnTo>
                  <a:lnTo>
                    <a:pt x="2896" y="4274"/>
                  </a:lnTo>
                  <a:lnTo>
                    <a:pt x="3017" y="4234"/>
                  </a:lnTo>
                  <a:lnTo>
                    <a:pt x="3138" y="4189"/>
                  </a:lnTo>
                  <a:lnTo>
                    <a:pt x="3258" y="4140"/>
                  </a:lnTo>
                  <a:lnTo>
                    <a:pt x="3376" y="4087"/>
                  </a:lnTo>
                  <a:lnTo>
                    <a:pt x="3494" y="4028"/>
                  </a:lnTo>
                  <a:lnTo>
                    <a:pt x="3612" y="3966"/>
                  </a:lnTo>
                  <a:lnTo>
                    <a:pt x="3728" y="3899"/>
                  </a:lnTo>
                  <a:lnTo>
                    <a:pt x="3843" y="3827"/>
                  </a:lnTo>
                  <a:lnTo>
                    <a:pt x="3894" y="3794"/>
                  </a:lnTo>
                  <a:lnTo>
                    <a:pt x="3950" y="3757"/>
                  </a:lnTo>
                  <a:lnTo>
                    <a:pt x="4012" y="3711"/>
                  </a:lnTo>
                  <a:lnTo>
                    <a:pt x="4079" y="3655"/>
                  </a:lnTo>
                  <a:lnTo>
                    <a:pt x="4079" y="3650"/>
                  </a:lnTo>
                  <a:lnTo>
                    <a:pt x="4079" y="3655"/>
                  </a:lnTo>
                  <a:close/>
                </a:path>
              </a:pathLst>
            </a:custGeom>
            <a:solidFill>
              <a:srgbClr val="000000"/>
            </a:solidFill>
            <a:ln w="9525">
              <a:noFill/>
              <a:round/>
              <a:headEnd/>
              <a:tailEnd/>
            </a:ln>
          </p:spPr>
          <p:txBody>
            <a:bodyPr/>
            <a:lstStyle/>
            <a:p>
              <a:endParaRPr lang="ar-SA"/>
            </a:p>
          </p:txBody>
        </p:sp>
        <p:sp>
          <p:nvSpPr>
            <p:cNvPr id="11271" name="Freeform 9"/>
            <p:cNvSpPr>
              <a:spLocks/>
            </p:cNvSpPr>
            <p:nvPr/>
          </p:nvSpPr>
          <p:spPr bwMode="auto">
            <a:xfrm>
              <a:off x="5471" y="6498"/>
              <a:ext cx="5869" cy="9065"/>
            </a:xfrm>
            <a:custGeom>
              <a:avLst/>
              <a:gdLst>
                <a:gd name="T0" fmla="*/ 5782 w 5427"/>
                <a:gd name="T1" fmla="*/ 1625 h 8954"/>
                <a:gd name="T2" fmla="*/ 6176 w 5427"/>
                <a:gd name="T3" fmla="*/ 3354 h 8954"/>
                <a:gd name="T4" fmla="*/ 6237 w 5427"/>
                <a:gd name="T5" fmla="*/ 4007 h 8954"/>
                <a:gd name="T6" fmla="*/ 6129 w 5427"/>
                <a:gd name="T7" fmla="*/ 4282 h 8954"/>
                <a:gd name="T8" fmla="*/ 5997 w 5427"/>
                <a:gd name="T9" fmla="*/ 4163 h 8954"/>
                <a:gd name="T10" fmla="*/ 5681 w 5427"/>
                <a:gd name="T11" fmla="*/ 3988 h 8954"/>
                <a:gd name="T12" fmla="*/ 5395 w 5427"/>
                <a:gd name="T13" fmla="*/ 4099 h 8954"/>
                <a:gd name="T14" fmla="*/ 5460 w 5427"/>
                <a:gd name="T15" fmla="*/ 4441 h 8954"/>
                <a:gd name="T16" fmla="*/ 5782 w 5427"/>
                <a:gd name="T17" fmla="*/ 4891 h 8954"/>
                <a:gd name="T18" fmla="*/ 6362 w 5427"/>
                <a:gd name="T19" fmla="*/ 5791 h 8954"/>
                <a:gd name="T20" fmla="*/ 6630 w 5427"/>
                <a:gd name="T21" fmla="*/ 6660 h 8954"/>
                <a:gd name="T22" fmla="*/ 6620 w 5427"/>
                <a:gd name="T23" fmla="*/ 7707 h 8954"/>
                <a:gd name="T24" fmla="*/ 6362 w 5427"/>
                <a:gd name="T25" fmla="*/ 8459 h 8954"/>
                <a:gd name="T26" fmla="*/ 5912 w 5427"/>
                <a:gd name="T27" fmla="*/ 8894 h 8954"/>
                <a:gd name="T28" fmla="*/ 5213 w 5427"/>
                <a:gd name="T29" fmla="*/ 9111 h 8954"/>
                <a:gd name="T30" fmla="*/ 3829 w 5427"/>
                <a:gd name="T31" fmla="*/ 9063 h 8954"/>
                <a:gd name="T32" fmla="*/ 2602 w 5427"/>
                <a:gd name="T33" fmla="*/ 8745 h 8954"/>
                <a:gd name="T34" fmla="*/ 1462 w 5427"/>
                <a:gd name="T35" fmla="*/ 8626 h 8954"/>
                <a:gd name="T36" fmla="*/ 865 w 5427"/>
                <a:gd name="T37" fmla="*/ 8704 h 8954"/>
                <a:gd name="T38" fmla="*/ 699 w 5427"/>
                <a:gd name="T39" fmla="*/ 8874 h 8954"/>
                <a:gd name="T40" fmla="*/ 1067 w 5427"/>
                <a:gd name="T41" fmla="*/ 8949 h 8954"/>
                <a:gd name="T42" fmla="*/ 1238 w 5427"/>
                <a:gd name="T43" fmla="*/ 9027 h 8954"/>
                <a:gd name="T44" fmla="*/ 886 w 5427"/>
                <a:gd name="T45" fmla="*/ 9135 h 8954"/>
                <a:gd name="T46" fmla="*/ 430 w 5427"/>
                <a:gd name="T47" fmla="*/ 9102 h 8954"/>
                <a:gd name="T48" fmla="*/ 175 w 5427"/>
                <a:gd name="T49" fmla="*/ 8815 h 8954"/>
                <a:gd name="T50" fmla="*/ 434 w 5427"/>
                <a:gd name="T51" fmla="*/ 8487 h 8954"/>
                <a:gd name="T52" fmla="*/ 37 w 5427"/>
                <a:gd name="T53" fmla="*/ 8788 h 8954"/>
                <a:gd name="T54" fmla="*/ 19 w 5427"/>
                <a:gd name="T55" fmla="*/ 9025 h 8954"/>
                <a:gd name="T56" fmla="*/ 261 w 5427"/>
                <a:gd name="T57" fmla="*/ 9177 h 8954"/>
                <a:gd name="T58" fmla="*/ 927 w 5427"/>
                <a:gd name="T59" fmla="*/ 9216 h 8954"/>
                <a:gd name="T60" fmla="*/ 1377 w 5427"/>
                <a:gd name="T61" fmla="*/ 9094 h 8954"/>
                <a:gd name="T62" fmla="*/ 1482 w 5427"/>
                <a:gd name="T63" fmla="*/ 8977 h 8954"/>
                <a:gd name="T64" fmla="*/ 1336 w 5427"/>
                <a:gd name="T65" fmla="*/ 8876 h 8954"/>
                <a:gd name="T66" fmla="*/ 1037 w 5427"/>
                <a:gd name="T67" fmla="*/ 8857 h 8954"/>
                <a:gd name="T68" fmla="*/ 1078 w 5427"/>
                <a:gd name="T69" fmla="*/ 8752 h 8954"/>
                <a:gd name="T70" fmla="*/ 1394 w 5427"/>
                <a:gd name="T71" fmla="*/ 8715 h 8954"/>
                <a:gd name="T72" fmla="*/ 2533 w 5427"/>
                <a:gd name="T73" fmla="*/ 8849 h 8954"/>
                <a:gd name="T74" fmla="*/ 4236 w 5427"/>
                <a:gd name="T75" fmla="*/ 9266 h 8954"/>
                <a:gd name="T76" fmla="*/ 5216 w 5427"/>
                <a:gd name="T77" fmla="*/ 9261 h 8954"/>
                <a:gd name="T78" fmla="*/ 5965 w 5427"/>
                <a:gd name="T79" fmla="*/ 9051 h 8954"/>
                <a:gd name="T80" fmla="*/ 6478 w 5427"/>
                <a:gd name="T81" fmla="*/ 8634 h 8954"/>
                <a:gd name="T82" fmla="*/ 6769 w 5427"/>
                <a:gd name="T83" fmla="*/ 7989 h 8954"/>
                <a:gd name="T84" fmla="*/ 6864 w 5427"/>
                <a:gd name="T85" fmla="*/ 7107 h 8954"/>
                <a:gd name="T86" fmla="*/ 6705 w 5427"/>
                <a:gd name="T87" fmla="*/ 6219 h 8954"/>
                <a:gd name="T88" fmla="*/ 6041 w 5427"/>
                <a:gd name="T89" fmla="*/ 5032 h 8954"/>
                <a:gd name="T90" fmla="*/ 5695 w 5427"/>
                <a:gd name="T91" fmla="*/ 4542 h 8954"/>
                <a:gd name="T92" fmla="*/ 5578 w 5427"/>
                <a:gd name="T93" fmla="*/ 4210 h 8954"/>
                <a:gd name="T94" fmla="*/ 5734 w 5427"/>
                <a:gd name="T95" fmla="*/ 4135 h 8954"/>
                <a:gd name="T96" fmla="*/ 5943 w 5427"/>
                <a:gd name="T97" fmla="*/ 4402 h 8954"/>
                <a:gd name="T98" fmla="*/ 6149 w 5427"/>
                <a:gd name="T99" fmla="*/ 4678 h 8954"/>
                <a:gd name="T100" fmla="*/ 6321 w 5427"/>
                <a:gd name="T101" fmla="*/ 4539 h 8954"/>
                <a:gd name="T102" fmla="*/ 6436 w 5427"/>
                <a:gd name="T103" fmla="*/ 4018 h 8954"/>
                <a:gd name="T104" fmla="*/ 6376 w 5427"/>
                <a:gd name="T105" fmla="*/ 3425 h 8954"/>
                <a:gd name="T106" fmla="*/ 6091 w 5427"/>
                <a:gd name="T107" fmla="*/ 2270 h 8954"/>
                <a:gd name="T108" fmla="*/ 5745 w 5427"/>
                <a:gd name="T109" fmla="*/ 289 h 89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27"/>
                <a:gd name="T166" fmla="*/ 0 h 8954"/>
                <a:gd name="T167" fmla="*/ 5427 w 5427"/>
                <a:gd name="T168" fmla="*/ 8954 h 89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27" h="8954">
                  <a:moveTo>
                    <a:pt x="4406" y="43"/>
                  </a:moveTo>
                  <a:lnTo>
                    <a:pt x="4411" y="290"/>
                  </a:lnTo>
                  <a:lnTo>
                    <a:pt x="4427" y="539"/>
                  </a:lnTo>
                  <a:lnTo>
                    <a:pt x="4454" y="794"/>
                  </a:lnTo>
                  <a:lnTo>
                    <a:pt x="4489" y="1051"/>
                  </a:lnTo>
                  <a:lnTo>
                    <a:pt x="4526" y="1309"/>
                  </a:lnTo>
                  <a:lnTo>
                    <a:pt x="4572" y="1566"/>
                  </a:lnTo>
                  <a:lnTo>
                    <a:pt x="4620" y="1821"/>
                  </a:lnTo>
                  <a:lnTo>
                    <a:pt x="4668" y="2076"/>
                  </a:lnTo>
                  <a:lnTo>
                    <a:pt x="4717" y="2322"/>
                  </a:lnTo>
                  <a:lnTo>
                    <a:pt x="4765" y="2561"/>
                  </a:lnTo>
                  <a:lnTo>
                    <a:pt x="4811" y="2794"/>
                  </a:lnTo>
                  <a:lnTo>
                    <a:pt x="4848" y="3020"/>
                  </a:lnTo>
                  <a:lnTo>
                    <a:pt x="4883" y="3232"/>
                  </a:lnTo>
                  <a:lnTo>
                    <a:pt x="4896" y="3333"/>
                  </a:lnTo>
                  <a:lnTo>
                    <a:pt x="4910" y="3433"/>
                  </a:lnTo>
                  <a:lnTo>
                    <a:pt x="4918" y="3529"/>
                  </a:lnTo>
                  <a:lnTo>
                    <a:pt x="4926" y="3620"/>
                  </a:lnTo>
                  <a:lnTo>
                    <a:pt x="4929" y="3709"/>
                  </a:lnTo>
                  <a:lnTo>
                    <a:pt x="4931" y="3792"/>
                  </a:lnTo>
                  <a:lnTo>
                    <a:pt x="4931" y="3862"/>
                  </a:lnTo>
                  <a:lnTo>
                    <a:pt x="4929" y="3923"/>
                  </a:lnTo>
                  <a:lnTo>
                    <a:pt x="4923" y="3982"/>
                  </a:lnTo>
                  <a:lnTo>
                    <a:pt x="4915" y="4031"/>
                  </a:lnTo>
                  <a:lnTo>
                    <a:pt x="4902" y="4074"/>
                  </a:lnTo>
                  <a:lnTo>
                    <a:pt x="4883" y="4103"/>
                  </a:lnTo>
                  <a:lnTo>
                    <a:pt x="4859" y="4122"/>
                  </a:lnTo>
                  <a:lnTo>
                    <a:pt x="4845" y="4127"/>
                  </a:lnTo>
                  <a:lnTo>
                    <a:pt x="4829" y="4130"/>
                  </a:lnTo>
                  <a:lnTo>
                    <a:pt x="4819" y="4127"/>
                  </a:lnTo>
                  <a:lnTo>
                    <a:pt x="4794" y="4103"/>
                  </a:lnTo>
                  <a:lnTo>
                    <a:pt x="4784" y="4084"/>
                  </a:lnTo>
                  <a:lnTo>
                    <a:pt x="4770" y="4063"/>
                  </a:lnTo>
                  <a:lnTo>
                    <a:pt x="4757" y="4039"/>
                  </a:lnTo>
                  <a:lnTo>
                    <a:pt x="4741" y="4012"/>
                  </a:lnTo>
                  <a:lnTo>
                    <a:pt x="4725" y="3985"/>
                  </a:lnTo>
                  <a:lnTo>
                    <a:pt x="4679" y="3931"/>
                  </a:lnTo>
                  <a:lnTo>
                    <a:pt x="4652" y="3907"/>
                  </a:lnTo>
                  <a:lnTo>
                    <a:pt x="4620" y="3886"/>
                  </a:lnTo>
                  <a:lnTo>
                    <a:pt x="4583" y="3867"/>
                  </a:lnTo>
                  <a:lnTo>
                    <a:pt x="4540" y="3854"/>
                  </a:lnTo>
                  <a:lnTo>
                    <a:pt x="4491" y="3843"/>
                  </a:lnTo>
                  <a:lnTo>
                    <a:pt x="4438" y="3840"/>
                  </a:lnTo>
                  <a:lnTo>
                    <a:pt x="4400" y="3843"/>
                  </a:lnTo>
                  <a:lnTo>
                    <a:pt x="4365" y="3854"/>
                  </a:lnTo>
                  <a:lnTo>
                    <a:pt x="4336" y="3870"/>
                  </a:lnTo>
                  <a:lnTo>
                    <a:pt x="4306" y="3894"/>
                  </a:lnTo>
                  <a:lnTo>
                    <a:pt x="4282" y="3921"/>
                  </a:lnTo>
                  <a:lnTo>
                    <a:pt x="4266" y="3950"/>
                  </a:lnTo>
                  <a:lnTo>
                    <a:pt x="4253" y="3988"/>
                  </a:lnTo>
                  <a:lnTo>
                    <a:pt x="4250" y="4025"/>
                  </a:lnTo>
                  <a:lnTo>
                    <a:pt x="4253" y="4074"/>
                  </a:lnTo>
                  <a:lnTo>
                    <a:pt x="4261" y="4122"/>
                  </a:lnTo>
                  <a:lnTo>
                    <a:pt x="4274" y="4173"/>
                  </a:lnTo>
                  <a:lnTo>
                    <a:pt x="4293" y="4226"/>
                  </a:lnTo>
                  <a:lnTo>
                    <a:pt x="4317" y="4280"/>
                  </a:lnTo>
                  <a:lnTo>
                    <a:pt x="4344" y="4336"/>
                  </a:lnTo>
                  <a:lnTo>
                    <a:pt x="4373" y="4393"/>
                  </a:lnTo>
                  <a:lnTo>
                    <a:pt x="4408" y="4452"/>
                  </a:lnTo>
                  <a:lnTo>
                    <a:pt x="4486" y="4580"/>
                  </a:lnTo>
                  <a:lnTo>
                    <a:pt x="4529" y="4645"/>
                  </a:lnTo>
                  <a:lnTo>
                    <a:pt x="4550" y="4680"/>
                  </a:lnTo>
                  <a:lnTo>
                    <a:pt x="4572" y="4714"/>
                  </a:lnTo>
                  <a:lnTo>
                    <a:pt x="4663" y="4862"/>
                  </a:lnTo>
                  <a:lnTo>
                    <a:pt x="4760" y="5020"/>
                  </a:lnTo>
                  <a:lnTo>
                    <a:pt x="4853" y="5192"/>
                  </a:lnTo>
                  <a:lnTo>
                    <a:pt x="4899" y="5283"/>
                  </a:lnTo>
                  <a:lnTo>
                    <a:pt x="4945" y="5379"/>
                  </a:lnTo>
                  <a:lnTo>
                    <a:pt x="4988" y="5476"/>
                  </a:lnTo>
                  <a:lnTo>
                    <a:pt x="5030" y="5581"/>
                  </a:lnTo>
                  <a:lnTo>
                    <a:pt x="5071" y="5685"/>
                  </a:lnTo>
                  <a:lnTo>
                    <a:pt x="5108" y="5798"/>
                  </a:lnTo>
                  <a:lnTo>
                    <a:pt x="5143" y="5913"/>
                  </a:lnTo>
                  <a:lnTo>
                    <a:pt x="5173" y="6031"/>
                  </a:lnTo>
                  <a:lnTo>
                    <a:pt x="5199" y="6154"/>
                  </a:lnTo>
                  <a:lnTo>
                    <a:pt x="5224" y="6283"/>
                  </a:lnTo>
                  <a:lnTo>
                    <a:pt x="5242" y="6417"/>
                  </a:lnTo>
                  <a:lnTo>
                    <a:pt x="5256" y="6557"/>
                  </a:lnTo>
                  <a:lnTo>
                    <a:pt x="5264" y="6699"/>
                  </a:lnTo>
                  <a:lnTo>
                    <a:pt x="5266" y="6849"/>
                  </a:lnTo>
                  <a:lnTo>
                    <a:pt x="5264" y="7007"/>
                  </a:lnTo>
                  <a:lnTo>
                    <a:pt x="5258" y="7155"/>
                  </a:lnTo>
                  <a:lnTo>
                    <a:pt x="5248" y="7297"/>
                  </a:lnTo>
                  <a:lnTo>
                    <a:pt x="5234" y="7428"/>
                  </a:lnTo>
                  <a:lnTo>
                    <a:pt x="5215" y="7554"/>
                  </a:lnTo>
                  <a:lnTo>
                    <a:pt x="5194" y="7672"/>
                  </a:lnTo>
                  <a:lnTo>
                    <a:pt x="5167" y="7782"/>
                  </a:lnTo>
                  <a:lnTo>
                    <a:pt x="5138" y="7884"/>
                  </a:lnTo>
                  <a:lnTo>
                    <a:pt x="5106" y="7981"/>
                  </a:lnTo>
                  <a:lnTo>
                    <a:pt x="5071" y="8069"/>
                  </a:lnTo>
                  <a:lnTo>
                    <a:pt x="5030" y="8152"/>
                  </a:lnTo>
                  <a:lnTo>
                    <a:pt x="4988" y="8230"/>
                  </a:lnTo>
                  <a:lnTo>
                    <a:pt x="4942" y="8300"/>
                  </a:lnTo>
                  <a:lnTo>
                    <a:pt x="4894" y="8364"/>
                  </a:lnTo>
                  <a:lnTo>
                    <a:pt x="4843" y="8423"/>
                  </a:lnTo>
                  <a:lnTo>
                    <a:pt x="4789" y="8479"/>
                  </a:lnTo>
                  <a:lnTo>
                    <a:pt x="4733" y="8528"/>
                  </a:lnTo>
                  <a:lnTo>
                    <a:pt x="4674" y="8571"/>
                  </a:lnTo>
                  <a:lnTo>
                    <a:pt x="4612" y="8611"/>
                  </a:lnTo>
                  <a:lnTo>
                    <a:pt x="4548" y="8646"/>
                  </a:lnTo>
                  <a:lnTo>
                    <a:pt x="4481" y="8678"/>
                  </a:lnTo>
                  <a:lnTo>
                    <a:pt x="4414" y="8705"/>
                  </a:lnTo>
                  <a:lnTo>
                    <a:pt x="4344" y="8729"/>
                  </a:lnTo>
                  <a:lnTo>
                    <a:pt x="4272" y="8748"/>
                  </a:lnTo>
                  <a:lnTo>
                    <a:pt x="4121" y="8780"/>
                  </a:lnTo>
                  <a:lnTo>
                    <a:pt x="3966" y="8798"/>
                  </a:lnTo>
                  <a:lnTo>
                    <a:pt x="3802" y="8809"/>
                  </a:lnTo>
                  <a:lnTo>
                    <a:pt x="3636" y="8812"/>
                  </a:lnTo>
                  <a:lnTo>
                    <a:pt x="3472" y="8807"/>
                  </a:lnTo>
                  <a:lnTo>
                    <a:pt x="3317" y="8790"/>
                  </a:lnTo>
                  <a:lnTo>
                    <a:pt x="3169" y="8766"/>
                  </a:lnTo>
                  <a:lnTo>
                    <a:pt x="3027" y="8734"/>
                  </a:lnTo>
                  <a:lnTo>
                    <a:pt x="2891" y="8697"/>
                  </a:lnTo>
                  <a:lnTo>
                    <a:pt x="2756" y="8654"/>
                  </a:lnTo>
                  <a:lnTo>
                    <a:pt x="2622" y="8608"/>
                  </a:lnTo>
                  <a:lnTo>
                    <a:pt x="2486" y="8562"/>
                  </a:lnTo>
                  <a:lnTo>
                    <a:pt x="2349" y="8517"/>
                  </a:lnTo>
                  <a:lnTo>
                    <a:pt x="2204" y="8471"/>
                  </a:lnTo>
                  <a:lnTo>
                    <a:pt x="2057" y="8428"/>
                  </a:lnTo>
                  <a:lnTo>
                    <a:pt x="1898" y="8391"/>
                  </a:lnTo>
                  <a:lnTo>
                    <a:pt x="1732" y="8359"/>
                  </a:lnTo>
                  <a:lnTo>
                    <a:pt x="1555" y="8335"/>
                  </a:lnTo>
                  <a:lnTo>
                    <a:pt x="1459" y="8327"/>
                  </a:lnTo>
                  <a:lnTo>
                    <a:pt x="1362" y="8318"/>
                  </a:lnTo>
                  <a:lnTo>
                    <a:pt x="1260" y="8316"/>
                  </a:lnTo>
                  <a:lnTo>
                    <a:pt x="1156" y="8313"/>
                  </a:lnTo>
                  <a:lnTo>
                    <a:pt x="1115" y="8313"/>
                  </a:lnTo>
                  <a:lnTo>
                    <a:pt x="1070" y="8316"/>
                  </a:lnTo>
                  <a:lnTo>
                    <a:pt x="973" y="8324"/>
                  </a:lnTo>
                  <a:lnTo>
                    <a:pt x="871" y="8337"/>
                  </a:lnTo>
                  <a:lnTo>
                    <a:pt x="772" y="8359"/>
                  </a:lnTo>
                  <a:lnTo>
                    <a:pt x="726" y="8372"/>
                  </a:lnTo>
                  <a:lnTo>
                    <a:pt x="684" y="8388"/>
                  </a:lnTo>
                  <a:lnTo>
                    <a:pt x="646" y="8404"/>
                  </a:lnTo>
                  <a:lnTo>
                    <a:pt x="614" y="8423"/>
                  </a:lnTo>
                  <a:lnTo>
                    <a:pt x="584" y="8445"/>
                  </a:lnTo>
                  <a:lnTo>
                    <a:pt x="566" y="8466"/>
                  </a:lnTo>
                  <a:lnTo>
                    <a:pt x="552" y="8493"/>
                  </a:lnTo>
                  <a:lnTo>
                    <a:pt x="547" y="8520"/>
                  </a:lnTo>
                  <a:lnTo>
                    <a:pt x="552" y="8552"/>
                  </a:lnTo>
                  <a:lnTo>
                    <a:pt x="566" y="8573"/>
                  </a:lnTo>
                  <a:lnTo>
                    <a:pt x="587" y="8592"/>
                  </a:lnTo>
                  <a:lnTo>
                    <a:pt x="614" y="8605"/>
                  </a:lnTo>
                  <a:lnTo>
                    <a:pt x="649" y="8613"/>
                  </a:lnTo>
                  <a:lnTo>
                    <a:pt x="684" y="8619"/>
                  </a:lnTo>
                  <a:lnTo>
                    <a:pt x="764" y="8621"/>
                  </a:lnTo>
                  <a:lnTo>
                    <a:pt x="844" y="8624"/>
                  </a:lnTo>
                  <a:lnTo>
                    <a:pt x="879" y="8624"/>
                  </a:lnTo>
                  <a:lnTo>
                    <a:pt x="914" y="8630"/>
                  </a:lnTo>
                  <a:lnTo>
                    <a:pt x="941" y="8635"/>
                  </a:lnTo>
                  <a:lnTo>
                    <a:pt x="962" y="8646"/>
                  </a:lnTo>
                  <a:lnTo>
                    <a:pt x="976" y="8662"/>
                  </a:lnTo>
                  <a:lnTo>
                    <a:pt x="981" y="8683"/>
                  </a:lnTo>
                  <a:lnTo>
                    <a:pt x="979" y="8699"/>
                  </a:lnTo>
                  <a:lnTo>
                    <a:pt x="970" y="8713"/>
                  </a:lnTo>
                  <a:lnTo>
                    <a:pt x="957" y="8726"/>
                  </a:lnTo>
                  <a:lnTo>
                    <a:pt x="938" y="8739"/>
                  </a:lnTo>
                  <a:lnTo>
                    <a:pt x="893" y="8761"/>
                  </a:lnTo>
                  <a:lnTo>
                    <a:pt x="836" y="8780"/>
                  </a:lnTo>
                  <a:lnTo>
                    <a:pt x="769" y="8793"/>
                  </a:lnTo>
                  <a:lnTo>
                    <a:pt x="700" y="8804"/>
                  </a:lnTo>
                  <a:lnTo>
                    <a:pt x="630" y="8809"/>
                  </a:lnTo>
                  <a:lnTo>
                    <a:pt x="563" y="8812"/>
                  </a:lnTo>
                  <a:lnTo>
                    <a:pt x="512" y="8809"/>
                  </a:lnTo>
                  <a:lnTo>
                    <a:pt x="464" y="8804"/>
                  </a:lnTo>
                  <a:lnTo>
                    <a:pt x="421" y="8796"/>
                  </a:lnTo>
                  <a:lnTo>
                    <a:pt x="378" y="8785"/>
                  </a:lnTo>
                  <a:lnTo>
                    <a:pt x="340" y="8772"/>
                  </a:lnTo>
                  <a:lnTo>
                    <a:pt x="305" y="8756"/>
                  </a:lnTo>
                  <a:lnTo>
                    <a:pt x="244" y="8718"/>
                  </a:lnTo>
                  <a:lnTo>
                    <a:pt x="196" y="8678"/>
                  </a:lnTo>
                  <a:lnTo>
                    <a:pt x="161" y="8635"/>
                  </a:lnTo>
                  <a:lnTo>
                    <a:pt x="142" y="8592"/>
                  </a:lnTo>
                  <a:lnTo>
                    <a:pt x="134" y="8552"/>
                  </a:lnTo>
                  <a:lnTo>
                    <a:pt x="139" y="8495"/>
                  </a:lnTo>
                  <a:lnTo>
                    <a:pt x="150" y="8445"/>
                  </a:lnTo>
                  <a:lnTo>
                    <a:pt x="169" y="8394"/>
                  </a:lnTo>
                  <a:lnTo>
                    <a:pt x="196" y="8345"/>
                  </a:lnTo>
                  <a:lnTo>
                    <a:pt x="225" y="8300"/>
                  </a:lnTo>
                  <a:lnTo>
                    <a:pt x="263" y="8257"/>
                  </a:lnTo>
                  <a:lnTo>
                    <a:pt x="300" y="8217"/>
                  </a:lnTo>
                  <a:lnTo>
                    <a:pt x="343" y="8179"/>
                  </a:lnTo>
                  <a:lnTo>
                    <a:pt x="276" y="8235"/>
                  </a:lnTo>
                  <a:lnTo>
                    <a:pt x="214" y="8281"/>
                  </a:lnTo>
                  <a:lnTo>
                    <a:pt x="158" y="8318"/>
                  </a:lnTo>
                  <a:lnTo>
                    <a:pt x="107" y="8351"/>
                  </a:lnTo>
                  <a:lnTo>
                    <a:pt x="75" y="8391"/>
                  </a:lnTo>
                  <a:lnTo>
                    <a:pt x="48" y="8431"/>
                  </a:lnTo>
                  <a:lnTo>
                    <a:pt x="29" y="8469"/>
                  </a:lnTo>
                  <a:lnTo>
                    <a:pt x="16" y="8506"/>
                  </a:lnTo>
                  <a:lnTo>
                    <a:pt x="8" y="8541"/>
                  </a:lnTo>
                  <a:lnTo>
                    <a:pt x="2" y="8571"/>
                  </a:lnTo>
                  <a:lnTo>
                    <a:pt x="0" y="8600"/>
                  </a:lnTo>
                  <a:lnTo>
                    <a:pt x="0" y="8621"/>
                  </a:lnTo>
                  <a:lnTo>
                    <a:pt x="2" y="8656"/>
                  </a:lnTo>
                  <a:lnTo>
                    <a:pt x="16" y="8697"/>
                  </a:lnTo>
                  <a:lnTo>
                    <a:pt x="27" y="8718"/>
                  </a:lnTo>
                  <a:lnTo>
                    <a:pt x="43" y="8739"/>
                  </a:lnTo>
                  <a:lnTo>
                    <a:pt x="64" y="8764"/>
                  </a:lnTo>
                  <a:lnTo>
                    <a:pt x="91" y="8785"/>
                  </a:lnTo>
                  <a:lnTo>
                    <a:pt x="123" y="8807"/>
                  </a:lnTo>
                  <a:lnTo>
                    <a:pt x="161" y="8825"/>
                  </a:lnTo>
                  <a:lnTo>
                    <a:pt x="206" y="8844"/>
                  </a:lnTo>
                  <a:lnTo>
                    <a:pt x="260" y="8857"/>
                  </a:lnTo>
                  <a:lnTo>
                    <a:pt x="322" y="8871"/>
                  </a:lnTo>
                  <a:lnTo>
                    <a:pt x="391" y="8882"/>
                  </a:lnTo>
                  <a:lnTo>
                    <a:pt x="472" y="8887"/>
                  </a:lnTo>
                  <a:lnTo>
                    <a:pt x="560" y="8890"/>
                  </a:lnTo>
                  <a:lnTo>
                    <a:pt x="651" y="8887"/>
                  </a:lnTo>
                  <a:lnTo>
                    <a:pt x="732" y="8882"/>
                  </a:lnTo>
                  <a:lnTo>
                    <a:pt x="807" y="8871"/>
                  </a:lnTo>
                  <a:lnTo>
                    <a:pt x="871" y="8857"/>
                  </a:lnTo>
                  <a:lnTo>
                    <a:pt x="928" y="8841"/>
                  </a:lnTo>
                  <a:lnTo>
                    <a:pt x="979" y="8825"/>
                  </a:lnTo>
                  <a:lnTo>
                    <a:pt x="1021" y="8807"/>
                  </a:lnTo>
                  <a:lnTo>
                    <a:pt x="1056" y="8785"/>
                  </a:lnTo>
                  <a:lnTo>
                    <a:pt x="1088" y="8764"/>
                  </a:lnTo>
                  <a:lnTo>
                    <a:pt x="1113" y="8745"/>
                  </a:lnTo>
                  <a:lnTo>
                    <a:pt x="1131" y="8723"/>
                  </a:lnTo>
                  <a:lnTo>
                    <a:pt x="1147" y="8705"/>
                  </a:lnTo>
                  <a:lnTo>
                    <a:pt x="1158" y="8689"/>
                  </a:lnTo>
                  <a:lnTo>
                    <a:pt x="1166" y="8672"/>
                  </a:lnTo>
                  <a:lnTo>
                    <a:pt x="1172" y="8659"/>
                  </a:lnTo>
                  <a:lnTo>
                    <a:pt x="1172" y="8651"/>
                  </a:lnTo>
                  <a:lnTo>
                    <a:pt x="1169" y="8635"/>
                  </a:lnTo>
                  <a:lnTo>
                    <a:pt x="1164" y="8619"/>
                  </a:lnTo>
                  <a:lnTo>
                    <a:pt x="1139" y="8589"/>
                  </a:lnTo>
                  <a:lnTo>
                    <a:pt x="1123" y="8576"/>
                  </a:lnTo>
                  <a:lnTo>
                    <a:pt x="1105" y="8565"/>
                  </a:lnTo>
                  <a:lnTo>
                    <a:pt x="1080" y="8557"/>
                  </a:lnTo>
                  <a:lnTo>
                    <a:pt x="1056" y="8554"/>
                  </a:lnTo>
                  <a:lnTo>
                    <a:pt x="1008" y="8554"/>
                  </a:lnTo>
                  <a:lnTo>
                    <a:pt x="965" y="8552"/>
                  </a:lnTo>
                  <a:lnTo>
                    <a:pt x="928" y="8552"/>
                  </a:lnTo>
                  <a:lnTo>
                    <a:pt x="898" y="8549"/>
                  </a:lnTo>
                  <a:lnTo>
                    <a:pt x="871" y="8546"/>
                  </a:lnTo>
                  <a:lnTo>
                    <a:pt x="850" y="8544"/>
                  </a:lnTo>
                  <a:lnTo>
                    <a:pt x="820" y="8536"/>
                  </a:lnTo>
                  <a:lnTo>
                    <a:pt x="802" y="8525"/>
                  </a:lnTo>
                  <a:lnTo>
                    <a:pt x="794" y="8514"/>
                  </a:lnTo>
                  <a:lnTo>
                    <a:pt x="791" y="8493"/>
                  </a:lnTo>
                  <a:lnTo>
                    <a:pt x="794" y="8479"/>
                  </a:lnTo>
                  <a:lnTo>
                    <a:pt x="802" y="8463"/>
                  </a:lnTo>
                  <a:lnTo>
                    <a:pt x="820" y="8450"/>
                  </a:lnTo>
                  <a:lnTo>
                    <a:pt x="853" y="8434"/>
                  </a:lnTo>
                  <a:lnTo>
                    <a:pt x="874" y="8426"/>
                  </a:lnTo>
                  <a:lnTo>
                    <a:pt x="898" y="8420"/>
                  </a:lnTo>
                  <a:lnTo>
                    <a:pt x="928" y="8415"/>
                  </a:lnTo>
                  <a:lnTo>
                    <a:pt x="965" y="8410"/>
                  </a:lnTo>
                  <a:lnTo>
                    <a:pt x="1005" y="8404"/>
                  </a:lnTo>
                  <a:lnTo>
                    <a:pt x="1051" y="8402"/>
                  </a:lnTo>
                  <a:lnTo>
                    <a:pt x="1102" y="8399"/>
                  </a:lnTo>
                  <a:lnTo>
                    <a:pt x="1161" y="8399"/>
                  </a:lnTo>
                  <a:lnTo>
                    <a:pt x="1255" y="8402"/>
                  </a:lnTo>
                  <a:lnTo>
                    <a:pt x="1346" y="8404"/>
                  </a:lnTo>
                  <a:lnTo>
                    <a:pt x="1523" y="8423"/>
                  </a:lnTo>
                  <a:lnTo>
                    <a:pt x="1689" y="8450"/>
                  </a:lnTo>
                  <a:lnTo>
                    <a:pt x="1850" y="8485"/>
                  </a:lnTo>
                  <a:lnTo>
                    <a:pt x="2003" y="8528"/>
                  </a:lnTo>
                  <a:lnTo>
                    <a:pt x="2153" y="8573"/>
                  </a:lnTo>
                  <a:lnTo>
                    <a:pt x="2445" y="8678"/>
                  </a:lnTo>
                  <a:lnTo>
                    <a:pt x="2735" y="8780"/>
                  </a:lnTo>
                  <a:lnTo>
                    <a:pt x="2882" y="8825"/>
                  </a:lnTo>
                  <a:lnTo>
                    <a:pt x="3033" y="8868"/>
                  </a:lnTo>
                  <a:lnTo>
                    <a:pt x="3188" y="8903"/>
                  </a:lnTo>
                  <a:lnTo>
                    <a:pt x="3349" y="8930"/>
                  </a:lnTo>
                  <a:lnTo>
                    <a:pt x="3521" y="8949"/>
                  </a:lnTo>
                  <a:lnTo>
                    <a:pt x="3607" y="8951"/>
                  </a:lnTo>
                  <a:lnTo>
                    <a:pt x="3698" y="8954"/>
                  </a:lnTo>
                  <a:lnTo>
                    <a:pt x="3810" y="8951"/>
                  </a:lnTo>
                  <a:lnTo>
                    <a:pt x="3920" y="8946"/>
                  </a:lnTo>
                  <a:lnTo>
                    <a:pt x="4025" y="8938"/>
                  </a:lnTo>
                  <a:lnTo>
                    <a:pt x="4124" y="8925"/>
                  </a:lnTo>
                  <a:lnTo>
                    <a:pt x="4221" y="8908"/>
                  </a:lnTo>
                  <a:lnTo>
                    <a:pt x="4314" y="8887"/>
                  </a:lnTo>
                  <a:lnTo>
                    <a:pt x="4403" y="8863"/>
                  </a:lnTo>
                  <a:lnTo>
                    <a:pt x="4486" y="8833"/>
                  </a:lnTo>
                  <a:lnTo>
                    <a:pt x="4567" y="8801"/>
                  </a:lnTo>
                  <a:lnTo>
                    <a:pt x="4644" y="8764"/>
                  </a:lnTo>
                  <a:lnTo>
                    <a:pt x="4717" y="8723"/>
                  </a:lnTo>
                  <a:lnTo>
                    <a:pt x="4786" y="8678"/>
                  </a:lnTo>
                  <a:lnTo>
                    <a:pt x="4851" y="8630"/>
                  </a:lnTo>
                  <a:lnTo>
                    <a:pt x="4912" y="8576"/>
                  </a:lnTo>
                  <a:lnTo>
                    <a:pt x="4969" y="8520"/>
                  </a:lnTo>
                  <a:lnTo>
                    <a:pt x="5025" y="8458"/>
                  </a:lnTo>
                  <a:lnTo>
                    <a:pt x="5073" y="8391"/>
                  </a:lnTo>
                  <a:lnTo>
                    <a:pt x="5122" y="8321"/>
                  </a:lnTo>
                  <a:lnTo>
                    <a:pt x="5165" y="8246"/>
                  </a:lnTo>
                  <a:lnTo>
                    <a:pt x="5205" y="8166"/>
                  </a:lnTo>
                  <a:lnTo>
                    <a:pt x="5242" y="8082"/>
                  </a:lnTo>
                  <a:lnTo>
                    <a:pt x="5274" y="7994"/>
                  </a:lnTo>
                  <a:lnTo>
                    <a:pt x="5304" y="7900"/>
                  </a:lnTo>
                  <a:lnTo>
                    <a:pt x="5331" y="7804"/>
                  </a:lnTo>
                  <a:lnTo>
                    <a:pt x="5352" y="7699"/>
                  </a:lnTo>
                  <a:lnTo>
                    <a:pt x="5374" y="7592"/>
                  </a:lnTo>
                  <a:lnTo>
                    <a:pt x="5390" y="7482"/>
                  </a:lnTo>
                  <a:lnTo>
                    <a:pt x="5403" y="7364"/>
                  </a:lnTo>
                  <a:lnTo>
                    <a:pt x="5414" y="7243"/>
                  </a:lnTo>
                  <a:lnTo>
                    <a:pt x="5422" y="7117"/>
                  </a:lnTo>
                  <a:lnTo>
                    <a:pt x="5425" y="6986"/>
                  </a:lnTo>
                  <a:lnTo>
                    <a:pt x="5427" y="6849"/>
                  </a:lnTo>
                  <a:lnTo>
                    <a:pt x="5425" y="6718"/>
                  </a:lnTo>
                  <a:lnTo>
                    <a:pt x="5417" y="6592"/>
                  </a:lnTo>
                  <a:lnTo>
                    <a:pt x="5403" y="6466"/>
                  </a:lnTo>
                  <a:lnTo>
                    <a:pt x="5384" y="6345"/>
                  </a:lnTo>
                  <a:lnTo>
                    <a:pt x="5360" y="6224"/>
                  </a:lnTo>
                  <a:lnTo>
                    <a:pt x="5333" y="6109"/>
                  </a:lnTo>
                  <a:lnTo>
                    <a:pt x="5301" y="5994"/>
                  </a:lnTo>
                  <a:lnTo>
                    <a:pt x="5269" y="5884"/>
                  </a:lnTo>
                  <a:lnTo>
                    <a:pt x="5191" y="5669"/>
                  </a:lnTo>
                  <a:lnTo>
                    <a:pt x="5106" y="5468"/>
                  </a:lnTo>
                  <a:lnTo>
                    <a:pt x="5012" y="5278"/>
                  </a:lnTo>
                  <a:lnTo>
                    <a:pt x="4918" y="5098"/>
                  </a:lnTo>
                  <a:lnTo>
                    <a:pt x="4824" y="4929"/>
                  </a:lnTo>
                  <a:lnTo>
                    <a:pt x="4776" y="4849"/>
                  </a:lnTo>
                  <a:lnTo>
                    <a:pt x="4730" y="4773"/>
                  </a:lnTo>
                  <a:lnTo>
                    <a:pt x="4687" y="4698"/>
                  </a:lnTo>
                  <a:lnTo>
                    <a:pt x="4644" y="4629"/>
                  </a:lnTo>
                  <a:lnTo>
                    <a:pt x="4604" y="4562"/>
                  </a:lnTo>
                  <a:lnTo>
                    <a:pt x="4567" y="4497"/>
                  </a:lnTo>
                  <a:lnTo>
                    <a:pt x="4534" y="4436"/>
                  </a:lnTo>
                  <a:lnTo>
                    <a:pt x="4502" y="4377"/>
                  </a:lnTo>
                  <a:lnTo>
                    <a:pt x="4475" y="4320"/>
                  </a:lnTo>
                  <a:lnTo>
                    <a:pt x="4451" y="4267"/>
                  </a:lnTo>
                  <a:lnTo>
                    <a:pt x="4432" y="4218"/>
                  </a:lnTo>
                  <a:lnTo>
                    <a:pt x="4419" y="4170"/>
                  </a:lnTo>
                  <a:lnTo>
                    <a:pt x="4411" y="4127"/>
                  </a:lnTo>
                  <a:lnTo>
                    <a:pt x="4408" y="4087"/>
                  </a:lnTo>
                  <a:lnTo>
                    <a:pt x="4411" y="4057"/>
                  </a:lnTo>
                  <a:lnTo>
                    <a:pt x="4416" y="4033"/>
                  </a:lnTo>
                  <a:lnTo>
                    <a:pt x="4424" y="4015"/>
                  </a:lnTo>
                  <a:lnTo>
                    <a:pt x="4438" y="4001"/>
                  </a:lnTo>
                  <a:lnTo>
                    <a:pt x="4451" y="3990"/>
                  </a:lnTo>
                  <a:lnTo>
                    <a:pt x="4465" y="3982"/>
                  </a:lnTo>
                  <a:lnTo>
                    <a:pt x="4497" y="3977"/>
                  </a:lnTo>
                  <a:lnTo>
                    <a:pt x="4534" y="3985"/>
                  </a:lnTo>
                  <a:lnTo>
                    <a:pt x="4567" y="4004"/>
                  </a:lnTo>
                  <a:lnTo>
                    <a:pt x="4596" y="4033"/>
                  </a:lnTo>
                  <a:lnTo>
                    <a:pt x="4623" y="4071"/>
                  </a:lnTo>
                  <a:lnTo>
                    <a:pt x="4647" y="4114"/>
                  </a:lnTo>
                  <a:lnTo>
                    <a:pt x="4668" y="4159"/>
                  </a:lnTo>
                  <a:lnTo>
                    <a:pt x="4685" y="4202"/>
                  </a:lnTo>
                  <a:lnTo>
                    <a:pt x="4698" y="4242"/>
                  </a:lnTo>
                  <a:lnTo>
                    <a:pt x="4725" y="4328"/>
                  </a:lnTo>
                  <a:lnTo>
                    <a:pt x="4757" y="4417"/>
                  </a:lnTo>
                  <a:lnTo>
                    <a:pt x="4776" y="4454"/>
                  </a:lnTo>
                  <a:lnTo>
                    <a:pt x="4797" y="4484"/>
                  </a:lnTo>
                  <a:lnTo>
                    <a:pt x="4821" y="4503"/>
                  </a:lnTo>
                  <a:lnTo>
                    <a:pt x="4845" y="4511"/>
                  </a:lnTo>
                  <a:lnTo>
                    <a:pt x="4862" y="4508"/>
                  </a:lnTo>
                  <a:lnTo>
                    <a:pt x="4878" y="4505"/>
                  </a:lnTo>
                  <a:lnTo>
                    <a:pt x="4896" y="4495"/>
                  </a:lnTo>
                  <a:lnTo>
                    <a:pt x="4915" y="4484"/>
                  </a:lnTo>
                  <a:lnTo>
                    <a:pt x="4937" y="4465"/>
                  </a:lnTo>
                  <a:lnTo>
                    <a:pt x="4955" y="4441"/>
                  </a:lnTo>
                  <a:lnTo>
                    <a:pt x="4977" y="4411"/>
                  </a:lnTo>
                  <a:lnTo>
                    <a:pt x="4998" y="4374"/>
                  </a:lnTo>
                  <a:lnTo>
                    <a:pt x="5017" y="4328"/>
                  </a:lnTo>
                  <a:lnTo>
                    <a:pt x="5033" y="4277"/>
                  </a:lnTo>
                  <a:lnTo>
                    <a:pt x="5049" y="4216"/>
                  </a:lnTo>
                  <a:lnTo>
                    <a:pt x="5065" y="4146"/>
                  </a:lnTo>
                  <a:lnTo>
                    <a:pt x="5076" y="4066"/>
                  </a:lnTo>
                  <a:lnTo>
                    <a:pt x="5084" y="3974"/>
                  </a:lnTo>
                  <a:lnTo>
                    <a:pt x="5089" y="3872"/>
                  </a:lnTo>
                  <a:lnTo>
                    <a:pt x="5092" y="3760"/>
                  </a:lnTo>
                  <a:lnTo>
                    <a:pt x="5089" y="3698"/>
                  </a:lnTo>
                  <a:lnTo>
                    <a:pt x="5087" y="3628"/>
                  </a:lnTo>
                  <a:lnTo>
                    <a:pt x="5079" y="3556"/>
                  </a:lnTo>
                  <a:lnTo>
                    <a:pt x="5068" y="3476"/>
                  </a:lnTo>
                  <a:lnTo>
                    <a:pt x="5055" y="3392"/>
                  </a:lnTo>
                  <a:lnTo>
                    <a:pt x="5041" y="3301"/>
                  </a:lnTo>
                  <a:lnTo>
                    <a:pt x="5025" y="3207"/>
                  </a:lnTo>
                  <a:lnTo>
                    <a:pt x="5006" y="3108"/>
                  </a:lnTo>
                  <a:lnTo>
                    <a:pt x="4985" y="3006"/>
                  </a:lnTo>
                  <a:lnTo>
                    <a:pt x="4963" y="2899"/>
                  </a:lnTo>
                  <a:lnTo>
                    <a:pt x="4918" y="2676"/>
                  </a:lnTo>
                  <a:lnTo>
                    <a:pt x="4867" y="2438"/>
                  </a:lnTo>
                  <a:lnTo>
                    <a:pt x="4816" y="2188"/>
                  </a:lnTo>
                  <a:lnTo>
                    <a:pt x="4762" y="1931"/>
                  </a:lnTo>
                  <a:lnTo>
                    <a:pt x="4711" y="1663"/>
                  </a:lnTo>
                  <a:lnTo>
                    <a:pt x="4666" y="1392"/>
                  </a:lnTo>
                  <a:lnTo>
                    <a:pt x="4623" y="1116"/>
                  </a:lnTo>
                  <a:lnTo>
                    <a:pt x="4588" y="837"/>
                  </a:lnTo>
                  <a:lnTo>
                    <a:pt x="4561" y="555"/>
                  </a:lnTo>
                  <a:lnTo>
                    <a:pt x="4542" y="279"/>
                  </a:lnTo>
                  <a:lnTo>
                    <a:pt x="4537" y="3"/>
                  </a:lnTo>
                  <a:lnTo>
                    <a:pt x="4537" y="0"/>
                  </a:lnTo>
                  <a:lnTo>
                    <a:pt x="4406" y="43"/>
                  </a:lnTo>
                  <a:close/>
                </a:path>
              </a:pathLst>
            </a:custGeom>
            <a:solidFill>
              <a:srgbClr val="000000"/>
            </a:solidFill>
            <a:ln w="9525">
              <a:noFill/>
              <a:round/>
              <a:headEnd/>
              <a:tailEnd/>
            </a:ln>
          </p:spPr>
          <p:txBody>
            <a:bodyPr/>
            <a:lstStyle/>
            <a:p>
              <a:endParaRPr lang="ar-SA"/>
            </a:p>
          </p:txBody>
        </p:sp>
        <p:sp>
          <p:nvSpPr>
            <p:cNvPr id="11272" name="Freeform 10"/>
            <p:cNvSpPr>
              <a:spLocks/>
            </p:cNvSpPr>
            <p:nvPr/>
          </p:nvSpPr>
          <p:spPr bwMode="auto">
            <a:xfrm>
              <a:off x="5088" y="1712"/>
              <a:ext cx="5736" cy="4829"/>
            </a:xfrm>
            <a:custGeom>
              <a:avLst/>
              <a:gdLst>
                <a:gd name="T0" fmla="*/ 6098 w 5304"/>
                <a:gd name="T1" fmla="*/ 4039 h 4770"/>
                <a:gd name="T2" fmla="*/ 6406 w 5304"/>
                <a:gd name="T3" fmla="*/ 2501 h 4770"/>
                <a:gd name="T4" fmla="*/ 6524 w 5304"/>
                <a:gd name="T5" fmla="*/ 1488 h 4770"/>
                <a:gd name="T6" fmla="*/ 6464 w 5304"/>
                <a:gd name="T7" fmla="*/ 985 h 4770"/>
                <a:gd name="T8" fmla="*/ 6255 w 5304"/>
                <a:gd name="T9" fmla="*/ 592 h 4770"/>
                <a:gd name="T10" fmla="*/ 5957 w 5304"/>
                <a:gd name="T11" fmla="*/ 350 h 4770"/>
                <a:gd name="T12" fmla="*/ 5491 w 5304"/>
                <a:gd name="T13" fmla="*/ 177 h 4770"/>
                <a:gd name="T14" fmla="*/ 4823 w 5304"/>
                <a:gd name="T15" fmla="*/ 113 h 4770"/>
                <a:gd name="T16" fmla="*/ 4287 w 5304"/>
                <a:gd name="T17" fmla="*/ 148 h 4770"/>
                <a:gd name="T18" fmla="*/ 3415 w 5304"/>
                <a:gd name="T19" fmla="*/ 358 h 4770"/>
                <a:gd name="T20" fmla="*/ 2667 w 5304"/>
                <a:gd name="T21" fmla="*/ 560 h 4770"/>
                <a:gd name="T22" fmla="*/ 2085 w 5304"/>
                <a:gd name="T23" fmla="*/ 603 h 4770"/>
                <a:gd name="T24" fmla="*/ 1801 w 5304"/>
                <a:gd name="T25" fmla="*/ 589 h 4770"/>
                <a:gd name="T26" fmla="*/ 1594 w 5304"/>
                <a:gd name="T27" fmla="*/ 516 h 4770"/>
                <a:gd name="T28" fmla="*/ 1621 w 5304"/>
                <a:gd name="T29" fmla="*/ 446 h 4770"/>
                <a:gd name="T30" fmla="*/ 1756 w 5304"/>
                <a:gd name="T31" fmla="*/ 425 h 4770"/>
                <a:gd name="T32" fmla="*/ 1734 w 5304"/>
                <a:gd name="T33" fmla="*/ 328 h 4770"/>
                <a:gd name="T34" fmla="*/ 1399 w 5304"/>
                <a:gd name="T35" fmla="*/ 183 h 4770"/>
                <a:gd name="T36" fmla="*/ 810 w 5304"/>
                <a:gd name="T37" fmla="*/ 107 h 4770"/>
                <a:gd name="T38" fmla="*/ 464 w 5304"/>
                <a:gd name="T39" fmla="*/ 161 h 4770"/>
                <a:gd name="T40" fmla="*/ 362 w 5304"/>
                <a:gd name="T41" fmla="*/ 245 h 4770"/>
                <a:gd name="T42" fmla="*/ 540 w 5304"/>
                <a:gd name="T43" fmla="*/ 341 h 4770"/>
                <a:gd name="T44" fmla="*/ 1000 w 5304"/>
                <a:gd name="T45" fmla="*/ 495 h 4770"/>
                <a:gd name="T46" fmla="*/ 1116 w 5304"/>
                <a:gd name="T47" fmla="*/ 659 h 4770"/>
                <a:gd name="T48" fmla="*/ 991 w 5304"/>
                <a:gd name="T49" fmla="*/ 740 h 4770"/>
                <a:gd name="T50" fmla="*/ 672 w 5304"/>
                <a:gd name="T51" fmla="*/ 689 h 4770"/>
                <a:gd name="T52" fmla="*/ 492 w 5304"/>
                <a:gd name="T53" fmla="*/ 700 h 4770"/>
                <a:gd name="T54" fmla="*/ 464 w 5304"/>
                <a:gd name="T55" fmla="*/ 862 h 4770"/>
                <a:gd name="T56" fmla="*/ 566 w 5304"/>
                <a:gd name="T57" fmla="*/ 1034 h 4770"/>
                <a:gd name="T58" fmla="*/ 540 w 5304"/>
                <a:gd name="T59" fmla="*/ 1141 h 4770"/>
                <a:gd name="T60" fmla="*/ 475 w 5304"/>
                <a:gd name="T61" fmla="*/ 966 h 4770"/>
                <a:gd name="T62" fmla="*/ 340 w 5304"/>
                <a:gd name="T63" fmla="*/ 753 h 4770"/>
                <a:gd name="T64" fmla="*/ 400 w 5304"/>
                <a:gd name="T65" fmla="*/ 623 h 4770"/>
                <a:gd name="T66" fmla="*/ 618 w 5304"/>
                <a:gd name="T67" fmla="*/ 595 h 4770"/>
                <a:gd name="T68" fmla="*/ 804 w 5304"/>
                <a:gd name="T69" fmla="*/ 597 h 4770"/>
                <a:gd name="T70" fmla="*/ 773 w 5304"/>
                <a:gd name="T71" fmla="*/ 498 h 4770"/>
                <a:gd name="T72" fmla="*/ 448 w 5304"/>
                <a:gd name="T73" fmla="*/ 390 h 4770"/>
                <a:gd name="T74" fmla="*/ 309 w 5304"/>
                <a:gd name="T75" fmla="*/ 366 h 4770"/>
                <a:gd name="T76" fmla="*/ 44 w 5304"/>
                <a:gd name="T77" fmla="*/ 285 h 4770"/>
                <a:gd name="T78" fmla="*/ 14 w 5304"/>
                <a:gd name="T79" fmla="*/ 188 h 4770"/>
                <a:gd name="T80" fmla="*/ 163 w 5304"/>
                <a:gd name="T81" fmla="*/ 97 h 4770"/>
                <a:gd name="T82" fmla="*/ 461 w 5304"/>
                <a:gd name="T83" fmla="*/ 24 h 4770"/>
                <a:gd name="T84" fmla="*/ 946 w 5304"/>
                <a:gd name="T85" fmla="*/ 5 h 4770"/>
                <a:gd name="T86" fmla="*/ 1537 w 5304"/>
                <a:gd name="T87" fmla="*/ 78 h 4770"/>
                <a:gd name="T88" fmla="*/ 1901 w 5304"/>
                <a:gd name="T89" fmla="*/ 218 h 4770"/>
                <a:gd name="T90" fmla="*/ 2024 w 5304"/>
                <a:gd name="T91" fmla="*/ 363 h 4770"/>
                <a:gd name="T92" fmla="*/ 1923 w 5304"/>
                <a:gd name="T93" fmla="*/ 446 h 4770"/>
                <a:gd name="T94" fmla="*/ 2001 w 5304"/>
                <a:gd name="T95" fmla="*/ 495 h 4770"/>
                <a:gd name="T96" fmla="*/ 2688 w 5304"/>
                <a:gd name="T97" fmla="*/ 453 h 4770"/>
                <a:gd name="T98" fmla="*/ 3445 w 5304"/>
                <a:gd name="T99" fmla="*/ 250 h 4770"/>
                <a:gd name="T100" fmla="*/ 4414 w 5304"/>
                <a:gd name="T101" fmla="*/ 24 h 4770"/>
                <a:gd name="T102" fmla="*/ 4944 w 5304"/>
                <a:gd name="T103" fmla="*/ 2 h 4770"/>
                <a:gd name="T104" fmla="*/ 5450 w 5304"/>
                <a:gd name="T105" fmla="*/ 54 h 4770"/>
                <a:gd name="T106" fmla="*/ 5969 w 5304"/>
                <a:gd name="T107" fmla="*/ 218 h 4770"/>
                <a:gd name="T108" fmla="*/ 6362 w 5304"/>
                <a:gd name="T109" fmla="*/ 492 h 4770"/>
                <a:gd name="T110" fmla="*/ 6630 w 5304"/>
                <a:gd name="T111" fmla="*/ 936 h 4770"/>
                <a:gd name="T112" fmla="*/ 6708 w 5304"/>
                <a:gd name="T113" fmla="*/ 1566 h 4770"/>
                <a:gd name="T114" fmla="*/ 6586 w 5304"/>
                <a:gd name="T115" fmla="*/ 2535 h 4770"/>
                <a:gd name="T116" fmla="*/ 6351 w 5304"/>
                <a:gd name="T117" fmla="*/ 3503 h 4770"/>
                <a:gd name="T118" fmla="*/ 6210 w 5304"/>
                <a:gd name="T119" fmla="*/ 4382 h 4770"/>
                <a:gd name="T120" fmla="*/ 6186 w 5304"/>
                <a:gd name="T121" fmla="*/ 4904 h 47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304"/>
                <a:gd name="T184" fmla="*/ 0 h 4770"/>
                <a:gd name="T185" fmla="*/ 5304 w 5304"/>
                <a:gd name="T186" fmla="*/ 4770 h 477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304" h="4770">
                  <a:moveTo>
                    <a:pt x="4760" y="4770"/>
                  </a:moveTo>
                  <a:lnTo>
                    <a:pt x="4765" y="4550"/>
                  </a:lnTo>
                  <a:lnTo>
                    <a:pt x="4776" y="4330"/>
                  </a:lnTo>
                  <a:lnTo>
                    <a:pt x="4797" y="4113"/>
                  </a:lnTo>
                  <a:lnTo>
                    <a:pt x="4821" y="3893"/>
                  </a:lnTo>
                  <a:lnTo>
                    <a:pt x="4853" y="3676"/>
                  </a:lnTo>
                  <a:lnTo>
                    <a:pt x="4886" y="3462"/>
                  </a:lnTo>
                  <a:lnTo>
                    <a:pt x="4961" y="3035"/>
                  </a:lnTo>
                  <a:lnTo>
                    <a:pt x="5033" y="2614"/>
                  </a:lnTo>
                  <a:lnTo>
                    <a:pt x="5065" y="2410"/>
                  </a:lnTo>
                  <a:lnTo>
                    <a:pt x="5098" y="2207"/>
                  </a:lnTo>
                  <a:lnTo>
                    <a:pt x="5122" y="2008"/>
                  </a:lnTo>
                  <a:lnTo>
                    <a:pt x="5143" y="1812"/>
                  </a:lnTo>
                  <a:lnTo>
                    <a:pt x="5154" y="1622"/>
                  </a:lnTo>
                  <a:lnTo>
                    <a:pt x="5159" y="1434"/>
                  </a:lnTo>
                  <a:lnTo>
                    <a:pt x="5159" y="1354"/>
                  </a:lnTo>
                  <a:lnTo>
                    <a:pt x="5157" y="1263"/>
                  </a:lnTo>
                  <a:lnTo>
                    <a:pt x="5148" y="1163"/>
                  </a:lnTo>
                  <a:lnTo>
                    <a:pt x="5135" y="1059"/>
                  </a:lnTo>
                  <a:lnTo>
                    <a:pt x="5111" y="949"/>
                  </a:lnTo>
                  <a:lnTo>
                    <a:pt x="5081" y="839"/>
                  </a:lnTo>
                  <a:lnTo>
                    <a:pt x="5036" y="729"/>
                  </a:lnTo>
                  <a:lnTo>
                    <a:pt x="5009" y="675"/>
                  </a:lnTo>
                  <a:lnTo>
                    <a:pt x="4980" y="622"/>
                  </a:lnTo>
                  <a:lnTo>
                    <a:pt x="4945" y="571"/>
                  </a:lnTo>
                  <a:lnTo>
                    <a:pt x="4907" y="520"/>
                  </a:lnTo>
                  <a:lnTo>
                    <a:pt x="4864" y="472"/>
                  </a:lnTo>
                  <a:lnTo>
                    <a:pt x="4819" y="423"/>
                  </a:lnTo>
                  <a:lnTo>
                    <a:pt x="4765" y="378"/>
                  </a:lnTo>
                  <a:lnTo>
                    <a:pt x="4709" y="338"/>
                  </a:lnTo>
                  <a:lnTo>
                    <a:pt x="4647" y="297"/>
                  </a:lnTo>
                  <a:lnTo>
                    <a:pt x="4580" y="260"/>
                  </a:lnTo>
                  <a:lnTo>
                    <a:pt x="4505" y="228"/>
                  </a:lnTo>
                  <a:lnTo>
                    <a:pt x="4427" y="198"/>
                  </a:lnTo>
                  <a:lnTo>
                    <a:pt x="4341" y="171"/>
                  </a:lnTo>
                  <a:lnTo>
                    <a:pt x="4250" y="150"/>
                  </a:lnTo>
                  <a:lnTo>
                    <a:pt x="4151" y="134"/>
                  </a:lnTo>
                  <a:lnTo>
                    <a:pt x="4046" y="120"/>
                  </a:lnTo>
                  <a:lnTo>
                    <a:pt x="3934" y="112"/>
                  </a:lnTo>
                  <a:lnTo>
                    <a:pt x="3813" y="110"/>
                  </a:lnTo>
                  <a:lnTo>
                    <a:pt x="3719" y="112"/>
                  </a:lnTo>
                  <a:lnTo>
                    <a:pt x="3631" y="115"/>
                  </a:lnTo>
                  <a:lnTo>
                    <a:pt x="3548" y="120"/>
                  </a:lnTo>
                  <a:lnTo>
                    <a:pt x="3467" y="131"/>
                  </a:lnTo>
                  <a:lnTo>
                    <a:pt x="3389" y="142"/>
                  </a:lnTo>
                  <a:lnTo>
                    <a:pt x="3317" y="153"/>
                  </a:lnTo>
                  <a:lnTo>
                    <a:pt x="3177" y="185"/>
                  </a:lnTo>
                  <a:lnTo>
                    <a:pt x="3049" y="220"/>
                  </a:lnTo>
                  <a:lnTo>
                    <a:pt x="2928" y="260"/>
                  </a:lnTo>
                  <a:lnTo>
                    <a:pt x="2700" y="346"/>
                  </a:lnTo>
                  <a:lnTo>
                    <a:pt x="2588" y="388"/>
                  </a:lnTo>
                  <a:lnTo>
                    <a:pt x="2475" y="431"/>
                  </a:lnTo>
                  <a:lnTo>
                    <a:pt x="2360" y="472"/>
                  </a:lnTo>
                  <a:lnTo>
                    <a:pt x="2239" y="509"/>
                  </a:lnTo>
                  <a:lnTo>
                    <a:pt x="2108" y="539"/>
                  </a:lnTo>
                  <a:lnTo>
                    <a:pt x="1968" y="560"/>
                  </a:lnTo>
                  <a:lnTo>
                    <a:pt x="1893" y="571"/>
                  </a:lnTo>
                  <a:lnTo>
                    <a:pt x="1815" y="576"/>
                  </a:lnTo>
                  <a:lnTo>
                    <a:pt x="1735" y="579"/>
                  </a:lnTo>
                  <a:lnTo>
                    <a:pt x="1649" y="582"/>
                  </a:lnTo>
                  <a:lnTo>
                    <a:pt x="1595" y="582"/>
                  </a:lnTo>
                  <a:lnTo>
                    <a:pt x="1547" y="579"/>
                  </a:lnTo>
                  <a:lnTo>
                    <a:pt x="1501" y="576"/>
                  </a:lnTo>
                  <a:lnTo>
                    <a:pt x="1461" y="574"/>
                  </a:lnTo>
                  <a:lnTo>
                    <a:pt x="1424" y="568"/>
                  </a:lnTo>
                  <a:lnTo>
                    <a:pt x="1392" y="563"/>
                  </a:lnTo>
                  <a:lnTo>
                    <a:pt x="1341" y="549"/>
                  </a:lnTo>
                  <a:lnTo>
                    <a:pt x="1300" y="533"/>
                  </a:lnTo>
                  <a:lnTo>
                    <a:pt x="1274" y="517"/>
                  </a:lnTo>
                  <a:lnTo>
                    <a:pt x="1260" y="498"/>
                  </a:lnTo>
                  <a:lnTo>
                    <a:pt x="1255" y="482"/>
                  </a:lnTo>
                  <a:lnTo>
                    <a:pt x="1257" y="466"/>
                  </a:lnTo>
                  <a:lnTo>
                    <a:pt x="1260" y="453"/>
                  </a:lnTo>
                  <a:lnTo>
                    <a:pt x="1268" y="439"/>
                  </a:lnTo>
                  <a:lnTo>
                    <a:pt x="1282" y="431"/>
                  </a:lnTo>
                  <a:lnTo>
                    <a:pt x="1295" y="423"/>
                  </a:lnTo>
                  <a:lnTo>
                    <a:pt x="1314" y="418"/>
                  </a:lnTo>
                  <a:lnTo>
                    <a:pt x="1335" y="413"/>
                  </a:lnTo>
                  <a:lnTo>
                    <a:pt x="1359" y="413"/>
                  </a:lnTo>
                  <a:lnTo>
                    <a:pt x="1389" y="410"/>
                  </a:lnTo>
                  <a:lnTo>
                    <a:pt x="1408" y="399"/>
                  </a:lnTo>
                  <a:lnTo>
                    <a:pt x="1413" y="383"/>
                  </a:lnTo>
                  <a:lnTo>
                    <a:pt x="1410" y="364"/>
                  </a:lnTo>
                  <a:lnTo>
                    <a:pt x="1394" y="340"/>
                  </a:lnTo>
                  <a:lnTo>
                    <a:pt x="1370" y="316"/>
                  </a:lnTo>
                  <a:lnTo>
                    <a:pt x="1335" y="287"/>
                  </a:lnTo>
                  <a:lnTo>
                    <a:pt x="1292" y="260"/>
                  </a:lnTo>
                  <a:lnTo>
                    <a:pt x="1239" y="230"/>
                  </a:lnTo>
                  <a:lnTo>
                    <a:pt x="1177" y="201"/>
                  </a:lnTo>
                  <a:lnTo>
                    <a:pt x="1107" y="177"/>
                  </a:lnTo>
                  <a:lnTo>
                    <a:pt x="1030" y="153"/>
                  </a:lnTo>
                  <a:lnTo>
                    <a:pt x="944" y="134"/>
                  </a:lnTo>
                  <a:lnTo>
                    <a:pt x="850" y="118"/>
                  </a:lnTo>
                  <a:lnTo>
                    <a:pt x="748" y="107"/>
                  </a:lnTo>
                  <a:lnTo>
                    <a:pt x="641" y="104"/>
                  </a:lnTo>
                  <a:lnTo>
                    <a:pt x="590" y="107"/>
                  </a:lnTo>
                  <a:lnTo>
                    <a:pt x="533" y="112"/>
                  </a:lnTo>
                  <a:lnTo>
                    <a:pt x="474" y="123"/>
                  </a:lnTo>
                  <a:lnTo>
                    <a:pt x="418" y="136"/>
                  </a:lnTo>
                  <a:lnTo>
                    <a:pt x="367" y="155"/>
                  </a:lnTo>
                  <a:lnTo>
                    <a:pt x="324" y="177"/>
                  </a:lnTo>
                  <a:lnTo>
                    <a:pt x="308" y="190"/>
                  </a:lnTo>
                  <a:lnTo>
                    <a:pt x="297" y="203"/>
                  </a:lnTo>
                  <a:lnTo>
                    <a:pt x="289" y="220"/>
                  </a:lnTo>
                  <a:lnTo>
                    <a:pt x="287" y="236"/>
                  </a:lnTo>
                  <a:lnTo>
                    <a:pt x="295" y="257"/>
                  </a:lnTo>
                  <a:lnTo>
                    <a:pt x="314" y="276"/>
                  </a:lnTo>
                  <a:lnTo>
                    <a:pt x="343" y="295"/>
                  </a:lnTo>
                  <a:lnTo>
                    <a:pt x="381" y="311"/>
                  </a:lnTo>
                  <a:lnTo>
                    <a:pt x="426" y="329"/>
                  </a:lnTo>
                  <a:lnTo>
                    <a:pt x="477" y="348"/>
                  </a:lnTo>
                  <a:lnTo>
                    <a:pt x="587" y="386"/>
                  </a:lnTo>
                  <a:lnTo>
                    <a:pt x="694" y="426"/>
                  </a:lnTo>
                  <a:lnTo>
                    <a:pt x="745" y="450"/>
                  </a:lnTo>
                  <a:lnTo>
                    <a:pt x="791" y="477"/>
                  </a:lnTo>
                  <a:lnTo>
                    <a:pt x="828" y="504"/>
                  </a:lnTo>
                  <a:lnTo>
                    <a:pt x="858" y="536"/>
                  </a:lnTo>
                  <a:lnTo>
                    <a:pt x="877" y="571"/>
                  </a:lnTo>
                  <a:lnTo>
                    <a:pt x="885" y="608"/>
                  </a:lnTo>
                  <a:lnTo>
                    <a:pt x="882" y="635"/>
                  </a:lnTo>
                  <a:lnTo>
                    <a:pt x="871" y="657"/>
                  </a:lnTo>
                  <a:lnTo>
                    <a:pt x="855" y="678"/>
                  </a:lnTo>
                  <a:lnTo>
                    <a:pt x="834" y="694"/>
                  </a:lnTo>
                  <a:lnTo>
                    <a:pt x="810" y="705"/>
                  </a:lnTo>
                  <a:lnTo>
                    <a:pt x="783" y="713"/>
                  </a:lnTo>
                  <a:lnTo>
                    <a:pt x="729" y="721"/>
                  </a:lnTo>
                  <a:lnTo>
                    <a:pt x="700" y="718"/>
                  </a:lnTo>
                  <a:lnTo>
                    <a:pt x="670" y="710"/>
                  </a:lnTo>
                  <a:lnTo>
                    <a:pt x="600" y="689"/>
                  </a:lnTo>
                  <a:lnTo>
                    <a:pt x="531" y="665"/>
                  </a:lnTo>
                  <a:lnTo>
                    <a:pt x="496" y="657"/>
                  </a:lnTo>
                  <a:lnTo>
                    <a:pt x="461" y="654"/>
                  </a:lnTo>
                  <a:lnTo>
                    <a:pt x="432" y="657"/>
                  </a:lnTo>
                  <a:lnTo>
                    <a:pt x="407" y="665"/>
                  </a:lnTo>
                  <a:lnTo>
                    <a:pt x="389" y="675"/>
                  </a:lnTo>
                  <a:lnTo>
                    <a:pt x="375" y="686"/>
                  </a:lnTo>
                  <a:lnTo>
                    <a:pt x="356" y="713"/>
                  </a:lnTo>
                  <a:lnTo>
                    <a:pt x="351" y="734"/>
                  </a:lnTo>
                  <a:lnTo>
                    <a:pt x="356" y="785"/>
                  </a:lnTo>
                  <a:lnTo>
                    <a:pt x="367" y="831"/>
                  </a:lnTo>
                  <a:lnTo>
                    <a:pt x="381" y="871"/>
                  </a:lnTo>
                  <a:lnTo>
                    <a:pt x="399" y="906"/>
                  </a:lnTo>
                  <a:lnTo>
                    <a:pt x="418" y="938"/>
                  </a:lnTo>
                  <a:lnTo>
                    <a:pt x="434" y="968"/>
                  </a:lnTo>
                  <a:lnTo>
                    <a:pt x="448" y="997"/>
                  </a:lnTo>
                  <a:lnTo>
                    <a:pt x="453" y="1024"/>
                  </a:lnTo>
                  <a:lnTo>
                    <a:pt x="453" y="1056"/>
                  </a:lnTo>
                  <a:lnTo>
                    <a:pt x="448" y="1078"/>
                  </a:lnTo>
                  <a:lnTo>
                    <a:pt x="440" y="1094"/>
                  </a:lnTo>
                  <a:lnTo>
                    <a:pt x="426" y="1099"/>
                  </a:lnTo>
                  <a:lnTo>
                    <a:pt x="432" y="1064"/>
                  </a:lnTo>
                  <a:lnTo>
                    <a:pt x="429" y="1032"/>
                  </a:lnTo>
                  <a:lnTo>
                    <a:pt x="421" y="1003"/>
                  </a:lnTo>
                  <a:lnTo>
                    <a:pt x="410" y="978"/>
                  </a:lnTo>
                  <a:lnTo>
                    <a:pt x="375" y="930"/>
                  </a:lnTo>
                  <a:lnTo>
                    <a:pt x="332" y="879"/>
                  </a:lnTo>
                  <a:lnTo>
                    <a:pt x="311" y="844"/>
                  </a:lnTo>
                  <a:lnTo>
                    <a:pt x="289" y="804"/>
                  </a:lnTo>
                  <a:lnTo>
                    <a:pt x="273" y="764"/>
                  </a:lnTo>
                  <a:lnTo>
                    <a:pt x="268" y="726"/>
                  </a:lnTo>
                  <a:lnTo>
                    <a:pt x="271" y="705"/>
                  </a:lnTo>
                  <a:lnTo>
                    <a:pt x="276" y="681"/>
                  </a:lnTo>
                  <a:lnTo>
                    <a:pt x="284" y="654"/>
                  </a:lnTo>
                  <a:lnTo>
                    <a:pt x="297" y="627"/>
                  </a:lnTo>
                  <a:lnTo>
                    <a:pt x="316" y="600"/>
                  </a:lnTo>
                  <a:lnTo>
                    <a:pt x="340" y="579"/>
                  </a:lnTo>
                  <a:lnTo>
                    <a:pt x="373" y="565"/>
                  </a:lnTo>
                  <a:lnTo>
                    <a:pt x="407" y="560"/>
                  </a:lnTo>
                  <a:lnTo>
                    <a:pt x="448" y="565"/>
                  </a:lnTo>
                  <a:lnTo>
                    <a:pt x="488" y="574"/>
                  </a:lnTo>
                  <a:lnTo>
                    <a:pt x="563" y="595"/>
                  </a:lnTo>
                  <a:lnTo>
                    <a:pt x="592" y="600"/>
                  </a:lnTo>
                  <a:lnTo>
                    <a:pt x="619" y="595"/>
                  </a:lnTo>
                  <a:lnTo>
                    <a:pt x="627" y="587"/>
                  </a:lnTo>
                  <a:lnTo>
                    <a:pt x="635" y="576"/>
                  </a:lnTo>
                  <a:lnTo>
                    <a:pt x="638" y="560"/>
                  </a:lnTo>
                  <a:lnTo>
                    <a:pt x="641" y="541"/>
                  </a:lnTo>
                  <a:lnTo>
                    <a:pt x="638" y="520"/>
                  </a:lnTo>
                  <a:lnTo>
                    <a:pt x="627" y="498"/>
                  </a:lnTo>
                  <a:lnTo>
                    <a:pt x="611" y="480"/>
                  </a:lnTo>
                  <a:lnTo>
                    <a:pt x="592" y="464"/>
                  </a:lnTo>
                  <a:lnTo>
                    <a:pt x="539" y="434"/>
                  </a:lnTo>
                  <a:lnTo>
                    <a:pt x="477" y="410"/>
                  </a:lnTo>
                  <a:lnTo>
                    <a:pt x="413" y="391"/>
                  </a:lnTo>
                  <a:lnTo>
                    <a:pt x="354" y="375"/>
                  </a:lnTo>
                  <a:lnTo>
                    <a:pt x="327" y="370"/>
                  </a:lnTo>
                  <a:lnTo>
                    <a:pt x="303" y="367"/>
                  </a:lnTo>
                  <a:lnTo>
                    <a:pt x="284" y="362"/>
                  </a:lnTo>
                  <a:lnTo>
                    <a:pt x="271" y="359"/>
                  </a:lnTo>
                  <a:lnTo>
                    <a:pt x="244" y="354"/>
                  </a:lnTo>
                  <a:lnTo>
                    <a:pt x="206" y="346"/>
                  </a:lnTo>
                  <a:lnTo>
                    <a:pt x="161" y="335"/>
                  </a:lnTo>
                  <a:lnTo>
                    <a:pt x="115" y="319"/>
                  </a:lnTo>
                  <a:lnTo>
                    <a:pt x="72" y="297"/>
                  </a:lnTo>
                  <a:lnTo>
                    <a:pt x="35" y="276"/>
                  </a:lnTo>
                  <a:lnTo>
                    <a:pt x="11" y="249"/>
                  </a:lnTo>
                  <a:lnTo>
                    <a:pt x="2" y="233"/>
                  </a:lnTo>
                  <a:lnTo>
                    <a:pt x="0" y="217"/>
                  </a:lnTo>
                  <a:lnTo>
                    <a:pt x="2" y="201"/>
                  </a:lnTo>
                  <a:lnTo>
                    <a:pt x="11" y="182"/>
                  </a:lnTo>
                  <a:lnTo>
                    <a:pt x="24" y="163"/>
                  </a:lnTo>
                  <a:lnTo>
                    <a:pt x="43" y="147"/>
                  </a:lnTo>
                  <a:lnTo>
                    <a:pt x="67" y="128"/>
                  </a:lnTo>
                  <a:lnTo>
                    <a:pt x="94" y="110"/>
                  </a:lnTo>
                  <a:lnTo>
                    <a:pt x="129" y="94"/>
                  </a:lnTo>
                  <a:lnTo>
                    <a:pt x="166" y="77"/>
                  </a:lnTo>
                  <a:lnTo>
                    <a:pt x="209" y="61"/>
                  </a:lnTo>
                  <a:lnTo>
                    <a:pt x="255" y="48"/>
                  </a:lnTo>
                  <a:lnTo>
                    <a:pt x="308" y="35"/>
                  </a:lnTo>
                  <a:lnTo>
                    <a:pt x="364" y="24"/>
                  </a:lnTo>
                  <a:lnTo>
                    <a:pt x="426" y="16"/>
                  </a:lnTo>
                  <a:lnTo>
                    <a:pt x="491" y="8"/>
                  </a:lnTo>
                  <a:lnTo>
                    <a:pt x="560" y="5"/>
                  </a:lnTo>
                  <a:lnTo>
                    <a:pt x="633" y="2"/>
                  </a:lnTo>
                  <a:lnTo>
                    <a:pt x="748" y="5"/>
                  </a:lnTo>
                  <a:lnTo>
                    <a:pt x="855" y="10"/>
                  </a:lnTo>
                  <a:lnTo>
                    <a:pt x="957" y="24"/>
                  </a:lnTo>
                  <a:lnTo>
                    <a:pt x="1051" y="37"/>
                  </a:lnTo>
                  <a:lnTo>
                    <a:pt x="1137" y="56"/>
                  </a:lnTo>
                  <a:lnTo>
                    <a:pt x="1215" y="75"/>
                  </a:lnTo>
                  <a:lnTo>
                    <a:pt x="1287" y="99"/>
                  </a:lnTo>
                  <a:lnTo>
                    <a:pt x="1354" y="126"/>
                  </a:lnTo>
                  <a:lnTo>
                    <a:pt x="1410" y="153"/>
                  </a:lnTo>
                  <a:lnTo>
                    <a:pt x="1461" y="179"/>
                  </a:lnTo>
                  <a:lnTo>
                    <a:pt x="1504" y="209"/>
                  </a:lnTo>
                  <a:lnTo>
                    <a:pt x="1539" y="238"/>
                  </a:lnTo>
                  <a:lnTo>
                    <a:pt x="1566" y="268"/>
                  </a:lnTo>
                  <a:lnTo>
                    <a:pt x="1585" y="295"/>
                  </a:lnTo>
                  <a:lnTo>
                    <a:pt x="1598" y="324"/>
                  </a:lnTo>
                  <a:lnTo>
                    <a:pt x="1601" y="351"/>
                  </a:lnTo>
                  <a:lnTo>
                    <a:pt x="1595" y="367"/>
                  </a:lnTo>
                  <a:lnTo>
                    <a:pt x="1585" y="378"/>
                  </a:lnTo>
                  <a:lnTo>
                    <a:pt x="1555" y="402"/>
                  </a:lnTo>
                  <a:lnTo>
                    <a:pt x="1528" y="421"/>
                  </a:lnTo>
                  <a:lnTo>
                    <a:pt x="1520" y="431"/>
                  </a:lnTo>
                  <a:lnTo>
                    <a:pt x="1523" y="445"/>
                  </a:lnTo>
                  <a:lnTo>
                    <a:pt x="1531" y="458"/>
                  </a:lnTo>
                  <a:lnTo>
                    <a:pt x="1542" y="466"/>
                  </a:lnTo>
                  <a:lnTo>
                    <a:pt x="1558" y="472"/>
                  </a:lnTo>
                  <a:lnTo>
                    <a:pt x="1582" y="477"/>
                  </a:lnTo>
                  <a:lnTo>
                    <a:pt x="1614" y="480"/>
                  </a:lnTo>
                  <a:lnTo>
                    <a:pt x="1778" y="480"/>
                  </a:lnTo>
                  <a:lnTo>
                    <a:pt x="1893" y="474"/>
                  </a:lnTo>
                  <a:lnTo>
                    <a:pt x="2011" y="458"/>
                  </a:lnTo>
                  <a:lnTo>
                    <a:pt x="2126" y="437"/>
                  </a:lnTo>
                  <a:lnTo>
                    <a:pt x="2244" y="405"/>
                  </a:lnTo>
                  <a:lnTo>
                    <a:pt x="2362" y="370"/>
                  </a:lnTo>
                  <a:lnTo>
                    <a:pt x="2483" y="329"/>
                  </a:lnTo>
                  <a:lnTo>
                    <a:pt x="2604" y="287"/>
                  </a:lnTo>
                  <a:lnTo>
                    <a:pt x="2724" y="241"/>
                  </a:lnTo>
                  <a:lnTo>
                    <a:pt x="2974" y="153"/>
                  </a:lnTo>
                  <a:lnTo>
                    <a:pt x="3100" y="112"/>
                  </a:lnTo>
                  <a:lnTo>
                    <a:pt x="3228" y="77"/>
                  </a:lnTo>
                  <a:lnTo>
                    <a:pt x="3360" y="45"/>
                  </a:lnTo>
                  <a:lnTo>
                    <a:pt x="3491" y="24"/>
                  </a:lnTo>
                  <a:lnTo>
                    <a:pt x="3628" y="8"/>
                  </a:lnTo>
                  <a:lnTo>
                    <a:pt x="3765" y="2"/>
                  </a:lnTo>
                  <a:lnTo>
                    <a:pt x="3834" y="2"/>
                  </a:lnTo>
                  <a:lnTo>
                    <a:pt x="3869" y="0"/>
                  </a:lnTo>
                  <a:lnTo>
                    <a:pt x="3910" y="2"/>
                  </a:lnTo>
                  <a:lnTo>
                    <a:pt x="3955" y="2"/>
                  </a:lnTo>
                  <a:lnTo>
                    <a:pt x="4006" y="5"/>
                  </a:lnTo>
                  <a:lnTo>
                    <a:pt x="4060" y="10"/>
                  </a:lnTo>
                  <a:lnTo>
                    <a:pt x="4180" y="24"/>
                  </a:lnTo>
                  <a:lnTo>
                    <a:pt x="4309" y="51"/>
                  </a:lnTo>
                  <a:lnTo>
                    <a:pt x="4446" y="85"/>
                  </a:lnTo>
                  <a:lnTo>
                    <a:pt x="4516" y="110"/>
                  </a:lnTo>
                  <a:lnTo>
                    <a:pt x="4583" y="139"/>
                  </a:lnTo>
                  <a:lnTo>
                    <a:pt x="4652" y="171"/>
                  </a:lnTo>
                  <a:lnTo>
                    <a:pt x="4719" y="209"/>
                  </a:lnTo>
                  <a:lnTo>
                    <a:pt x="4786" y="252"/>
                  </a:lnTo>
                  <a:lnTo>
                    <a:pt x="4851" y="297"/>
                  </a:lnTo>
                  <a:lnTo>
                    <a:pt x="4915" y="351"/>
                  </a:lnTo>
                  <a:lnTo>
                    <a:pt x="4974" y="410"/>
                  </a:lnTo>
                  <a:lnTo>
                    <a:pt x="5030" y="474"/>
                  </a:lnTo>
                  <a:lnTo>
                    <a:pt x="5081" y="547"/>
                  </a:lnTo>
                  <a:lnTo>
                    <a:pt x="5130" y="624"/>
                  </a:lnTo>
                  <a:lnTo>
                    <a:pt x="5173" y="710"/>
                  </a:lnTo>
                  <a:lnTo>
                    <a:pt x="5210" y="804"/>
                  </a:lnTo>
                  <a:lnTo>
                    <a:pt x="5242" y="903"/>
                  </a:lnTo>
                  <a:lnTo>
                    <a:pt x="5269" y="1013"/>
                  </a:lnTo>
                  <a:lnTo>
                    <a:pt x="5288" y="1131"/>
                  </a:lnTo>
                  <a:lnTo>
                    <a:pt x="5299" y="1257"/>
                  </a:lnTo>
                  <a:lnTo>
                    <a:pt x="5304" y="1391"/>
                  </a:lnTo>
                  <a:lnTo>
                    <a:pt x="5304" y="1509"/>
                  </a:lnTo>
                  <a:lnTo>
                    <a:pt x="5299" y="1625"/>
                  </a:lnTo>
                  <a:lnTo>
                    <a:pt x="5285" y="1845"/>
                  </a:lnTo>
                  <a:lnTo>
                    <a:pt x="5266" y="2051"/>
                  </a:lnTo>
                  <a:lnTo>
                    <a:pt x="5240" y="2252"/>
                  </a:lnTo>
                  <a:lnTo>
                    <a:pt x="5207" y="2443"/>
                  </a:lnTo>
                  <a:lnTo>
                    <a:pt x="5173" y="2630"/>
                  </a:lnTo>
                  <a:lnTo>
                    <a:pt x="5135" y="2815"/>
                  </a:lnTo>
                  <a:lnTo>
                    <a:pt x="5098" y="3000"/>
                  </a:lnTo>
                  <a:lnTo>
                    <a:pt x="5060" y="3185"/>
                  </a:lnTo>
                  <a:lnTo>
                    <a:pt x="5022" y="3376"/>
                  </a:lnTo>
                  <a:lnTo>
                    <a:pt x="4988" y="3572"/>
                  </a:lnTo>
                  <a:lnTo>
                    <a:pt x="4955" y="3778"/>
                  </a:lnTo>
                  <a:lnTo>
                    <a:pt x="4929" y="3995"/>
                  </a:lnTo>
                  <a:lnTo>
                    <a:pt x="4918" y="4108"/>
                  </a:lnTo>
                  <a:lnTo>
                    <a:pt x="4910" y="4223"/>
                  </a:lnTo>
                  <a:lnTo>
                    <a:pt x="4902" y="4344"/>
                  </a:lnTo>
                  <a:lnTo>
                    <a:pt x="4896" y="4467"/>
                  </a:lnTo>
                  <a:lnTo>
                    <a:pt x="4891" y="4596"/>
                  </a:lnTo>
                  <a:lnTo>
                    <a:pt x="4891" y="4730"/>
                  </a:lnTo>
                  <a:lnTo>
                    <a:pt x="4891" y="4727"/>
                  </a:lnTo>
                  <a:lnTo>
                    <a:pt x="4760" y="4770"/>
                  </a:lnTo>
                  <a:close/>
                </a:path>
              </a:pathLst>
            </a:custGeom>
            <a:solidFill>
              <a:srgbClr val="000000"/>
            </a:solidFill>
            <a:ln w="9525">
              <a:noFill/>
              <a:round/>
              <a:headEnd/>
              <a:tailEnd/>
            </a:ln>
          </p:spPr>
          <p:txBody>
            <a:bodyPr/>
            <a:lstStyle/>
            <a:p>
              <a:endParaRPr lang="ar-SA"/>
            </a:p>
          </p:txBody>
        </p:sp>
        <p:sp>
          <p:nvSpPr>
            <p:cNvPr id="11273" name="Freeform 11"/>
            <p:cNvSpPr>
              <a:spLocks/>
            </p:cNvSpPr>
            <p:nvPr/>
          </p:nvSpPr>
          <p:spPr bwMode="auto">
            <a:xfrm>
              <a:off x="1550" y="8952"/>
              <a:ext cx="957" cy="4097"/>
            </a:xfrm>
            <a:custGeom>
              <a:avLst/>
              <a:gdLst>
                <a:gd name="T0" fmla="*/ 988 w 885"/>
                <a:gd name="T1" fmla="*/ 4037 h 4047"/>
                <a:gd name="T2" fmla="*/ 1018 w 885"/>
                <a:gd name="T3" fmla="*/ 4107 h 4047"/>
                <a:gd name="T4" fmla="*/ 1040 w 885"/>
                <a:gd name="T5" fmla="*/ 4160 h 4047"/>
                <a:gd name="T6" fmla="*/ 1052 w 885"/>
                <a:gd name="T7" fmla="*/ 4191 h 4047"/>
                <a:gd name="T8" fmla="*/ 1082 w 885"/>
                <a:gd name="T9" fmla="*/ 4085 h 4047"/>
                <a:gd name="T10" fmla="*/ 1116 w 885"/>
                <a:gd name="T11" fmla="*/ 3884 h 4047"/>
                <a:gd name="T12" fmla="*/ 1116 w 885"/>
                <a:gd name="T13" fmla="*/ 3712 h 4047"/>
                <a:gd name="T14" fmla="*/ 1094 w 885"/>
                <a:gd name="T15" fmla="*/ 3542 h 4047"/>
                <a:gd name="T16" fmla="*/ 1052 w 885"/>
                <a:gd name="T17" fmla="*/ 3383 h 4047"/>
                <a:gd name="T18" fmla="*/ 960 w 885"/>
                <a:gd name="T19" fmla="*/ 3159 h 4047"/>
                <a:gd name="T20" fmla="*/ 794 w 885"/>
                <a:gd name="T21" fmla="*/ 2872 h 4047"/>
                <a:gd name="T22" fmla="*/ 513 w 885"/>
                <a:gd name="T23" fmla="*/ 2443 h 4047"/>
                <a:gd name="T24" fmla="*/ 332 w 885"/>
                <a:gd name="T25" fmla="*/ 2131 h 4047"/>
                <a:gd name="T26" fmla="*/ 221 w 885"/>
                <a:gd name="T27" fmla="*/ 1876 h 4047"/>
                <a:gd name="T28" fmla="*/ 162 w 885"/>
                <a:gd name="T29" fmla="*/ 1686 h 4047"/>
                <a:gd name="T30" fmla="*/ 119 w 885"/>
                <a:gd name="T31" fmla="*/ 1486 h 4047"/>
                <a:gd name="T32" fmla="*/ 98 w 885"/>
                <a:gd name="T33" fmla="*/ 1266 h 4047"/>
                <a:gd name="T34" fmla="*/ 98 w 885"/>
                <a:gd name="T35" fmla="*/ 1047 h 4047"/>
                <a:gd name="T36" fmla="*/ 133 w 885"/>
                <a:gd name="T37" fmla="*/ 824 h 4047"/>
                <a:gd name="T38" fmla="*/ 192 w 885"/>
                <a:gd name="T39" fmla="*/ 582 h 4047"/>
                <a:gd name="T40" fmla="*/ 289 w 885"/>
                <a:gd name="T41" fmla="*/ 315 h 4047"/>
                <a:gd name="T42" fmla="*/ 354 w 885"/>
                <a:gd name="T43" fmla="*/ 132 h 4047"/>
                <a:gd name="T44" fmla="*/ 354 w 885"/>
                <a:gd name="T45" fmla="*/ 68 h 4047"/>
                <a:gd name="T46" fmla="*/ 343 w 885"/>
                <a:gd name="T47" fmla="*/ 25 h 4047"/>
                <a:gd name="T48" fmla="*/ 322 w 885"/>
                <a:gd name="T49" fmla="*/ 3 h 4047"/>
                <a:gd name="T50" fmla="*/ 238 w 885"/>
                <a:gd name="T51" fmla="*/ 162 h 4047"/>
                <a:gd name="T52" fmla="*/ 119 w 885"/>
                <a:gd name="T53" fmla="*/ 469 h 4047"/>
                <a:gd name="T54" fmla="*/ 44 w 885"/>
                <a:gd name="T55" fmla="*/ 754 h 4047"/>
                <a:gd name="T56" fmla="*/ 3 w 885"/>
                <a:gd name="T57" fmla="*/ 1021 h 4047"/>
                <a:gd name="T58" fmla="*/ 3 w 885"/>
                <a:gd name="T59" fmla="*/ 1260 h 4047"/>
                <a:gd name="T60" fmla="*/ 25 w 885"/>
                <a:gd name="T61" fmla="*/ 1473 h 4047"/>
                <a:gd name="T62" fmla="*/ 64 w 885"/>
                <a:gd name="T63" fmla="*/ 1672 h 4047"/>
                <a:gd name="T64" fmla="*/ 154 w 885"/>
                <a:gd name="T65" fmla="*/ 1954 h 4047"/>
                <a:gd name="T66" fmla="*/ 308 w 885"/>
                <a:gd name="T67" fmla="*/ 2296 h 4047"/>
                <a:gd name="T68" fmla="*/ 488 w 885"/>
                <a:gd name="T69" fmla="*/ 2607 h 4047"/>
                <a:gd name="T70" fmla="*/ 665 w 885"/>
                <a:gd name="T71" fmla="*/ 2896 h 4047"/>
                <a:gd name="T72" fmla="*/ 821 w 885"/>
                <a:gd name="T73" fmla="*/ 3172 h 4047"/>
                <a:gd name="T74" fmla="*/ 933 w 885"/>
                <a:gd name="T75" fmla="*/ 3439 h 4047"/>
                <a:gd name="T76" fmla="*/ 969 w 885"/>
                <a:gd name="T77" fmla="*/ 3639 h 4047"/>
                <a:gd name="T78" fmla="*/ 974 w 885"/>
                <a:gd name="T79" fmla="*/ 3848 h 4047"/>
                <a:gd name="T80" fmla="*/ 969 w 885"/>
                <a:gd name="T81" fmla="*/ 3939 h 4047"/>
                <a:gd name="T82" fmla="*/ 963 w 885"/>
                <a:gd name="T83" fmla="*/ 3987 h 404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85"/>
                <a:gd name="T127" fmla="*/ 0 h 4047"/>
                <a:gd name="T128" fmla="*/ 885 w 885"/>
                <a:gd name="T129" fmla="*/ 4047 h 404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85" h="4047">
                  <a:moveTo>
                    <a:pt x="764" y="3848"/>
                  </a:moveTo>
                  <a:lnTo>
                    <a:pt x="781" y="3891"/>
                  </a:lnTo>
                  <a:lnTo>
                    <a:pt x="794" y="3926"/>
                  </a:lnTo>
                  <a:lnTo>
                    <a:pt x="805" y="3958"/>
                  </a:lnTo>
                  <a:lnTo>
                    <a:pt x="815" y="3985"/>
                  </a:lnTo>
                  <a:lnTo>
                    <a:pt x="823" y="4009"/>
                  </a:lnTo>
                  <a:lnTo>
                    <a:pt x="826" y="4025"/>
                  </a:lnTo>
                  <a:lnTo>
                    <a:pt x="832" y="4039"/>
                  </a:lnTo>
                  <a:lnTo>
                    <a:pt x="832" y="4047"/>
                  </a:lnTo>
                  <a:lnTo>
                    <a:pt x="856" y="3937"/>
                  </a:lnTo>
                  <a:lnTo>
                    <a:pt x="872" y="3835"/>
                  </a:lnTo>
                  <a:lnTo>
                    <a:pt x="882" y="3744"/>
                  </a:lnTo>
                  <a:lnTo>
                    <a:pt x="885" y="3663"/>
                  </a:lnTo>
                  <a:lnTo>
                    <a:pt x="882" y="3578"/>
                  </a:lnTo>
                  <a:lnTo>
                    <a:pt x="877" y="3494"/>
                  </a:lnTo>
                  <a:lnTo>
                    <a:pt x="866" y="3414"/>
                  </a:lnTo>
                  <a:lnTo>
                    <a:pt x="850" y="3336"/>
                  </a:lnTo>
                  <a:lnTo>
                    <a:pt x="832" y="3261"/>
                  </a:lnTo>
                  <a:lnTo>
                    <a:pt x="810" y="3186"/>
                  </a:lnTo>
                  <a:lnTo>
                    <a:pt x="759" y="3044"/>
                  </a:lnTo>
                  <a:lnTo>
                    <a:pt x="697" y="2905"/>
                  </a:lnTo>
                  <a:lnTo>
                    <a:pt x="628" y="2768"/>
                  </a:lnTo>
                  <a:lnTo>
                    <a:pt x="480" y="2494"/>
                  </a:lnTo>
                  <a:lnTo>
                    <a:pt x="405" y="2355"/>
                  </a:lnTo>
                  <a:lnTo>
                    <a:pt x="333" y="2207"/>
                  </a:lnTo>
                  <a:lnTo>
                    <a:pt x="263" y="2054"/>
                  </a:lnTo>
                  <a:lnTo>
                    <a:pt x="201" y="1891"/>
                  </a:lnTo>
                  <a:lnTo>
                    <a:pt x="175" y="1808"/>
                  </a:lnTo>
                  <a:lnTo>
                    <a:pt x="150" y="1719"/>
                  </a:lnTo>
                  <a:lnTo>
                    <a:pt x="129" y="1625"/>
                  </a:lnTo>
                  <a:lnTo>
                    <a:pt x="110" y="1532"/>
                  </a:lnTo>
                  <a:lnTo>
                    <a:pt x="94" y="1432"/>
                  </a:lnTo>
                  <a:lnTo>
                    <a:pt x="83" y="1328"/>
                  </a:lnTo>
                  <a:lnTo>
                    <a:pt x="78" y="1221"/>
                  </a:lnTo>
                  <a:lnTo>
                    <a:pt x="75" y="1108"/>
                  </a:lnTo>
                  <a:lnTo>
                    <a:pt x="78" y="1009"/>
                  </a:lnTo>
                  <a:lnTo>
                    <a:pt x="89" y="904"/>
                  </a:lnTo>
                  <a:lnTo>
                    <a:pt x="105" y="794"/>
                  </a:lnTo>
                  <a:lnTo>
                    <a:pt x="126" y="682"/>
                  </a:lnTo>
                  <a:lnTo>
                    <a:pt x="153" y="561"/>
                  </a:lnTo>
                  <a:lnTo>
                    <a:pt x="188" y="435"/>
                  </a:lnTo>
                  <a:lnTo>
                    <a:pt x="228" y="303"/>
                  </a:lnTo>
                  <a:lnTo>
                    <a:pt x="276" y="167"/>
                  </a:lnTo>
                  <a:lnTo>
                    <a:pt x="279" y="126"/>
                  </a:lnTo>
                  <a:lnTo>
                    <a:pt x="282" y="94"/>
                  </a:lnTo>
                  <a:lnTo>
                    <a:pt x="279" y="65"/>
                  </a:lnTo>
                  <a:lnTo>
                    <a:pt x="276" y="41"/>
                  </a:lnTo>
                  <a:lnTo>
                    <a:pt x="271" y="25"/>
                  </a:lnTo>
                  <a:lnTo>
                    <a:pt x="266" y="11"/>
                  </a:lnTo>
                  <a:lnTo>
                    <a:pt x="255" y="3"/>
                  </a:lnTo>
                  <a:lnTo>
                    <a:pt x="244" y="0"/>
                  </a:lnTo>
                  <a:lnTo>
                    <a:pt x="188" y="156"/>
                  </a:lnTo>
                  <a:lnTo>
                    <a:pt x="137" y="303"/>
                  </a:lnTo>
                  <a:lnTo>
                    <a:pt x="94" y="451"/>
                  </a:lnTo>
                  <a:lnTo>
                    <a:pt x="62" y="590"/>
                  </a:lnTo>
                  <a:lnTo>
                    <a:pt x="35" y="727"/>
                  </a:lnTo>
                  <a:lnTo>
                    <a:pt x="16" y="858"/>
                  </a:lnTo>
                  <a:lnTo>
                    <a:pt x="3" y="985"/>
                  </a:lnTo>
                  <a:lnTo>
                    <a:pt x="0" y="1108"/>
                  </a:lnTo>
                  <a:lnTo>
                    <a:pt x="3" y="1215"/>
                  </a:lnTo>
                  <a:lnTo>
                    <a:pt x="8" y="1317"/>
                  </a:lnTo>
                  <a:lnTo>
                    <a:pt x="19" y="1419"/>
                  </a:lnTo>
                  <a:lnTo>
                    <a:pt x="32" y="1515"/>
                  </a:lnTo>
                  <a:lnTo>
                    <a:pt x="51" y="1612"/>
                  </a:lnTo>
                  <a:lnTo>
                    <a:pt x="70" y="1703"/>
                  </a:lnTo>
                  <a:lnTo>
                    <a:pt x="121" y="1883"/>
                  </a:lnTo>
                  <a:lnTo>
                    <a:pt x="180" y="2052"/>
                  </a:lnTo>
                  <a:lnTo>
                    <a:pt x="244" y="2213"/>
                  </a:lnTo>
                  <a:lnTo>
                    <a:pt x="314" y="2366"/>
                  </a:lnTo>
                  <a:lnTo>
                    <a:pt x="386" y="2513"/>
                  </a:lnTo>
                  <a:lnTo>
                    <a:pt x="456" y="2655"/>
                  </a:lnTo>
                  <a:lnTo>
                    <a:pt x="526" y="2792"/>
                  </a:lnTo>
                  <a:lnTo>
                    <a:pt x="590" y="2926"/>
                  </a:lnTo>
                  <a:lnTo>
                    <a:pt x="649" y="3057"/>
                  </a:lnTo>
                  <a:lnTo>
                    <a:pt x="700" y="3186"/>
                  </a:lnTo>
                  <a:lnTo>
                    <a:pt x="738" y="3315"/>
                  </a:lnTo>
                  <a:lnTo>
                    <a:pt x="762" y="3444"/>
                  </a:lnTo>
                  <a:lnTo>
                    <a:pt x="767" y="3508"/>
                  </a:lnTo>
                  <a:lnTo>
                    <a:pt x="770" y="3572"/>
                  </a:lnTo>
                  <a:lnTo>
                    <a:pt x="770" y="3709"/>
                  </a:lnTo>
                  <a:lnTo>
                    <a:pt x="767" y="3752"/>
                  </a:lnTo>
                  <a:lnTo>
                    <a:pt x="767" y="3797"/>
                  </a:lnTo>
                  <a:lnTo>
                    <a:pt x="764" y="3848"/>
                  </a:lnTo>
                  <a:lnTo>
                    <a:pt x="762" y="3843"/>
                  </a:lnTo>
                  <a:lnTo>
                    <a:pt x="764" y="3848"/>
                  </a:lnTo>
                  <a:close/>
                </a:path>
              </a:pathLst>
            </a:custGeom>
            <a:solidFill>
              <a:srgbClr val="000000"/>
            </a:solidFill>
            <a:ln w="9525">
              <a:noFill/>
              <a:round/>
              <a:headEnd/>
              <a:tailEnd/>
            </a:ln>
          </p:spPr>
          <p:txBody>
            <a:bodyPr/>
            <a:lstStyle/>
            <a:p>
              <a:endParaRPr lang="ar-SA"/>
            </a:p>
          </p:txBody>
        </p:sp>
        <p:sp>
          <p:nvSpPr>
            <p:cNvPr id="11274" name="Freeform 12"/>
            <p:cNvSpPr>
              <a:spLocks/>
            </p:cNvSpPr>
            <p:nvPr/>
          </p:nvSpPr>
          <p:spPr bwMode="auto">
            <a:xfrm>
              <a:off x="1229" y="5464"/>
              <a:ext cx="912" cy="5546"/>
            </a:xfrm>
            <a:custGeom>
              <a:avLst/>
              <a:gdLst>
                <a:gd name="T0" fmla="*/ 829 w 844"/>
                <a:gd name="T1" fmla="*/ 5602 h 5478"/>
                <a:gd name="T2" fmla="*/ 1020 w 844"/>
                <a:gd name="T3" fmla="*/ 5150 h 5478"/>
                <a:gd name="T4" fmla="*/ 1062 w 844"/>
                <a:gd name="T5" fmla="*/ 4605 h 5478"/>
                <a:gd name="T6" fmla="*/ 951 w 844"/>
                <a:gd name="T7" fmla="*/ 3926 h 5478"/>
                <a:gd name="T8" fmla="*/ 632 w 844"/>
                <a:gd name="T9" fmla="*/ 2840 h 5478"/>
                <a:gd name="T10" fmla="*/ 405 w 844"/>
                <a:gd name="T11" fmla="*/ 2019 h 5478"/>
                <a:gd name="T12" fmla="*/ 341 w 844"/>
                <a:gd name="T13" fmla="*/ 1594 h 5478"/>
                <a:gd name="T14" fmla="*/ 362 w 844"/>
                <a:gd name="T15" fmla="*/ 1235 h 5478"/>
                <a:gd name="T16" fmla="*/ 464 w 844"/>
                <a:gd name="T17" fmla="*/ 842 h 5478"/>
                <a:gd name="T18" fmla="*/ 648 w 844"/>
                <a:gd name="T19" fmla="*/ 662 h 5478"/>
                <a:gd name="T20" fmla="*/ 740 w 844"/>
                <a:gd name="T21" fmla="*/ 519 h 5478"/>
                <a:gd name="T22" fmla="*/ 774 w 844"/>
                <a:gd name="T23" fmla="*/ 393 h 5478"/>
                <a:gd name="T24" fmla="*/ 856 w 844"/>
                <a:gd name="T25" fmla="*/ 379 h 5478"/>
                <a:gd name="T26" fmla="*/ 940 w 844"/>
                <a:gd name="T27" fmla="*/ 453 h 5478"/>
                <a:gd name="T28" fmla="*/ 965 w 844"/>
                <a:gd name="T29" fmla="*/ 568 h 5478"/>
                <a:gd name="T30" fmla="*/ 1038 w 844"/>
                <a:gd name="T31" fmla="*/ 516 h 5478"/>
                <a:gd name="T32" fmla="*/ 1048 w 844"/>
                <a:gd name="T33" fmla="*/ 398 h 5478"/>
                <a:gd name="T34" fmla="*/ 940 w 844"/>
                <a:gd name="T35" fmla="*/ 277 h 5478"/>
                <a:gd name="T36" fmla="*/ 815 w 844"/>
                <a:gd name="T37" fmla="*/ 247 h 5478"/>
                <a:gd name="T38" fmla="*/ 792 w 844"/>
                <a:gd name="T39" fmla="*/ 177 h 5478"/>
                <a:gd name="T40" fmla="*/ 829 w 844"/>
                <a:gd name="T41" fmla="*/ 125 h 5478"/>
                <a:gd name="T42" fmla="*/ 781 w 844"/>
                <a:gd name="T43" fmla="*/ 8 h 5478"/>
                <a:gd name="T44" fmla="*/ 648 w 844"/>
                <a:gd name="T45" fmla="*/ 99 h 5478"/>
                <a:gd name="T46" fmla="*/ 571 w 844"/>
                <a:gd name="T47" fmla="*/ 148 h 5478"/>
                <a:gd name="T48" fmla="*/ 480 w 844"/>
                <a:gd name="T49" fmla="*/ 72 h 5478"/>
                <a:gd name="T50" fmla="*/ 287 w 844"/>
                <a:gd name="T51" fmla="*/ 2 h 5478"/>
                <a:gd name="T52" fmla="*/ 165 w 844"/>
                <a:gd name="T53" fmla="*/ 8 h 5478"/>
                <a:gd name="T54" fmla="*/ 27 w 844"/>
                <a:gd name="T55" fmla="*/ 88 h 5478"/>
                <a:gd name="T56" fmla="*/ 5 w 844"/>
                <a:gd name="T57" fmla="*/ 201 h 5478"/>
                <a:gd name="T58" fmla="*/ 71 w 844"/>
                <a:gd name="T59" fmla="*/ 234 h 5478"/>
                <a:gd name="T60" fmla="*/ 128 w 844"/>
                <a:gd name="T61" fmla="*/ 177 h 5478"/>
                <a:gd name="T62" fmla="*/ 95 w 844"/>
                <a:gd name="T63" fmla="*/ 102 h 5478"/>
                <a:gd name="T64" fmla="*/ 183 w 844"/>
                <a:gd name="T65" fmla="*/ 83 h 5478"/>
                <a:gd name="T66" fmla="*/ 373 w 844"/>
                <a:gd name="T67" fmla="*/ 166 h 5478"/>
                <a:gd name="T68" fmla="*/ 437 w 844"/>
                <a:gd name="T69" fmla="*/ 299 h 5478"/>
                <a:gd name="T70" fmla="*/ 375 w 844"/>
                <a:gd name="T71" fmla="*/ 419 h 5478"/>
                <a:gd name="T72" fmla="*/ 368 w 844"/>
                <a:gd name="T73" fmla="*/ 600 h 5478"/>
                <a:gd name="T74" fmla="*/ 389 w 844"/>
                <a:gd name="T75" fmla="*/ 707 h 5478"/>
                <a:gd name="T76" fmla="*/ 375 w 844"/>
                <a:gd name="T77" fmla="*/ 821 h 5478"/>
                <a:gd name="T78" fmla="*/ 320 w 844"/>
                <a:gd name="T79" fmla="*/ 1087 h 5478"/>
                <a:gd name="T80" fmla="*/ 277 w 844"/>
                <a:gd name="T81" fmla="*/ 1594 h 5478"/>
                <a:gd name="T82" fmla="*/ 338 w 844"/>
                <a:gd name="T83" fmla="*/ 2054 h 5478"/>
                <a:gd name="T84" fmla="*/ 632 w 844"/>
                <a:gd name="T85" fmla="*/ 3124 h 5478"/>
                <a:gd name="T86" fmla="*/ 875 w 844"/>
                <a:gd name="T87" fmla="*/ 3979 h 5478"/>
                <a:gd name="T88" fmla="*/ 970 w 844"/>
                <a:gd name="T89" fmla="*/ 4447 h 5478"/>
                <a:gd name="T90" fmla="*/ 984 w 844"/>
                <a:gd name="T91" fmla="*/ 4819 h 5478"/>
                <a:gd name="T92" fmla="*/ 882 w 844"/>
                <a:gd name="T93" fmla="*/ 5343 h 5478"/>
                <a:gd name="T94" fmla="*/ 787 w 844"/>
                <a:gd name="T95" fmla="*/ 5537 h 5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44"/>
                <a:gd name="T145" fmla="*/ 0 h 5478"/>
                <a:gd name="T146" fmla="*/ 844 w 844"/>
                <a:gd name="T147" fmla="*/ 5478 h 5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44" h="5478">
                  <a:moveTo>
                    <a:pt x="579" y="5398"/>
                  </a:moveTo>
                  <a:lnTo>
                    <a:pt x="598" y="5478"/>
                  </a:lnTo>
                  <a:lnTo>
                    <a:pt x="600" y="5478"/>
                  </a:lnTo>
                  <a:lnTo>
                    <a:pt x="657" y="5398"/>
                  </a:lnTo>
                  <a:lnTo>
                    <a:pt x="708" y="5304"/>
                  </a:lnTo>
                  <a:lnTo>
                    <a:pt x="750" y="5202"/>
                  </a:lnTo>
                  <a:lnTo>
                    <a:pt x="783" y="5087"/>
                  </a:lnTo>
                  <a:lnTo>
                    <a:pt x="809" y="4963"/>
                  </a:lnTo>
                  <a:lnTo>
                    <a:pt x="828" y="4826"/>
                  </a:lnTo>
                  <a:lnTo>
                    <a:pt x="842" y="4679"/>
                  </a:lnTo>
                  <a:lnTo>
                    <a:pt x="844" y="4521"/>
                  </a:lnTo>
                  <a:lnTo>
                    <a:pt x="842" y="4438"/>
                  </a:lnTo>
                  <a:lnTo>
                    <a:pt x="839" y="4352"/>
                  </a:lnTo>
                  <a:lnTo>
                    <a:pt x="820" y="4172"/>
                  </a:lnTo>
                  <a:lnTo>
                    <a:pt x="791" y="3982"/>
                  </a:lnTo>
                  <a:lnTo>
                    <a:pt x="753" y="3783"/>
                  </a:lnTo>
                  <a:lnTo>
                    <a:pt x="710" y="3579"/>
                  </a:lnTo>
                  <a:lnTo>
                    <a:pt x="662" y="3370"/>
                  </a:lnTo>
                  <a:lnTo>
                    <a:pt x="557" y="2947"/>
                  </a:lnTo>
                  <a:lnTo>
                    <a:pt x="501" y="2737"/>
                  </a:lnTo>
                  <a:lnTo>
                    <a:pt x="450" y="2528"/>
                  </a:lnTo>
                  <a:lnTo>
                    <a:pt x="402" y="2327"/>
                  </a:lnTo>
                  <a:lnTo>
                    <a:pt x="359" y="2131"/>
                  </a:lnTo>
                  <a:lnTo>
                    <a:pt x="321" y="1946"/>
                  </a:lnTo>
                  <a:lnTo>
                    <a:pt x="292" y="1772"/>
                  </a:lnTo>
                  <a:lnTo>
                    <a:pt x="281" y="1689"/>
                  </a:lnTo>
                  <a:lnTo>
                    <a:pt x="273" y="1611"/>
                  </a:lnTo>
                  <a:lnTo>
                    <a:pt x="270" y="1536"/>
                  </a:lnTo>
                  <a:lnTo>
                    <a:pt x="268" y="1464"/>
                  </a:lnTo>
                  <a:lnTo>
                    <a:pt x="270" y="1373"/>
                  </a:lnTo>
                  <a:lnTo>
                    <a:pt x="276" y="1281"/>
                  </a:lnTo>
                  <a:lnTo>
                    <a:pt x="287" y="1190"/>
                  </a:lnTo>
                  <a:lnTo>
                    <a:pt x="300" y="1096"/>
                  </a:lnTo>
                  <a:lnTo>
                    <a:pt x="319" y="1002"/>
                  </a:lnTo>
                  <a:lnTo>
                    <a:pt x="340" y="909"/>
                  </a:lnTo>
                  <a:lnTo>
                    <a:pt x="367" y="812"/>
                  </a:lnTo>
                  <a:lnTo>
                    <a:pt x="396" y="716"/>
                  </a:lnTo>
                  <a:lnTo>
                    <a:pt x="442" y="691"/>
                  </a:lnTo>
                  <a:lnTo>
                    <a:pt x="482" y="667"/>
                  </a:lnTo>
                  <a:lnTo>
                    <a:pt x="514" y="638"/>
                  </a:lnTo>
                  <a:lnTo>
                    <a:pt x="541" y="608"/>
                  </a:lnTo>
                  <a:lnTo>
                    <a:pt x="563" y="576"/>
                  </a:lnTo>
                  <a:lnTo>
                    <a:pt x="579" y="539"/>
                  </a:lnTo>
                  <a:lnTo>
                    <a:pt x="587" y="501"/>
                  </a:lnTo>
                  <a:lnTo>
                    <a:pt x="590" y="461"/>
                  </a:lnTo>
                  <a:lnTo>
                    <a:pt x="592" y="423"/>
                  </a:lnTo>
                  <a:lnTo>
                    <a:pt x="606" y="391"/>
                  </a:lnTo>
                  <a:lnTo>
                    <a:pt x="614" y="378"/>
                  </a:lnTo>
                  <a:lnTo>
                    <a:pt x="627" y="370"/>
                  </a:lnTo>
                  <a:lnTo>
                    <a:pt x="640" y="364"/>
                  </a:lnTo>
                  <a:lnTo>
                    <a:pt x="659" y="362"/>
                  </a:lnTo>
                  <a:lnTo>
                    <a:pt x="678" y="364"/>
                  </a:lnTo>
                  <a:lnTo>
                    <a:pt x="697" y="375"/>
                  </a:lnTo>
                  <a:lnTo>
                    <a:pt x="716" y="388"/>
                  </a:lnTo>
                  <a:lnTo>
                    <a:pt x="734" y="410"/>
                  </a:lnTo>
                  <a:lnTo>
                    <a:pt x="745" y="437"/>
                  </a:lnTo>
                  <a:lnTo>
                    <a:pt x="753" y="469"/>
                  </a:lnTo>
                  <a:lnTo>
                    <a:pt x="750" y="506"/>
                  </a:lnTo>
                  <a:lnTo>
                    <a:pt x="742" y="549"/>
                  </a:lnTo>
                  <a:lnTo>
                    <a:pt x="764" y="547"/>
                  </a:lnTo>
                  <a:lnTo>
                    <a:pt x="785" y="541"/>
                  </a:lnTo>
                  <a:lnTo>
                    <a:pt x="801" y="531"/>
                  </a:lnTo>
                  <a:lnTo>
                    <a:pt x="815" y="517"/>
                  </a:lnTo>
                  <a:lnTo>
                    <a:pt x="823" y="498"/>
                  </a:lnTo>
                  <a:lnTo>
                    <a:pt x="831" y="480"/>
                  </a:lnTo>
                  <a:lnTo>
                    <a:pt x="834" y="455"/>
                  </a:lnTo>
                  <a:lnTo>
                    <a:pt x="836" y="426"/>
                  </a:lnTo>
                  <a:lnTo>
                    <a:pt x="831" y="383"/>
                  </a:lnTo>
                  <a:lnTo>
                    <a:pt x="817" y="346"/>
                  </a:lnTo>
                  <a:lnTo>
                    <a:pt x="799" y="313"/>
                  </a:lnTo>
                  <a:lnTo>
                    <a:pt x="775" y="289"/>
                  </a:lnTo>
                  <a:lnTo>
                    <a:pt x="745" y="268"/>
                  </a:lnTo>
                  <a:lnTo>
                    <a:pt x="718" y="254"/>
                  </a:lnTo>
                  <a:lnTo>
                    <a:pt x="689" y="244"/>
                  </a:lnTo>
                  <a:lnTo>
                    <a:pt x="665" y="241"/>
                  </a:lnTo>
                  <a:lnTo>
                    <a:pt x="646" y="238"/>
                  </a:lnTo>
                  <a:lnTo>
                    <a:pt x="632" y="230"/>
                  </a:lnTo>
                  <a:lnTo>
                    <a:pt x="624" y="217"/>
                  </a:lnTo>
                  <a:lnTo>
                    <a:pt x="622" y="201"/>
                  </a:lnTo>
                  <a:lnTo>
                    <a:pt x="627" y="171"/>
                  </a:lnTo>
                  <a:lnTo>
                    <a:pt x="635" y="158"/>
                  </a:lnTo>
                  <a:lnTo>
                    <a:pt x="649" y="144"/>
                  </a:lnTo>
                  <a:lnTo>
                    <a:pt x="654" y="134"/>
                  </a:lnTo>
                  <a:lnTo>
                    <a:pt x="657" y="120"/>
                  </a:lnTo>
                  <a:lnTo>
                    <a:pt x="659" y="104"/>
                  </a:lnTo>
                  <a:lnTo>
                    <a:pt x="659" y="32"/>
                  </a:lnTo>
                  <a:lnTo>
                    <a:pt x="657" y="0"/>
                  </a:lnTo>
                  <a:lnTo>
                    <a:pt x="619" y="8"/>
                  </a:lnTo>
                  <a:lnTo>
                    <a:pt x="587" y="21"/>
                  </a:lnTo>
                  <a:lnTo>
                    <a:pt x="557" y="42"/>
                  </a:lnTo>
                  <a:lnTo>
                    <a:pt x="531" y="72"/>
                  </a:lnTo>
                  <a:lnTo>
                    <a:pt x="514" y="96"/>
                  </a:lnTo>
                  <a:lnTo>
                    <a:pt x="498" y="118"/>
                  </a:lnTo>
                  <a:lnTo>
                    <a:pt x="482" y="134"/>
                  </a:lnTo>
                  <a:lnTo>
                    <a:pt x="469" y="142"/>
                  </a:lnTo>
                  <a:lnTo>
                    <a:pt x="453" y="142"/>
                  </a:lnTo>
                  <a:lnTo>
                    <a:pt x="437" y="136"/>
                  </a:lnTo>
                  <a:lnTo>
                    <a:pt x="421" y="120"/>
                  </a:lnTo>
                  <a:lnTo>
                    <a:pt x="402" y="96"/>
                  </a:lnTo>
                  <a:lnTo>
                    <a:pt x="380" y="69"/>
                  </a:lnTo>
                  <a:lnTo>
                    <a:pt x="354" y="48"/>
                  </a:lnTo>
                  <a:lnTo>
                    <a:pt x="321" y="29"/>
                  </a:lnTo>
                  <a:lnTo>
                    <a:pt x="289" y="18"/>
                  </a:lnTo>
                  <a:lnTo>
                    <a:pt x="228" y="2"/>
                  </a:lnTo>
                  <a:lnTo>
                    <a:pt x="201" y="0"/>
                  </a:lnTo>
                  <a:lnTo>
                    <a:pt x="179" y="0"/>
                  </a:lnTo>
                  <a:lnTo>
                    <a:pt x="158" y="2"/>
                  </a:lnTo>
                  <a:lnTo>
                    <a:pt x="131" y="8"/>
                  </a:lnTo>
                  <a:lnTo>
                    <a:pt x="99" y="21"/>
                  </a:lnTo>
                  <a:lnTo>
                    <a:pt x="69" y="37"/>
                  </a:lnTo>
                  <a:lnTo>
                    <a:pt x="42" y="59"/>
                  </a:lnTo>
                  <a:lnTo>
                    <a:pt x="21" y="85"/>
                  </a:lnTo>
                  <a:lnTo>
                    <a:pt x="5" y="115"/>
                  </a:lnTo>
                  <a:lnTo>
                    <a:pt x="0" y="152"/>
                  </a:lnTo>
                  <a:lnTo>
                    <a:pt x="2" y="177"/>
                  </a:lnTo>
                  <a:lnTo>
                    <a:pt x="5" y="195"/>
                  </a:lnTo>
                  <a:lnTo>
                    <a:pt x="13" y="211"/>
                  </a:lnTo>
                  <a:lnTo>
                    <a:pt x="24" y="219"/>
                  </a:lnTo>
                  <a:lnTo>
                    <a:pt x="37" y="225"/>
                  </a:lnTo>
                  <a:lnTo>
                    <a:pt x="56" y="225"/>
                  </a:lnTo>
                  <a:lnTo>
                    <a:pt x="75" y="222"/>
                  </a:lnTo>
                  <a:lnTo>
                    <a:pt x="99" y="211"/>
                  </a:lnTo>
                  <a:lnTo>
                    <a:pt x="101" y="193"/>
                  </a:lnTo>
                  <a:lnTo>
                    <a:pt x="101" y="171"/>
                  </a:lnTo>
                  <a:lnTo>
                    <a:pt x="99" y="160"/>
                  </a:lnTo>
                  <a:lnTo>
                    <a:pt x="93" y="147"/>
                  </a:lnTo>
                  <a:lnTo>
                    <a:pt x="80" y="115"/>
                  </a:lnTo>
                  <a:lnTo>
                    <a:pt x="75" y="99"/>
                  </a:lnTo>
                  <a:lnTo>
                    <a:pt x="80" y="88"/>
                  </a:lnTo>
                  <a:lnTo>
                    <a:pt x="91" y="77"/>
                  </a:lnTo>
                  <a:lnTo>
                    <a:pt x="112" y="75"/>
                  </a:lnTo>
                  <a:lnTo>
                    <a:pt x="144" y="80"/>
                  </a:lnTo>
                  <a:lnTo>
                    <a:pt x="182" y="91"/>
                  </a:lnTo>
                  <a:lnTo>
                    <a:pt x="222" y="110"/>
                  </a:lnTo>
                  <a:lnTo>
                    <a:pt x="260" y="134"/>
                  </a:lnTo>
                  <a:lnTo>
                    <a:pt x="295" y="160"/>
                  </a:lnTo>
                  <a:lnTo>
                    <a:pt x="321" y="193"/>
                  </a:lnTo>
                  <a:lnTo>
                    <a:pt x="340" y="225"/>
                  </a:lnTo>
                  <a:lnTo>
                    <a:pt x="348" y="257"/>
                  </a:lnTo>
                  <a:lnTo>
                    <a:pt x="346" y="287"/>
                  </a:lnTo>
                  <a:lnTo>
                    <a:pt x="337" y="311"/>
                  </a:lnTo>
                  <a:lnTo>
                    <a:pt x="319" y="351"/>
                  </a:lnTo>
                  <a:lnTo>
                    <a:pt x="305" y="375"/>
                  </a:lnTo>
                  <a:lnTo>
                    <a:pt x="297" y="404"/>
                  </a:lnTo>
                  <a:lnTo>
                    <a:pt x="289" y="442"/>
                  </a:lnTo>
                  <a:lnTo>
                    <a:pt x="287" y="490"/>
                  </a:lnTo>
                  <a:lnTo>
                    <a:pt x="289" y="541"/>
                  </a:lnTo>
                  <a:lnTo>
                    <a:pt x="292" y="579"/>
                  </a:lnTo>
                  <a:lnTo>
                    <a:pt x="297" y="611"/>
                  </a:lnTo>
                  <a:lnTo>
                    <a:pt x="300" y="635"/>
                  </a:lnTo>
                  <a:lnTo>
                    <a:pt x="305" y="657"/>
                  </a:lnTo>
                  <a:lnTo>
                    <a:pt x="308" y="681"/>
                  </a:lnTo>
                  <a:lnTo>
                    <a:pt x="308" y="708"/>
                  </a:lnTo>
                  <a:lnTo>
                    <a:pt x="305" y="740"/>
                  </a:lnTo>
                  <a:lnTo>
                    <a:pt x="303" y="761"/>
                  </a:lnTo>
                  <a:lnTo>
                    <a:pt x="297" y="791"/>
                  </a:lnTo>
                  <a:lnTo>
                    <a:pt x="292" y="823"/>
                  </a:lnTo>
                  <a:lnTo>
                    <a:pt x="284" y="860"/>
                  </a:lnTo>
                  <a:lnTo>
                    <a:pt x="270" y="949"/>
                  </a:lnTo>
                  <a:lnTo>
                    <a:pt x="254" y="1048"/>
                  </a:lnTo>
                  <a:lnTo>
                    <a:pt x="228" y="1260"/>
                  </a:lnTo>
                  <a:lnTo>
                    <a:pt x="219" y="1362"/>
                  </a:lnTo>
                  <a:lnTo>
                    <a:pt x="217" y="1458"/>
                  </a:lnTo>
                  <a:lnTo>
                    <a:pt x="219" y="1536"/>
                  </a:lnTo>
                  <a:lnTo>
                    <a:pt x="222" y="1619"/>
                  </a:lnTo>
                  <a:lnTo>
                    <a:pt x="230" y="1705"/>
                  </a:lnTo>
                  <a:lnTo>
                    <a:pt x="241" y="1794"/>
                  </a:lnTo>
                  <a:lnTo>
                    <a:pt x="268" y="1979"/>
                  </a:lnTo>
                  <a:lnTo>
                    <a:pt x="305" y="2174"/>
                  </a:lnTo>
                  <a:lnTo>
                    <a:pt x="348" y="2378"/>
                  </a:lnTo>
                  <a:lnTo>
                    <a:pt x="396" y="2585"/>
                  </a:lnTo>
                  <a:lnTo>
                    <a:pt x="501" y="3011"/>
                  </a:lnTo>
                  <a:lnTo>
                    <a:pt x="603" y="3432"/>
                  </a:lnTo>
                  <a:lnTo>
                    <a:pt x="651" y="3636"/>
                  </a:lnTo>
                  <a:lnTo>
                    <a:pt x="673" y="3738"/>
                  </a:lnTo>
                  <a:lnTo>
                    <a:pt x="694" y="3834"/>
                  </a:lnTo>
                  <a:lnTo>
                    <a:pt x="732" y="4022"/>
                  </a:lnTo>
                  <a:lnTo>
                    <a:pt x="745" y="4113"/>
                  </a:lnTo>
                  <a:lnTo>
                    <a:pt x="758" y="4199"/>
                  </a:lnTo>
                  <a:lnTo>
                    <a:pt x="769" y="4285"/>
                  </a:lnTo>
                  <a:lnTo>
                    <a:pt x="777" y="4365"/>
                  </a:lnTo>
                  <a:lnTo>
                    <a:pt x="780" y="4440"/>
                  </a:lnTo>
                  <a:lnTo>
                    <a:pt x="783" y="4513"/>
                  </a:lnTo>
                  <a:lnTo>
                    <a:pt x="780" y="4644"/>
                  </a:lnTo>
                  <a:lnTo>
                    <a:pt x="769" y="4778"/>
                  </a:lnTo>
                  <a:lnTo>
                    <a:pt x="753" y="4910"/>
                  </a:lnTo>
                  <a:lnTo>
                    <a:pt x="729" y="5033"/>
                  </a:lnTo>
                  <a:lnTo>
                    <a:pt x="699" y="5148"/>
                  </a:lnTo>
                  <a:lnTo>
                    <a:pt x="683" y="5202"/>
                  </a:lnTo>
                  <a:lnTo>
                    <a:pt x="665" y="5250"/>
                  </a:lnTo>
                  <a:lnTo>
                    <a:pt x="646" y="5296"/>
                  </a:lnTo>
                  <a:lnTo>
                    <a:pt x="624" y="5336"/>
                  </a:lnTo>
                  <a:lnTo>
                    <a:pt x="603" y="5371"/>
                  </a:lnTo>
                  <a:lnTo>
                    <a:pt x="579" y="5400"/>
                  </a:lnTo>
                  <a:lnTo>
                    <a:pt x="579" y="5398"/>
                  </a:lnTo>
                  <a:close/>
                </a:path>
              </a:pathLst>
            </a:custGeom>
            <a:solidFill>
              <a:srgbClr val="000000"/>
            </a:solidFill>
            <a:ln w="9525">
              <a:noFill/>
              <a:round/>
              <a:headEnd/>
              <a:tailEnd/>
            </a:ln>
          </p:spPr>
          <p:txBody>
            <a:bodyPr/>
            <a:lstStyle/>
            <a:p>
              <a:endParaRPr lang="ar-SA"/>
            </a:p>
          </p:txBody>
        </p:sp>
        <p:sp>
          <p:nvSpPr>
            <p:cNvPr id="11275" name="Freeform 13"/>
            <p:cNvSpPr>
              <a:spLocks/>
            </p:cNvSpPr>
            <p:nvPr/>
          </p:nvSpPr>
          <p:spPr bwMode="auto">
            <a:xfrm>
              <a:off x="1956" y="5749"/>
              <a:ext cx="493" cy="3075"/>
            </a:xfrm>
            <a:custGeom>
              <a:avLst/>
              <a:gdLst>
                <a:gd name="T0" fmla="*/ 0 w 456"/>
                <a:gd name="T1" fmla="*/ 2998 h 3038"/>
                <a:gd name="T2" fmla="*/ 44 w 456"/>
                <a:gd name="T3" fmla="*/ 3148 h 3038"/>
                <a:gd name="T4" fmla="*/ 46 w 456"/>
                <a:gd name="T5" fmla="*/ 3150 h 3038"/>
                <a:gd name="T6" fmla="*/ 111 w 456"/>
                <a:gd name="T7" fmla="*/ 2945 h 3038"/>
                <a:gd name="T8" fmla="*/ 172 w 456"/>
                <a:gd name="T9" fmla="*/ 2745 h 3038"/>
                <a:gd name="T10" fmla="*/ 227 w 456"/>
                <a:gd name="T11" fmla="*/ 2547 h 3038"/>
                <a:gd name="T12" fmla="*/ 278 w 456"/>
                <a:gd name="T13" fmla="*/ 2355 h 3038"/>
                <a:gd name="T14" fmla="*/ 325 w 456"/>
                <a:gd name="T15" fmla="*/ 2169 h 3038"/>
                <a:gd name="T16" fmla="*/ 370 w 456"/>
                <a:gd name="T17" fmla="*/ 1986 h 3038"/>
                <a:gd name="T18" fmla="*/ 409 w 456"/>
                <a:gd name="T19" fmla="*/ 1807 h 3038"/>
                <a:gd name="T20" fmla="*/ 443 w 456"/>
                <a:gd name="T21" fmla="*/ 1632 h 3038"/>
                <a:gd name="T22" fmla="*/ 474 w 456"/>
                <a:gd name="T23" fmla="*/ 1463 h 3038"/>
                <a:gd name="T24" fmla="*/ 502 w 456"/>
                <a:gd name="T25" fmla="*/ 1298 h 3038"/>
                <a:gd name="T26" fmla="*/ 524 w 456"/>
                <a:gd name="T27" fmla="*/ 1138 h 3038"/>
                <a:gd name="T28" fmla="*/ 543 w 456"/>
                <a:gd name="T29" fmla="*/ 983 h 3038"/>
                <a:gd name="T30" fmla="*/ 559 w 456"/>
                <a:gd name="T31" fmla="*/ 829 h 3038"/>
                <a:gd name="T32" fmla="*/ 570 w 456"/>
                <a:gd name="T33" fmla="*/ 681 h 3038"/>
                <a:gd name="T34" fmla="*/ 573 w 456"/>
                <a:gd name="T35" fmla="*/ 536 h 3038"/>
                <a:gd name="T36" fmla="*/ 576 w 456"/>
                <a:gd name="T37" fmla="*/ 399 h 3038"/>
                <a:gd name="T38" fmla="*/ 576 w 456"/>
                <a:gd name="T39" fmla="*/ 323 h 3038"/>
                <a:gd name="T40" fmla="*/ 573 w 456"/>
                <a:gd name="T41" fmla="*/ 253 h 3038"/>
                <a:gd name="T42" fmla="*/ 570 w 456"/>
                <a:gd name="T43" fmla="*/ 191 h 3038"/>
                <a:gd name="T44" fmla="*/ 564 w 456"/>
                <a:gd name="T45" fmla="*/ 140 h 3038"/>
                <a:gd name="T46" fmla="*/ 559 w 456"/>
                <a:gd name="T47" fmla="*/ 94 h 3038"/>
                <a:gd name="T48" fmla="*/ 548 w 456"/>
                <a:gd name="T49" fmla="*/ 57 h 3038"/>
                <a:gd name="T50" fmla="*/ 538 w 456"/>
                <a:gd name="T51" fmla="*/ 24 h 3038"/>
                <a:gd name="T52" fmla="*/ 529 w 456"/>
                <a:gd name="T53" fmla="*/ 3 h 3038"/>
                <a:gd name="T54" fmla="*/ 529 w 456"/>
                <a:gd name="T55" fmla="*/ 0 h 3038"/>
                <a:gd name="T56" fmla="*/ 467 w 456"/>
                <a:gd name="T57" fmla="*/ 16 h 3038"/>
                <a:gd name="T58" fmla="*/ 467 w 456"/>
                <a:gd name="T59" fmla="*/ 19 h 3038"/>
                <a:gd name="T60" fmla="*/ 490 w 456"/>
                <a:gd name="T61" fmla="*/ 108 h 3038"/>
                <a:gd name="T62" fmla="*/ 504 w 456"/>
                <a:gd name="T63" fmla="*/ 199 h 3038"/>
                <a:gd name="T64" fmla="*/ 515 w 456"/>
                <a:gd name="T65" fmla="*/ 294 h 3038"/>
                <a:gd name="T66" fmla="*/ 518 w 456"/>
                <a:gd name="T67" fmla="*/ 399 h 3038"/>
                <a:gd name="T68" fmla="*/ 515 w 456"/>
                <a:gd name="T69" fmla="*/ 525 h 3038"/>
                <a:gd name="T70" fmla="*/ 512 w 456"/>
                <a:gd name="T71" fmla="*/ 660 h 3038"/>
                <a:gd name="T72" fmla="*/ 502 w 456"/>
                <a:gd name="T73" fmla="*/ 798 h 3038"/>
                <a:gd name="T74" fmla="*/ 484 w 456"/>
                <a:gd name="T75" fmla="*/ 940 h 3038"/>
                <a:gd name="T76" fmla="*/ 467 w 456"/>
                <a:gd name="T77" fmla="*/ 1088 h 3038"/>
                <a:gd name="T78" fmla="*/ 443 w 456"/>
                <a:gd name="T79" fmla="*/ 1238 h 3038"/>
                <a:gd name="T80" fmla="*/ 419 w 456"/>
                <a:gd name="T81" fmla="*/ 1394 h 3038"/>
                <a:gd name="T82" fmla="*/ 389 w 456"/>
                <a:gd name="T83" fmla="*/ 1554 h 3038"/>
                <a:gd name="T84" fmla="*/ 356 w 456"/>
                <a:gd name="T85" fmla="*/ 1718 h 3038"/>
                <a:gd name="T86" fmla="*/ 315 w 456"/>
                <a:gd name="T87" fmla="*/ 1888 h 3038"/>
                <a:gd name="T88" fmla="*/ 275 w 456"/>
                <a:gd name="T89" fmla="*/ 2060 h 3038"/>
                <a:gd name="T90" fmla="*/ 227 w 456"/>
                <a:gd name="T91" fmla="*/ 2239 h 3038"/>
                <a:gd name="T92" fmla="*/ 175 w 456"/>
                <a:gd name="T93" fmla="*/ 2422 h 3038"/>
                <a:gd name="T94" fmla="*/ 121 w 456"/>
                <a:gd name="T95" fmla="*/ 2608 h 3038"/>
                <a:gd name="T96" fmla="*/ 64 w 456"/>
                <a:gd name="T97" fmla="*/ 2800 h 3038"/>
                <a:gd name="T98" fmla="*/ 0 w 456"/>
                <a:gd name="T99" fmla="*/ 2998 h 30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6"/>
                <a:gd name="T151" fmla="*/ 0 h 3038"/>
                <a:gd name="T152" fmla="*/ 456 w 456"/>
                <a:gd name="T153" fmla="*/ 3038 h 303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6" h="3038">
                  <a:moveTo>
                    <a:pt x="0" y="2891"/>
                  </a:moveTo>
                  <a:lnTo>
                    <a:pt x="35" y="3036"/>
                  </a:lnTo>
                  <a:lnTo>
                    <a:pt x="37" y="3038"/>
                  </a:lnTo>
                  <a:lnTo>
                    <a:pt x="88" y="2840"/>
                  </a:lnTo>
                  <a:lnTo>
                    <a:pt x="136" y="2647"/>
                  </a:lnTo>
                  <a:lnTo>
                    <a:pt x="179" y="2456"/>
                  </a:lnTo>
                  <a:lnTo>
                    <a:pt x="220" y="2271"/>
                  </a:lnTo>
                  <a:lnTo>
                    <a:pt x="257" y="2092"/>
                  </a:lnTo>
                  <a:lnTo>
                    <a:pt x="292" y="1915"/>
                  </a:lnTo>
                  <a:lnTo>
                    <a:pt x="324" y="1743"/>
                  </a:lnTo>
                  <a:lnTo>
                    <a:pt x="351" y="1574"/>
                  </a:lnTo>
                  <a:lnTo>
                    <a:pt x="375" y="1411"/>
                  </a:lnTo>
                  <a:lnTo>
                    <a:pt x="397" y="1252"/>
                  </a:lnTo>
                  <a:lnTo>
                    <a:pt x="415" y="1097"/>
                  </a:lnTo>
                  <a:lnTo>
                    <a:pt x="429" y="947"/>
                  </a:lnTo>
                  <a:lnTo>
                    <a:pt x="442" y="799"/>
                  </a:lnTo>
                  <a:lnTo>
                    <a:pt x="450" y="657"/>
                  </a:lnTo>
                  <a:lnTo>
                    <a:pt x="453" y="518"/>
                  </a:lnTo>
                  <a:lnTo>
                    <a:pt x="456" y="384"/>
                  </a:lnTo>
                  <a:lnTo>
                    <a:pt x="456" y="311"/>
                  </a:lnTo>
                  <a:lnTo>
                    <a:pt x="453" y="244"/>
                  </a:lnTo>
                  <a:lnTo>
                    <a:pt x="450" y="185"/>
                  </a:lnTo>
                  <a:lnTo>
                    <a:pt x="447" y="134"/>
                  </a:lnTo>
                  <a:lnTo>
                    <a:pt x="442" y="91"/>
                  </a:lnTo>
                  <a:lnTo>
                    <a:pt x="434" y="54"/>
                  </a:lnTo>
                  <a:lnTo>
                    <a:pt x="426" y="24"/>
                  </a:lnTo>
                  <a:lnTo>
                    <a:pt x="418" y="3"/>
                  </a:lnTo>
                  <a:lnTo>
                    <a:pt x="418" y="0"/>
                  </a:lnTo>
                  <a:lnTo>
                    <a:pt x="370" y="16"/>
                  </a:lnTo>
                  <a:lnTo>
                    <a:pt x="370" y="19"/>
                  </a:lnTo>
                  <a:lnTo>
                    <a:pt x="388" y="105"/>
                  </a:lnTo>
                  <a:lnTo>
                    <a:pt x="399" y="193"/>
                  </a:lnTo>
                  <a:lnTo>
                    <a:pt x="407" y="284"/>
                  </a:lnTo>
                  <a:lnTo>
                    <a:pt x="410" y="384"/>
                  </a:lnTo>
                  <a:lnTo>
                    <a:pt x="407" y="507"/>
                  </a:lnTo>
                  <a:lnTo>
                    <a:pt x="405" y="636"/>
                  </a:lnTo>
                  <a:lnTo>
                    <a:pt x="397" y="770"/>
                  </a:lnTo>
                  <a:lnTo>
                    <a:pt x="383" y="907"/>
                  </a:lnTo>
                  <a:lnTo>
                    <a:pt x="370" y="1049"/>
                  </a:lnTo>
                  <a:lnTo>
                    <a:pt x="351" y="1193"/>
                  </a:lnTo>
                  <a:lnTo>
                    <a:pt x="332" y="1344"/>
                  </a:lnTo>
                  <a:lnTo>
                    <a:pt x="308" y="1499"/>
                  </a:lnTo>
                  <a:lnTo>
                    <a:pt x="281" y="1657"/>
                  </a:lnTo>
                  <a:lnTo>
                    <a:pt x="249" y="1821"/>
                  </a:lnTo>
                  <a:lnTo>
                    <a:pt x="217" y="1987"/>
                  </a:lnTo>
                  <a:lnTo>
                    <a:pt x="179" y="2159"/>
                  </a:lnTo>
                  <a:lnTo>
                    <a:pt x="139" y="2336"/>
                  </a:lnTo>
                  <a:lnTo>
                    <a:pt x="96" y="2515"/>
                  </a:lnTo>
                  <a:lnTo>
                    <a:pt x="51" y="2700"/>
                  </a:lnTo>
                  <a:lnTo>
                    <a:pt x="0" y="2891"/>
                  </a:lnTo>
                  <a:close/>
                </a:path>
              </a:pathLst>
            </a:custGeom>
            <a:solidFill>
              <a:srgbClr val="000000"/>
            </a:solidFill>
            <a:ln w="9525">
              <a:noFill/>
              <a:round/>
              <a:headEnd/>
              <a:tailEnd/>
            </a:ln>
          </p:spPr>
          <p:txBody>
            <a:bodyPr/>
            <a:lstStyle/>
            <a:p>
              <a:endParaRPr lang="ar-SA"/>
            </a:p>
          </p:txBody>
        </p:sp>
        <p:sp>
          <p:nvSpPr>
            <p:cNvPr id="11276" name="Freeform 14"/>
            <p:cNvSpPr>
              <a:spLocks/>
            </p:cNvSpPr>
            <p:nvPr/>
          </p:nvSpPr>
          <p:spPr bwMode="auto">
            <a:xfrm>
              <a:off x="1348" y="3031"/>
              <a:ext cx="1621" cy="1583"/>
            </a:xfrm>
            <a:custGeom>
              <a:avLst/>
              <a:gdLst>
                <a:gd name="T0" fmla="*/ 1044 w 1499"/>
                <a:gd name="T1" fmla="*/ 97 h 1563"/>
                <a:gd name="T2" fmla="*/ 905 w 1499"/>
                <a:gd name="T3" fmla="*/ 118 h 1563"/>
                <a:gd name="T4" fmla="*/ 851 w 1499"/>
                <a:gd name="T5" fmla="*/ 102 h 1563"/>
                <a:gd name="T6" fmla="*/ 799 w 1499"/>
                <a:gd name="T7" fmla="*/ 67 h 1563"/>
                <a:gd name="T8" fmla="*/ 667 w 1499"/>
                <a:gd name="T9" fmla="*/ 48 h 1563"/>
                <a:gd name="T10" fmla="*/ 518 w 1499"/>
                <a:gd name="T11" fmla="*/ 62 h 1563"/>
                <a:gd name="T12" fmla="*/ 308 w 1499"/>
                <a:gd name="T13" fmla="*/ 94 h 1563"/>
                <a:gd name="T14" fmla="*/ 186 w 1499"/>
                <a:gd name="T15" fmla="*/ 153 h 1563"/>
                <a:gd name="T16" fmla="*/ 77 w 1499"/>
                <a:gd name="T17" fmla="*/ 256 h 1563"/>
                <a:gd name="T18" fmla="*/ 13 w 1499"/>
                <a:gd name="T19" fmla="*/ 388 h 1563"/>
                <a:gd name="T20" fmla="*/ 2 w 1499"/>
                <a:gd name="T21" fmla="*/ 482 h 1563"/>
                <a:gd name="T22" fmla="*/ 77 w 1499"/>
                <a:gd name="T23" fmla="*/ 527 h 1563"/>
                <a:gd name="T24" fmla="*/ 175 w 1499"/>
                <a:gd name="T25" fmla="*/ 515 h 1563"/>
                <a:gd name="T26" fmla="*/ 191 w 1499"/>
                <a:gd name="T27" fmla="*/ 463 h 1563"/>
                <a:gd name="T28" fmla="*/ 125 w 1499"/>
                <a:gd name="T29" fmla="*/ 437 h 1563"/>
                <a:gd name="T30" fmla="*/ 95 w 1499"/>
                <a:gd name="T31" fmla="*/ 380 h 1563"/>
                <a:gd name="T32" fmla="*/ 121 w 1499"/>
                <a:gd name="T33" fmla="*/ 310 h 1563"/>
                <a:gd name="T34" fmla="*/ 298 w 1499"/>
                <a:gd name="T35" fmla="*/ 245 h 1563"/>
                <a:gd name="T36" fmla="*/ 478 w 1499"/>
                <a:gd name="T37" fmla="*/ 183 h 1563"/>
                <a:gd name="T38" fmla="*/ 634 w 1499"/>
                <a:gd name="T39" fmla="*/ 83 h 1563"/>
                <a:gd name="T40" fmla="*/ 757 w 1499"/>
                <a:gd name="T41" fmla="*/ 97 h 1563"/>
                <a:gd name="T42" fmla="*/ 799 w 1499"/>
                <a:gd name="T43" fmla="*/ 148 h 1563"/>
                <a:gd name="T44" fmla="*/ 787 w 1499"/>
                <a:gd name="T45" fmla="*/ 272 h 1563"/>
                <a:gd name="T46" fmla="*/ 752 w 1499"/>
                <a:gd name="T47" fmla="*/ 471 h 1563"/>
                <a:gd name="T48" fmla="*/ 789 w 1499"/>
                <a:gd name="T49" fmla="*/ 646 h 1563"/>
                <a:gd name="T50" fmla="*/ 905 w 1499"/>
                <a:gd name="T51" fmla="*/ 875 h 1563"/>
                <a:gd name="T52" fmla="*/ 1040 w 1499"/>
                <a:gd name="T53" fmla="*/ 1055 h 1563"/>
                <a:gd name="T54" fmla="*/ 1075 w 1499"/>
                <a:gd name="T55" fmla="*/ 1144 h 1563"/>
                <a:gd name="T56" fmla="*/ 1102 w 1499"/>
                <a:gd name="T57" fmla="*/ 1384 h 1563"/>
                <a:gd name="T58" fmla="*/ 1094 w 1499"/>
                <a:gd name="T59" fmla="*/ 1554 h 1563"/>
                <a:gd name="T60" fmla="*/ 1162 w 1499"/>
                <a:gd name="T61" fmla="*/ 1621 h 1563"/>
                <a:gd name="T62" fmla="*/ 1182 w 1499"/>
                <a:gd name="T63" fmla="*/ 1526 h 1563"/>
                <a:gd name="T64" fmla="*/ 1177 w 1499"/>
                <a:gd name="T65" fmla="*/ 1404 h 1563"/>
                <a:gd name="T66" fmla="*/ 1146 w 1499"/>
                <a:gd name="T67" fmla="*/ 1234 h 1563"/>
                <a:gd name="T68" fmla="*/ 1125 w 1499"/>
                <a:gd name="T69" fmla="*/ 1058 h 1563"/>
                <a:gd name="T70" fmla="*/ 1141 w 1499"/>
                <a:gd name="T71" fmla="*/ 980 h 1563"/>
                <a:gd name="T72" fmla="*/ 1186 w 1499"/>
                <a:gd name="T73" fmla="*/ 896 h 1563"/>
                <a:gd name="T74" fmla="*/ 1275 w 1499"/>
                <a:gd name="T75" fmla="*/ 713 h 1563"/>
                <a:gd name="T76" fmla="*/ 1321 w 1499"/>
                <a:gd name="T77" fmla="*/ 515 h 1563"/>
                <a:gd name="T78" fmla="*/ 1280 w 1499"/>
                <a:gd name="T79" fmla="*/ 328 h 1563"/>
                <a:gd name="T80" fmla="*/ 1213 w 1499"/>
                <a:gd name="T81" fmla="*/ 132 h 1563"/>
                <a:gd name="T82" fmla="*/ 1203 w 1499"/>
                <a:gd name="T83" fmla="*/ 70 h 1563"/>
                <a:gd name="T84" fmla="*/ 1226 w 1499"/>
                <a:gd name="T85" fmla="*/ 43 h 1563"/>
                <a:gd name="T86" fmla="*/ 1399 w 1499"/>
                <a:gd name="T87" fmla="*/ 48 h 1563"/>
                <a:gd name="T88" fmla="*/ 1464 w 1499"/>
                <a:gd name="T89" fmla="*/ 107 h 1563"/>
                <a:gd name="T90" fmla="*/ 1555 w 1499"/>
                <a:gd name="T91" fmla="*/ 221 h 1563"/>
                <a:gd name="T92" fmla="*/ 1637 w 1499"/>
                <a:gd name="T93" fmla="*/ 272 h 1563"/>
                <a:gd name="T94" fmla="*/ 1703 w 1499"/>
                <a:gd name="T95" fmla="*/ 315 h 1563"/>
                <a:gd name="T96" fmla="*/ 1780 w 1499"/>
                <a:gd name="T97" fmla="*/ 417 h 1563"/>
                <a:gd name="T98" fmla="*/ 1777 w 1499"/>
                <a:gd name="T99" fmla="*/ 503 h 1563"/>
                <a:gd name="T100" fmla="*/ 1777 w 1499"/>
                <a:gd name="T101" fmla="*/ 530 h 1563"/>
                <a:gd name="T102" fmla="*/ 1858 w 1499"/>
                <a:gd name="T103" fmla="*/ 463 h 1563"/>
                <a:gd name="T104" fmla="*/ 1892 w 1499"/>
                <a:gd name="T105" fmla="*/ 369 h 1563"/>
                <a:gd name="T106" fmla="*/ 1884 w 1499"/>
                <a:gd name="T107" fmla="*/ 282 h 1563"/>
                <a:gd name="T108" fmla="*/ 1809 w 1499"/>
                <a:gd name="T109" fmla="*/ 196 h 1563"/>
                <a:gd name="T110" fmla="*/ 1746 w 1499"/>
                <a:gd name="T111" fmla="*/ 129 h 1563"/>
                <a:gd name="T112" fmla="*/ 1644 w 1499"/>
                <a:gd name="T113" fmla="*/ 78 h 1563"/>
                <a:gd name="T114" fmla="*/ 1454 w 1499"/>
                <a:gd name="T115" fmla="*/ 37 h 1563"/>
                <a:gd name="T116" fmla="*/ 1280 w 1499"/>
                <a:gd name="T117" fmla="*/ 0 h 1563"/>
                <a:gd name="T118" fmla="*/ 1180 w 1499"/>
                <a:gd name="T119" fmla="*/ 19 h 15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99"/>
                <a:gd name="T181" fmla="*/ 0 h 1563"/>
                <a:gd name="T182" fmla="*/ 1499 w 1499"/>
                <a:gd name="T183" fmla="*/ 1563 h 15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99" h="1563">
                  <a:moveTo>
                    <a:pt x="933" y="21"/>
                  </a:moveTo>
                  <a:lnTo>
                    <a:pt x="876" y="64"/>
                  </a:lnTo>
                  <a:lnTo>
                    <a:pt x="825" y="94"/>
                  </a:lnTo>
                  <a:lnTo>
                    <a:pt x="780" y="113"/>
                  </a:lnTo>
                  <a:lnTo>
                    <a:pt x="740" y="118"/>
                  </a:lnTo>
                  <a:lnTo>
                    <a:pt x="716" y="115"/>
                  </a:lnTo>
                  <a:lnTo>
                    <a:pt x="697" y="113"/>
                  </a:lnTo>
                  <a:lnTo>
                    <a:pt x="683" y="104"/>
                  </a:lnTo>
                  <a:lnTo>
                    <a:pt x="673" y="99"/>
                  </a:lnTo>
                  <a:lnTo>
                    <a:pt x="659" y="83"/>
                  </a:lnTo>
                  <a:lnTo>
                    <a:pt x="643" y="70"/>
                  </a:lnTo>
                  <a:lnTo>
                    <a:pt x="632" y="64"/>
                  </a:lnTo>
                  <a:lnTo>
                    <a:pt x="616" y="59"/>
                  </a:lnTo>
                  <a:lnTo>
                    <a:pt x="579" y="48"/>
                  </a:lnTo>
                  <a:lnTo>
                    <a:pt x="528" y="45"/>
                  </a:lnTo>
                  <a:lnTo>
                    <a:pt x="501" y="45"/>
                  </a:lnTo>
                  <a:lnTo>
                    <a:pt x="471" y="51"/>
                  </a:lnTo>
                  <a:lnTo>
                    <a:pt x="410" y="59"/>
                  </a:lnTo>
                  <a:lnTo>
                    <a:pt x="345" y="67"/>
                  </a:lnTo>
                  <a:lnTo>
                    <a:pt x="278" y="78"/>
                  </a:lnTo>
                  <a:lnTo>
                    <a:pt x="244" y="91"/>
                  </a:lnTo>
                  <a:lnTo>
                    <a:pt x="209" y="107"/>
                  </a:lnTo>
                  <a:lnTo>
                    <a:pt x="177" y="129"/>
                  </a:lnTo>
                  <a:lnTo>
                    <a:pt x="147" y="147"/>
                  </a:lnTo>
                  <a:lnTo>
                    <a:pt x="101" y="190"/>
                  </a:lnTo>
                  <a:lnTo>
                    <a:pt x="80" y="214"/>
                  </a:lnTo>
                  <a:lnTo>
                    <a:pt x="61" y="247"/>
                  </a:lnTo>
                  <a:lnTo>
                    <a:pt x="45" y="284"/>
                  </a:lnTo>
                  <a:lnTo>
                    <a:pt x="29" y="330"/>
                  </a:lnTo>
                  <a:lnTo>
                    <a:pt x="10" y="373"/>
                  </a:lnTo>
                  <a:lnTo>
                    <a:pt x="2" y="407"/>
                  </a:lnTo>
                  <a:lnTo>
                    <a:pt x="0" y="440"/>
                  </a:lnTo>
                  <a:lnTo>
                    <a:pt x="2" y="464"/>
                  </a:lnTo>
                  <a:lnTo>
                    <a:pt x="16" y="485"/>
                  </a:lnTo>
                  <a:lnTo>
                    <a:pt x="34" y="499"/>
                  </a:lnTo>
                  <a:lnTo>
                    <a:pt x="61" y="507"/>
                  </a:lnTo>
                  <a:lnTo>
                    <a:pt x="96" y="509"/>
                  </a:lnTo>
                  <a:lnTo>
                    <a:pt x="118" y="507"/>
                  </a:lnTo>
                  <a:lnTo>
                    <a:pt x="139" y="496"/>
                  </a:lnTo>
                  <a:lnTo>
                    <a:pt x="158" y="475"/>
                  </a:lnTo>
                  <a:lnTo>
                    <a:pt x="174" y="448"/>
                  </a:lnTo>
                  <a:lnTo>
                    <a:pt x="152" y="445"/>
                  </a:lnTo>
                  <a:lnTo>
                    <a:pt x="131" y="442"/>
                  </a:lnTo>
                  <a:lnTo>
                    <a:pt x="115" y="432"/>
                  </a:lnTo>
                  <a:lnTo>
                    <a:pt x="99" y="421"/>
                  </a:lnTo>
                  <a:lnTo>
                    <a:pt x="88" y="407"/>
                  </a:lnTo>
                  <a:lnTo>
                    <a:pt x="80" y="389"/>
                  </a:lnTo>
                  <a:lnTo>
                    <a:pt x="75" y="365"/>
                  </a:lnTo>
                  <a:lnTo>
                    <a:pt x="72" y="340"/>
                  </a:lnTo>
                  <a:lnTo>
                    <a:pt x="77" y="316"/>
                  </a:lnTo>
                  <a:lnTo>
                    <a:pt x="96" y="298"/>
                  </a:lnTo>
                  <a:lnTo>
                    <a:pt x="123" y="279"/>
                  </a:lnTo>
                  <a:lnTo>
                    <a:pt x="158" y="265"/>
                  </a:lnTo>
                  <a:lnTo>
                    <a:pt x="236" y="236"/>
                  </a:lnTo>
                  <a:lnTo>
                    <a:pt x="313" y="212"/>
                  </a:lnTo>
                  <a:lnTo>
                    <a:pt x="348" y="196"/>
                  </a:lnTo>
                  <a:lnTo>
                    <a:pt x="378" y="177"/>
                  </a:lnTo>
                  <a:lnTo>
                    <a:pt x="429" y="131"/>
                  </a:lnTo>
                  <a:lnTo>
                    <a:pt x="477" y="91"/>
                  </a:lnTo>
                  <a:lnTo>
                    <a:pt x="501" y="80"/>
                  </a:lnTo>
                  <a:lnTo>
                    <a:pt x="528" y="75"/>
                  </a:lnTo>
                  <a:lnTo>
                    <a:pt x="563" y="78"/>
                  </a:lnTo>
                  <a:lnTo>
                    <a:pt x="598" y="94"/>
                  </a:lnTo>
                  <a:lnTo>
                    <a:pt x="614" y="104"/>
                  </a:lnTo>
                  <a:lnTo>
                    <a:pt x="624" y="121"/>
                  </a:lnTo>
                  <a:lnTo>
                    <a:pt x="632" y="142"/>
                  </a:lnTo>
                  <a:lnTo>
                    <a:pt x="635" y="169"/>
                  </a:lnTo>
                  <a:lnTo>
                    <a:pt x="630" y="231"/>
                  </a:lnTo>
                  <a:lnTo>
                    <a:pt x="622" y="263"/>
                  </a:lnTo>
                  <a:lnTo>
                    <a:pt x="616" y="298"/>
                  </a:lnTo>
                  <a:lnTo>
                    <a:pt x="600" y="370"/>
                  </a:lnTo>
                  <a:lnTo>
                    <a:pt x="595" y="453"/>
                  </a:lnTo>
                  <a:lnTo>
                    <a:pt x="598" y="501"/>
                  </a:lnTo>
                  <a:lnTo>
                    <a:pt x="608" y="558"/>
                  </a:lnTo>
                  <a:lnTo>
                    <a:pt x="624" y="622"/>
                  </a:lnTo>
                  <a:lnTo>
                    <a:pt x="648" y="692"/>
                  </a:lnTo>
                  <a:lnTo>
                    <a:pt x="678" y="764"/>
                  </a:lnTo>
                  <a:lnTo>
                    <a:pt x="716" y="842"/>
                  </a:lnTo>
                  <a:lnTo>
                    <a:pt x="758" y="920"/>
                  </a:lnTo>
                  <a:lnTo>
                    <a:pt x="809" y="995"/>
                  </a:lnTo>
                  <a:lnTo>
                    <a:pt x="823" y="1016"/>
                  </a:lnTo>
                  <a:lnTo>
                    <a:pt x="833" y="1040"/>
                  </a:lnTo>
                  <a:lnTo>
                    <a:pt x="842" y="1070"/>
                  </a:lnTo>
                  <a:lnTo>
                    <a:pt x="850" y="1102"/>
                  </a:lnTo>
                  <a:lnTo>
                    <a:pt x="863" y="1174"/>
                  </a:lnTo>
                  <a:lnTo>
                    <a:pt x="868" y="1252"/>
                  </a:lnTo>
                  <a:lnTo>
                    <a:pt x="871" y="1333"/>
                  </a:lnTo>
                  <a:lnTo>
                    <a:pt x="871" y="1405"/>
                  </a:lnTo>
                  <a:lnTo>
                    <a:pt x="868" y="1469"/>
                  </a:lnTo>
                  <a:lnTo>
                    <a:pt x="866" y="1496"/>
                  </a:lnTo>
                  <a:lnTo>
                    <a:pt x="863" y="1518"/>
                  </a:lnTo>
                  <a:lnTo>
                    <a:pt x="860" y="1515"/>
                  </a:lnTo>
                  <a:lnTo>
                    <a:pt x="919" y="1561"/>
                  </a:lnTo>
                  <a:lnTo>
                    <a:pt x="919" y="1563"/>
                  </a:lnTo>
                  <a:lnTo>
                    <a:pt x="930" y="1515"/>
                  </a:lnTo>
                  <a:lnTo>
                    <a:pt x="935" y="1469"/>
                  </a:lnTo>
                  <a:lnTo>
                    <a:pt x="935" y="1429"/>
                  </a:lnTo>
                  <a:lnTo>
                    <a:pt x="933" y="1389"/>
                  </a:lnTo>
                  <a:lnTo>
                    <a:pt x="930" y="1351"/>
                  </a:lnTo>
                  <a:lnTo>
                    <a:pt x="922" y="1303"/>
                  </a:lnTo>
                  <a:lnTo>
                    <a:pt x="914" y="1247"/>
                  </a:lnTo>
                  <a:lnTo>
                    <a:pt x="906" y="1188"/>
                  </a:lnTo>
                  <a:lnTo>
                    <a:pt x="898" y="1126"/>
                  </a:lnTo>
                  <a:lnTo>
                    <a:pt x="892" y="1070"/>
                  </a:lnTo>
                  <a:lnTo>
                    <a:pt x="890" y="1019"/>
                  </a:lnTo>
                  <a:lnTo>
                    <a:pt x="892" y="981"/>
                  </a:lnTo>
                  <a:lnTo>
                    <a:pt x="898" y="965"/>
                  </a:lnTo>
                  <a:lnTo>
                    <a:pt x="903" y="944"/>
                  </a:lnTo>
                  <a:lnTo>
                    <a:pt x="914" y="920"/>
                  </a:lnTo>
                  <a:lnTo>
                    <a:pt x="925" y="893"/>
                  </a:lnTo>
                  <a:lnTo>
                    <a:pt x="938" y="863"/>
                  </a:lnTo>
                  <a:lnTo>
                    <a:pt x="951" y="831"/>
                  </a:lnTo>
                  <a:lnTo>
                    <a:pt x="981" y="761"/>
                  </a:lnTo>
                  <a:lnTo>
                    <a:pt x="1008" y="686"/>
                  </a:lnTo>
                  <a:lnTo>
                    <a:pt x="1029" y="609"/>
                  </a:lnTo>
                  <a:lnTo>
                    <a:pt x="1043" y="534"/>
                  </a:lnTo>
                  <a:lnTo>
                    <a:pt x="1045" y="496"/>
                  </a:lnTo>
                  <a:lnTo>
                    <a:pt x="1043" y="458"/>
                  </a:lnTo>
                  <a:lnTo>
                    <a:pt x="1029" y="386"/>
                  </a:lnTo>
                  <a:lnTo>
                    <a:pt x="1013" y="316"/>
                  </a:lnTo>
                  <a:lnTo>
                    <a:pt x="992" y="247"/>
                  </a:lnTo>
                  <a:lnTo>
                    <a:pt x="976" y="182"/>
                  </a:lnTo>
                  <a:lnTo>
                    <a:pt x="960" y="126"/>
                  </a:lnTo>
                  <a:lnTo>
                    <a:pt x="954" y="102"/>
                  </a:lnTo>
                  <a:lnTo>
                    <a:pt x="951" y="83"/>
                  </a:lnTo>
                  <a:lnTo>
                    <a:pt x="951" y="67"/>
                  </a:lnTo>
                  <a:lnTo>
                    <a:pt x="954" y="54"/>
                  </a:lnTo>
                  <a:lnTo>
                    <a:pt x="960" y="43"/>
                  </a:lnTo>
                  <a:lnTo>
                    <a:pt x="970" y="40"/>
                  </a:lnTo>
                  <a:lnTo>
                    <a:pt x="1024" y="32"/>
                  </a:lnTo>
                  <a:lnTo>
                    <a:pt x="1080" y="37"/>
                  </a:lnTo>
                  <a:lnTo>
                    <a:pt x="1107" y="45"/>
                  </a:lnTo>
                  <a:lnTo>
                    <a:pt x="1131" y="59"/>
                  </a:lnTo>
                  <a:lnTo>
                    <a:pt x="1147" y="78"/>
                  </a:lnTo>
                  <a:lnTo>
                    <a:pt x="1158" y="104"/>
                  </a:lnTo>
                  <a:lnTo>
                    <a:pt x="1169" y="134"/>
                  </a:lnTo>
                  <a:lnTo>
                    <a:pt x="1185" y="163"/>
                  </a:lnTo>
                  <a:lnTo>
                    <a:pt x="1230" y="212"/>
                  </a:lnTo>
                  <a:lnTo>
                    <a:pt x="1252" y="233"/>
                  </a:lnTo>
                  <a:lnTo>
                    <a:pt x="1276" y="249"/>
                  </a:lnTo>
                  <a:lnTo>
                    <a:pt x="1295" y="263"/>
                  </a:lnTo>
                  <a:lnTo>
                    <a:pt x="1308" y="271"/>
                  </a:lnTo>
                  <a:lnTo>
                    <a:pt x="1324" y="281"/>
                  </a:lnTo>
                  <a:lnTo>
                    <a:pt x="1346" y="303"/>
                  </a:lnTo>
                  <a:lnTo>
                    <a:pt x="1370" y="330"/>
                  </a:lnTo>
                  <a:lnTo>
                    <a:pt x="1391" y="365"/>
                  </a:lnTo>
                  <a:lnTo>
                    <a:pt x="1407" y="402"/>
                  </a:lnTo>
                  <a:lnTo>
                    <a:pt x="1413" y="442"/>
                  </a:lnTo>
                  <a:lnTo>
                    <a:pt x="1410" y="464"/>
                  </a:lnTo>
                  <a:lnTo>
                    <a:pt x="1405" y="485"/>
                  </a:lnTo>
                  <a:lnTo>
                    <a:pt x="1391" y="504"/>
                  </a:lnTo>
                  <a:lnTo>
                    <a:pt x="1375" y="525"/>
                  </a:lnTo>
                  <a:lnTo>
                    <a:pt x="1405" y="509"/>
                  </a:lnTo>
                  <a:lnTo>
                    <a:pt x="1429" y="491"/>
                  </a:lnTo>
                  <a:lnTo>
                    <a:pt x="1450" y="469"/>
                  </a:lnTo>
                  <a:lnTo>
                    <a:pt x="1469" y="445"/>
                  </a:lnTo>
                  <a:lnTo>
                    <a:pt x="1482" y="418"/>
                  </a:lnTo>
                  <a:lnTo>
                    <a:pt x="1490" y="386"/>
                  </a:lnTo>
                  <a:lnTo>
                    <a:pt x="1496" y="354"/>
                  </a:lnTo>
                  <a:lnTo>
                    <a:pt x="1499" y="316"/>
                  </a:lnTo>
                  <a:lnTo>
                    <a:pt x="1496" y="292"/>
                  </a:lnTo>
                  <a:lnTo>
                    <a:pt x="1490" y="271"/>
                  </a:lnTo>
                  <a:lnTo>
                    <a:pt x="1472" y="239"/>
                  </a:lnTo>
                  <a:lnTo>
                    <a:pt x="1450" y="212"/>
                  </a:lnTo>
                  <a:lnTo>
                    <a:pt x="1431" y="190"/>
                  </a:lnTo>
                  <a:lnTo>
                    <a:pt x="1423" y="177"/>
                  </a:lnTo>
                  <a:lnTo>
                    <a:pt x="1410" y="161"/>
                  </a:lnTo>
                  <a:lnTo>
                    <a:pt x="1381" y="123"/>
                  </a:lnTo>
                  <a:lnTo>
                    <a:pt x="1343" y="91"/>
                  </a:lnTo>
                  <a:lnTo>
                    <a:pt x="1322" y="80"/>
                  </a:lnTo>
                  <a:lnTo>
                    <a:pt x="1300" y="75"/>
                  </a:lnTo>
                  <a:lnTo>
                    <a:pt x="1249" y="67"/>
                  </a:lnTo>
                  <a:lnTo>
                    <a:pt x="1198" y="54"/>
                  </a:lnTo>
                  <a:lnTo>
                    <a:pt x="1150" y="37"/>
                  </a:lnTo>
                  <a:lnTo>
                    <a:pt x="1102" y="21"/>
                  </a:lnTo>
                  <a:lnTo>
                    <a:pt x="1056" y="8"/>
                  </a:lnTo>
                  <a:lnTo>
                    <a:pt x="1013" y="0"/>
                  </a:lnTo>
                  <a:lnTo>
                    <a:pt x="973" y="5"/>
                  </a:lnTo>
                  <a:lnTo>
                    <a:pt x="933" y="21"/>
                  </a:lnTo>
                  <a:lnTo>
                    <a:pt x="933" y="19"/>
                  </a:lnTo>
                  <a:lnTo>
                    <a:pt x="933" y="21"/>
                  </a:lnTo>
                  <a:close/>
                </a:path>
              </a:pathLst>
            </a:custGeom>
            <a:solidFill>
              <a:srgbClr val="000000"/>
            </a:solidFill>
            <a:ln w="9525">
              <a:noFill/>
              <a:round/>
              <a:headEnd/>
              <a:tailEnd/>
            </a:ln>
          </p:spPr>
          <p:txBody>
            <a:bodyPr/>
            <a:lstStyle/>
            <a:p>
              <a:endParaRPr lang="ar-SA"/>
            </a:p>
          </p:txBody>
        </p:sp>
        <p:sp>
          <p:nvSpPr>
            <p:cNvPr id="11277" name="Freeform 15"/>
            <p:cNvSpPr>
              <a:spLocks/>
            </p:cNvSpPr>
            <p:nvPr/>
          </p:nvSpPr>
          <p:spPr bwMode="auto">
            <a:xfrm>
              <a:off x="1208" y="4442"/>
              <a:ext cx="1705" cy="1310"/>
            </a:xfrm>
            <a:custGeom>
              <a:avLst/>
              <a:gdLst>
                <a:gd name="T0" fmla="*/ 576 w 1577"/>
                <a:gd name="T1" fmla="*/ 1190 h 1293"/>
                <a:gd name="T2" fmla="*/ 634 w 1577"/>
                <a:gd name="T3" fmla="*/ 1188 h 1293"/>
                <a:gd name="T4" fmla="*/ 695 w 1577"/>
                <a:gd name="T5" fmla="*/ 1124 h 1293"/>
                <a:gd name="T6" fmla="*/ 807 w 1577"/>
                <a:gd name="T7" fmla="*/ 1058 h 1293"/>
                <a:gd name="T8" fmla="*/ 856 w 1577"/>
                <a:gd name="T9" fmla="*/ 1158 h 1293"/>
                <a:gd name="T10" fmla="*/ 844 w 1577"/>
                <a:gd name="T11" fmla="*/ 1199 h 1293"/>
                <a:gd name="T12" fmla="*/ 810 w 1577"/>
                <a:gd name="T13" fmla="*/ 1258 h 1293"/>
                <a:gd name="T14" fmla="*/ 840 w 1577"/>
                <a:gd name="T15" fmla="*/ 1297 h 1293"/>
                <a:gd name="T16" fmla="*/ 924 w 1577"/>
                <a:gd name="T17" fmla="*/ 1314 h 1293"/>
                <a:gd name="T18" fmla="*/ 1030 w 1577"/>
                <a:gd name="T19" fmla="*/ 1322 h 1293"/>
                <a:gd name="T20" fmla="*/ 1119 w 1577"/>
                <a:gd name="T21" fmla="*/ 1280 h 1293"/>
                <a:gd name="T22" fmla="*/ 1180 w 1577"/>
                <a:gd name="T23" fmla="*/ 1272 h 1293"/>
                <a:gd name="T24" fmla="*/ 1254 w 1577"/>
                <a:gd name="T25" fmla="*/ 1289 h 1293"/>
                <a:gd name="T26" fmla="*/ 1423 w 1577"/>
                <a:gd name="T27" fmla="*/ 1292 h 1293"/>
                <a:gd name="T28" fmla="*/ 1511 w 1577"/>
                <a:gd name="T29" fmla="*/ 1247 h 1293"/>
                <a:gd name="T30" fmla="*/ 1586 w 1577"/>
                <a:gd name="T31" fmla="*/ 1228 h 1293"/>
                <a:gd name="T32" fmla="*/ 1691 w 1577"/>
                <a:gd name="T33" fmla="*/ 1216 h 1293"/>
                <a:gd name="T34" fmla="*/ 1791 w 1577"/>
                <a:gd name="T35" fmla="*/ 1169 h 1293"/>
                <a:gd name="T36" fmla="*/ 1901 w 1577"/>
                <a:gd name="T37" fmla="*/ 1144 h 1293"/>
                <a:gd name="T38" fmla="*/ 1959 w 1577"/>
                <a:gd name="T39" fmla="*/ 1066 h 1293"/>
                <a:gd name="T40" fmla="*/ 1945 w 1577"/>
                <a:gd name="T41" fmla="*/ 965 h 1293"/>
                <a:gd name="T42" fmla="*/ 1979 w 1577"/>
                <a:gd name="T43" fmla="*/ 854 h 1293"/>
                <a:gd name="T44" fmla="*/ 1983 w 1577"/>
                <a:gd name="T45" fmla="*/ 765 h 1293"/>
                <a:gd name="T46" fmla="*/ 1887 w 1577"/>
                <a:gd name="T47" fmla="*/ 674 h 1293"/>
                <a:gd name="T48" fmla="*/ 1796 w 1577"/>
                <a:gd name="T49" fmla="*/ 658 h 1293"/>
                <a:gd name="T50" fmla="*/ 1691 w 1577"/>
                <a:gd name="T51" fmla="*/ 667 h 1293"/>
                <a:gd name="T52" fmla="*/ 1602 w 1577"/>
                <a:gd name="T53" fmla="*/ 649 h 1293"/>
                <a:gd name="T54" fmla="*/ 1620 w 1577"/>
                <a:gd name="T55" fmla="*/ 617 h 1293"/>
                <a:gd name="T56" fmla="*/ 1670 w 1577"/>
                <a:gd name="T57" fmla="*/ 574 h 1293"/>
                <a:gd name="T58" fmla="*/ 1691 w 1577"/>
                <a:gd name="T59" fmla="*/ 507 h 1293"/>
                <a:gd name="T60" fmla="*/ 1656 w 1577"/>
                <a:gd name="T61" fmla="*/ 423 h 1293"/>
                <a:gd name="T62" fmla="*/ 1583 w 1577"/>
                <a:gd name="T63" fmla="*/ 337 h 1293"/>
                <a:gd name="T64" fmla="*/ 1464 w 1577"/>
                <a:gd name="T65" fmla="*/ 286 h 1293"/>
                <a:gd name="T66" fmla="*/ 1338 w 1577"/>
                <a:gd name="T67" fmla="*/ 256 h 1293"/>
                <a:gd name="T68" fmla="*/ 1189 w 1577"/>
                <a:gd name="T69" fmla="*/ 154 h 1293"/>
                <a:gd name="T70" fmla="*/ 1115 w 1577"/>
                <a:gd name="T71" fmla="*/ 117 h 1293"/>
                <a:gd name="T72" fmla="*/ 1007 w 1577"/>
                <a:gd name="T73" fmla="*/ 103 h 1293"/>
                <a:gd name="T74" fmla="*/ 877 w 1577"/>
                <a:gd name="T75" fmla="*/ 146 h 1293"/>
                <a:gd name="T76" fmla="*/ 780 w 1577"/>
                <a:gd name="T77" fmla="*/ 100 h 1293"/>
                <a:gd name="T78" fmla="*/ 674 w 1577"/>
                <a:gd name="T79" fmla="*/ 24 h 1293"/>
                <a:gd name="T80" fmla="*/ 548 w 1577"/>
                <a:gd name="T81" fmla="*/ 0 h 1293"/>
                <a:gd name="T82" fmla="*/ 443 w 1577"/>
                <a:gd name="T83" fmla="*/ 19 h 1293"/>
                <a:gd name="T84" fmla="*/ 364 w 1577"/>
                <a:gd name="T85" fmla="*/ 84 h 1293"/>
                <a:gd name="T86" fmla="*/ 308 w 1577"/>
                <a:gd name="T87" fmla="*/ 135 h 1293"/>
                <a:gd name="T88" fmla="*/ 179 w 1577"/>
                <a:gd name="T89" fmla="*/ 159 h 1293"/>
                <a:gd name="T90" fmla="*/ 57 w 1577"/>
                <a:gd name="T91" fmla="*/ 218 h 1293"/>
                <a:gd name="T92" fmla="*/ 11 w 1577"/>
                <a:gd name="T93" fmla="*/ 294 h 1293"/>
                <a:gd name="T94" fmla="*/ 5 w 1577"/>
                <a:gd name="T95" fmla="*/ 399 h 1293"/>
                <a:gd name="T96" fmla="*/ 109 w 1577"/>
                <a:gd name="T97" fmla="*/ 533 h 1293"/>
                <a:gd name="T98" fmla="*/ 129 w 1577"/>
                <a:gd name="T99" fmla="*/ 598 h 1293"/>
                <a:gd name="T100" fmla="*/ 125 w 1577"/>
                <a:gd name="T101" fmla="*/ 711 h 1293"/>
                <a:gd name="T102" fmla="*/ 192 w 1577"/>
                <a:gd name="T103" fmla="*/ 803 h 1293"/>
                <a:gd name="T104" fmla="*/ 354 w 1577"/>
                <a:gd name="T105" fmla="*/ 895 h 1293"/>
                <a:gd name="T106" fmla="*/ 502 w 1577"/>
                <a:gd name="T107" fmla="*/ 1021 h 1293"/>
                <a:gd name="T108" fmla="*/ 532 w 1577"/>
                <a:gd name="T109" fmla="*/ 1112 h 1293"/>
                <a:gd name="T110" fmla="*/ 532 w 1577"/>
                <a:gd name="T111" fmla="*/ 1150 h 129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77"/>
                <a:gd name="T169" fmla="*/ 0 h 1293"/>
                <a:gd name="T170" fmla="*/ 1577 w 1577"/>
                <a:gd name="T171" fmla="*/ 1293 h 129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77" h="1293">
                  <a:moveTo>
                    <a:pt x="421" y="1105"/>
                  </a:moveTo>
                  <a:lnTo>
                    <a:pt x="440" y="1129"/>
                  </a:lnTo>
                  <a:lnTo>
                    <a:pt x="456" y="1145"/>
                  </a:lnTo>
                  <a:lnTo>
                    <a:pt x="472" y="1151"/>
                  </a:lnTo>
                  <a:lnTo>
                    <a:pt x="488" y="1151"/>
                  </a:lnTo>
                  <a:lnTo>
                    <a:pt x="501" y="1143"/>
                  </a:lnTo>
                  <a:lnTo>
                    <a:pt x="517" y="1127"/>
                  </a:lnTo>
                  <a:lnTo>
                    <a:pt x="533" y="1105"/>
                  </a:lnTo>
                  <a:lnTo>
                    <a:pt x="550" y="1081"/>
                  </a:lnTo>
                  <a:lnTo>
                    <a:pt x="576" y="1051"/>
                  </a:lnTo>
                  <a:lnTo>
                    <a:pt x="606" y="1030"/>
                  </a:lnTo>
                  <a:lnTo>
                    <a:pt x="638" y="1017"/>
                  </a:lnTo>
                  <a:lnTo>
                    <a:pt x="676" y="1009"/>
                  </a:lnTo>
                  <a:lnTo>
                    <a:pt x="678" y="1041"/>
                  </a:lnTo>
                  <a:lnTo>
                    <a:pt x="678" y="1113"/>
                  </a:lnTo>
                  <a:lnTo>
                    <a:pt x="676" y="1129"/>
                  </a:lnTo>
                  <a:lnTo>
                    <a:pt x="673" y="1143"/>
                  </a:lnTo>
                  <a:lnTo>
                    <a:pt x="668" y="1153"/>
                  </a:lnTo>
                  <a:lnTo>
                    <a:pt x="654" y="1167"/>
                  </a:lnTo>
                  <a:lnTo>
                    <a:pt x="646" y="1180"/>
                  </a:lnTo>
                  <a:lnTo>
                    <a:pt x="641" y="1210"/>
                  </a:lnTo>
                  <a:lnTo>
                    <a:pt x="643" y="1226"/>
                  </a:lnTo>
                  <a:lnTo>
                    <a:pt x="651" y="1239"/>
                  </a:lnTo>
                  <a:lnTo>
                    <a:pt x="665" y="1247"/>
                  </a:lnTo>
                  <a:lnTo>
                    <a:pt x="684" y="1250"/>
                  </a:lnTo>
                  <a:lnTo>
                    <a:pt x="705" y="1255"/>
                  </a:lnTo>
                  <a:lnTo>
                    <a:pt x="732" y="1263"/>
                  </a:lnTo>
                  <a:lnTo>
                    <a:pt x="759" y="1274"/>
                  </a:lnTo>
                  <a:lnTo>
                    <a:pt x="786" y="1293"/>
                  </a:lnTo>
                  <a:lnTo>
                    <a:pt x="815" y="1271"/>
                  </a:lnTo>
                  <a:lnTo>
                    <a:pt x="839" y="1255"/>
                  </a:lnTo>
                  <a:lnTo>
                    <a:pt x="863" y="1242"/>
                  </a:lnTo>
                  <a:lnTo>
                    <a:pt x="885" y="1231"/>
                  </a:lnTo>
                  <a:lnTo>
                    <a:pt x="904" y="1226"/>
                  </a:lnTo>
                  <a:lnTo>
                    <a:pt x="920" y="1223"/>
                  </a:lnTo>
                  <a:lnTo>
                    <a:pt x="933" y="1223"/>
                  </a:lnTo>
                  <a:lnTo>
                    <a:pt x="946" y="1226"/>
                  </a:lnTo>
                  <a:lnTo>
                    <a:pt x="965" y="1234"/>
                  </a:lnTo>
                  <a:lnTo>
                    <a:pt x="992" y="1239"/>
                  </a:lnTo>
                  <a:lnTo>
                    <a:pt x="1059" y="1247"/>
                  </a:lnTo>
                  <a:lnTo>
                    <a:pt x="1091" y="1245"/>
                  </a:lnTo>
                  <a:lnTo>
                    <a:pt x="1126" y="1242"/>
                  </a:lnTo>
                  <a:lnTo>
                    <a:pt x="1153" y="1231"/>
                  </a:lnTo>
                  <a:lnTo>
                    <a:pt x="1177" y="1215"/>
                  </a:lnTo>
                  <a:lnTo>
                    <a:pt x="1196" y="1199"/>
                  </a:lnTo>
                  <a:lnTo>
                    <a:pt x="1215" y="1188"/>
                  </a:lnTo>
                  <a:lnTo>
                    <a:pt x="1236" y="1183"/>
                  </a:lnTo>
                  <a:lnTo>
                    <a:pt x="1255" y="1180"/>
                  </a:lnTo>
                  <a:lnTo>
                    <a:pt x="1287" y="1186"/>
                  </a:lnTo>
                  <a:lnTo>
                    <a:pt x="1311" y="1186"/>
                  </a:lnTo>
                  <a:lnTo>
                    <a:pt x="1338" y="1169"/>
                  </a:lnTo>
                  <a:lnTo>
                    <a:pt x="1367" y="1148"/>
                  </a:lnTo>
                  <a:lnTo>
                    <a:pt x="1400" y="1129"/>
                  </a:lnTo>
                  <a:lnTo>
                    <a:pt x="1418" y="1124"/>
                  </a:lnTo>
                  <a:lnTo>
                    <a:pt x="1459" y="1124"/>
                  </a:lnTo>
                  <a:lnTo>
                    <a:pt x="1483" y="1116"/>
                  </a:lnTo>
                  <a:lnTo>
                    <a:pt x="1504" y="1100"/>
                  </a:lnTo>
                  <a:lnTo>
                    <a:pt x="1526" y="1081"/>
                  </a:lnTo>
                  <a:lnTo>
                    <a:pt x="1539" y="1054"/>
                  </a:lnTo>
                  <a:lnTo>
                    <a:pt x="1550" y="1025"/>
                  </a:lnTo>
                  <a:lnTo>
                    <a:pt x="1552" y="992"/>
                  </a:lnTo>
                  <a:lnTo>
                    <a:pt x="1547" y="958"/>
                  </a:lnTo>
                  <a:lnTo>
                    <a:pt x="1539" y="928"/>
                  </a:lnTo>
                  <a:lnTo>
                    <a:pt x="1539" y="891"/>
                  </a:lnTo>
                  <a:lnTo>
                    <a:pt x="1547" y="853"/>
                  </a:lnTo>
                  <a:lnTo>
                    <a:pt x="1566" y="821"/>
                  </a:lnTo>
                  <a:lnTo>
                    <a:pt x="1574" y="799"/>
                  </a:lnTo>
                  <a:lnTo>
                    <a:pt x="1577" y="770"/>
                  </a:lnTo>
                  <a:lnTo>
                    <a:pt x="1569" y="735"/>
                  </a:lnTo>
                  <a:lnTo>
                    <a:pt x="1552" y="700"/>
                  </a:lnTo>
                  <a:lnTo>
                    <a:pt x="1528" y="671"/>
                  </a:lnTo>
                  <a:lnTo>
                    <a:pt x="1493" y="647"/>
                  </a:lnTo>
                  <a:lnTo>
                    <a:pt x="1472" y="639"/>
                  </a:lnTo>
                  <a:lnTo>
                    <a:pt x="1448" y="633"/>
                  </a:lnTo>
                  <a:lnTo>
                    <a:pt x="1421" y="633"/>
                  </a:lnTo>
                  <a:lnTo>
                    <a:pt x="1392" y="636"/>
                  </a:lnTo>
                  <a:lnTo>
                    <a:pt x="1362" y="639"/>
                  </a:lnTo>
                  <a:lnTo>
                    <a:pt x="1338" y="641"/>
                  </a:lnTo>
                  <a:lnTo>
                    <a:pt x="1303" y="641"/>
                  </a:lnTo>
                  <a:lnTo>
                    <a:pt x="1279" y="633"/>
                  </a:lnTo>
                  <a:lnTo>
                    <a:pt x="1268" y="625"/>
                  </a:lnTo>
                  <a:lnTo>
                    <a:pt x="1266" y="614"/>
                  </a:lnTo>
                  <a:lnTo>
                    <a:pt x="1268" y="606"/>
                  </a:lnTo>
                  <a:lnTo>
                    <a:pt x="1282" y="593"/>
                  </a:lnTo>
                  <a:lnTo>
                    <a:pt x="1290" y="588"/>
                  </a:lnTo>
                  <a:lnTo>
                    <a:pt x="1300" y="580"/>
                  </a:lnTo>
                  <a:lnTo>
                    <a:pt x="1322" y="553"/>
                  </a:lnTo>
                  <a:lnTo>
                    <a:pt x="1333" y="534"/>
                  </a:lnTo>
                  <a:lnTo>
                    <a:pt x="1338" y="512"/>
                  </a:lnTo>
                  <a:lnTo>
                    <a:pt x="1338" y="488"/>
                  </a:lnTo>
                  <a:lnTo>
                    <a:pt x="1330" y="464"/>
                  </a:lnTo>
                  <a:lnTo>
                    <a:pt x="1322" y="437"/>
                  </a:lnTo>
                  <a:lnTo>
                    <a:pt x="1311" y="408"/>
                  </a:lnTo>
                  <a:lnTo>
                    <a:pt x="1298" y="381"/>
                  </a:lnTo>
                  <a:lnTo>
                    <a:pt x="1279" y="352"/>
                  </a:lnTo>
                  <a:lnTo>
                    <a:pt x="1252" y="325"/>
                  </a:lnTo>
                  <a:lnTo>
                    <a:pt x="1212" y="298"/>
                  </a:lnTo>
                  <a:lnTo>
                    <a:pt x="1188" y="287"/>
                  </a:lnTo>
                  <a:lnTo>
                    <a:pt x="1158" y="274"/>
                  </a:lnTo>
                  <a:lnTo>
                    <a:pt x="1123" y="266"/>
                  </a:lnTo>
                  <a:lnTo>
                    <a:pt x="1086" y="255"/>
                  </a:lnTo>
                  <a:lnTo>
                    <a:pt x="1059" y="247"/>
                  </a:lnTo>
                  <a:lnTo>
                    <a:pt x="1032" y="231"/>
                  </a:lnTo>
                  <a:lnTo>
                    <a:pt x="984" y="191"/>
                  </a:lnTo>
                  <a:lnTo>
                    <a:pt x="941" y="148"/>
                  </a:lnTo>
                  <a:lnTo>
                    <a:pt x="922" y="132"/>
                  </a:lnTo>
                  <a:lnTo>
                    <a:pt x="904" y="121"/>
                  </a:lnTo>
                  <a:lnTo>
                    <a:pt x="882" y="113"/>
                  </a:lnTo>
                  <a:lnTo>
                    <a:pt x="858" y="105"/>
                  </a:lnTo>
                  <a:lnTo>
                    <a:pt x="828" y="100"/>
                  </a:lnTo>
                  <a:lnTo>
                    <a:pt x="796" y="100"/>
                  </a:lnTo>
                  <a:lnTo>
                    <a:pt x="764" y="102"/>
                  </a:lnTo>
                  <a:lnTo>
                    <a:pt x="729" y="116"/>
                  </a:lnTo>
                  <a:lnTo>
                    <a:pt x="694" y="140"/>
                  </a:lnTo>
                  <a:lnTo>
                    <a:pt x="662" y="172"/>
                  </a:lnTo>
                  <a:lnTo>
                    <a:pt x="641" y="132"/>
                  </a:lnTo>
                  <a:lnTo>
                    <a:pt x="617" y="97"/>
                  </a:lnTo>
                  <a:lnTo>
                    <a:pt x="590" y="67"/>
                  </a:lnTo>
                  <a:lnTo>
                    <a:pt x="563" y="43"/>
                  </a:lnTo>
                  <a:lnTo>
                    <a:pt x="533" y="24"/>
                  </a:lnTo>
                  <a:lnTo>
                    <a:pt x="501" y="11"/>
                  </a:lnTo>
                  <a:lnTo>
                    <a:pt x="469" y="3"/>
                  </a:lnTo>
                  <a:lnTo>
                    <a:pt x="434" y="0"/>
                  </a:lnTo>
                  <a:lnTo>
                    <a:pt x="410" y="0"/>
                  </a:lnTo>
                  <a:lnTo>
                    <a:pt x="389" y="6"/>
                  </a:lnTo>
                  <a:lnTo>
                    <a:pt x="351" y="19"/>
                  </a:lnTo>
                  <a:lnTo>
                    <a:pt x="327" y="35"/>
                  </a:lnTo>
                  <a:lnTo>
                    <a:pt x="306" y="57"/>
                  </a:lnTo>
                  <a:lnTo>
                    <a:pt x="289" y="81"/>
                  </a:lnTo>
                  <a:lnTo>
                    <a:pt x="276" y="102"/>
                  </a:lnTo>
                  <a:lnTo>
                    <a:pt x="263" y="118"/>
                  </a:lnTo>
                  <a:lnTo>
                    <a:pt x="244" y="129"/>
                  </a:lnTo>
                  <a:lnTo>
                    <a:pt x="217" y="137"/>
                  </a:lnTo>
                  <a:lnTo>
                    <a:pt x="182" y="142"/>
                  </a:lnTo>
                  <a:lnTo>
                    <a:pt x="142" y="153"/>
                  </a:lnTo>
                  <a:lnTo>
                    <a:pt x="102" y="169"/>
                  </a:lnTo>
                  <a:lnTo>
                    <a:pt x="64" y="193"/>
                  </a:lnTo>
                  <a:lnTo>
                    <a:pt x="45" y="209"/>
                  </a:lnTo>
                  <a:lnTo>
                    <a:pt x="29" y="228"/>
                  </a:lnTo>
                  <a:lnTo>
                    <a:pt x="19" y="252"/>
                  </a:lnTo>
                  <a:lnTo>
                    <a:pt x="8" y="282"/>
                  </a:lnTo>
                  <a:lnTo>
                    <a:pt x="2" y="314"/>
                  </a:lnTo>
                  <a:lnTo>
                    <a:pt x="0" y="352"/>
                  </a:lnTo>
                  <a:lnTo>
                    <a:pt x="5" y="384"/>
                  </a:lnTo>
                  <a:lnTo>
                    <a:pt x="16" y="413"/>
                  </a:lnTo>
                  <a:lnTo>
                    <a:pt x="51" y="464"/>
                  </a:lnTo>
                  <a:lnTo>
                    <a:pt x="86" y="512"/>
                  </a:lnTo>
                  <a:lnTo>
                    <a:pt x="96" y="534"/>
                  </a:lnTo>
                  <a:lnTo>
                    <a:pt x="102" y="553"/>
                  </a:lnTo>
                  <a:lnTo>
                    <a:pt x="102" y="574"/>
                  </a:lnTo>
                  <a:lnTo>
                    <a:pt x="96" y="598"/>
                  </a:lnTo>
                  <a:lnTo>
                    <a:pt x="96" y="655"/>
                  </a:lnTo>
                  <a:lnTo>
                    <a:pt x="99" y="684"/>
                  </a:lnTo>
                  <a:lnTo>
                    <a:pt x="110" y="714"/>
                  </a:lnTo>
                  <a:lnTo>
                    <a:pt x="126" y="743"/>
                  </a:lnTo>
                  <a:lnTo>
                    <a:pt x="153" y="773"/>
                  </a:lnTo>
                  <a:lnTo>
                    <a:pt x="190" y="802"/>
                  </a:lnTo>
                  <a:lnTo>
                    <a:pt x="233" y="829"/>
                  </a:lnTo>
                  <a:lnTo>
                    <a:pt x="279" y="861"/>
                  </a:lnTo>
                  <a:lnTo>
                    <a:pt x="324" y="896"/>
                  </a:lnTo>
                  <a:lnTo>
                    <a:pt x="365" y="936"/>
                  </a:lnTo>
                  <a:lnTo>
                    <a:pt x="397" y="982"/>
                  </a:lnTo>
                  <a:lnTo>
                    <a:pt x="407" y="1009"/>
                  </a:lnTo>
                  <a:lnTo>
                    <a:pt x="415" y="1038"/>
                  </a:lnTo>
                  <a:lnTo>
                    <a:pt x="421" y="1070"/>
                  </a:lnTo>
                  <a:lnTo>
                    <a:pt x="421" y="1105"/>
                  </a:lnTo>
                  <a:lnTo>
                    <a:pt x="418" y="1102"/>
                  </a:lnTo>
                  <a:lnTo>
                    <a:pt x="421" y="1105"/>
                  </a:lnTo>
                  <a:close/>
                </a:path>
              </a:pathLst>
            </a:custGeom>
            <a:solidFill>
              <a:srgbClr val="FFFFFF"/>
            </a:solidFill>
            <a:ln w="9525">
              <a:noFill/>
              <a:round/>
              <a:headEnd/>
              <a:tailEnd/>
            </a:ln>
          </p:spPr>
          <p:txBody>
            <a:bodyPr/>
            <a:lstStyle/>
            <a:p>
              <a:endParaRPr lang="ar-SA"/>
            </a:p>
          </p:txBody>
        </p:sp>
        <p:sp>
          <p:nvSpPr>
            <p:cNvPr id="11278" name="Freeform 16"/>
            <p:cNvSpPr>
              <a:spLocks/>
            </p:cNvSpPr>
            <p:nvPr/>
          </p:nvSpPr>
          <p:spPr bwMode="auto">
            <a:xfrm>
              <a:off x="3290" y="2463"/>
              <a:ext cx="598" cy="348"/>
            </a:xfrm>
            <a:custGeom>
              <a:avLst/>
              <a:gdLst>
                <a:gd name="T0" fmla="*/ 672 w 553"/>
                <a:gd name="T1" fmla="*/ 103 h 344"/>
                <a:gd name="T2" fmla="*/ 587 w 553"/>
                <a:gd name="T3" fmla="*/ 87 h 344"/>
                <a:gd name="T4" fmla="*/ 532 w 553"/>
                <a:gd name="T5" fmla="*/ 65 h 344"/>
                <a:gd name="T6" fmla="*/ 499 w 553"/>
                <a:gd name="T7" fmla="*/ 57 h 344"/>
                <a:gd name="T8" fmla="*/ 488 w 553"/>
                <a:gd name="T9" fmla="*/ 70 h 344"/>
                <a:gd name="T10" fmla="*/ 506 w 553"/>
                <a:gd name="T11" fmla="*/ 116 h 344"/>
                <a:gd name="T12" fmla="*/ 516 w 553"/>
                <a:gd name="T13" fmla="*/ 149 h 344"/>
                <a:gd name="T14" fmla="*/ 513 w 553"/>
                <a:gd name="T15" fmla="*/ 191 h 344"/>
                <a:gd name="T16" fmla="*/ 468 w 553"/>
                <a:gd name="T17" fmla="*/ 235 h 344"/>
                <a:gd name="T18" fmla="*/ 398 w 553"/>
                <a:gd name="T19" fmla="*/ 259 h 344"/>
                <a:gd name="T20" fmla="*/ 319 w 553"/>
                <a:gd name="T21" fmla="*/ 262 h 344"/>
                <a:gd name="T22" fmla="*/ 251 w 553"/>
                <a:gd name="T23" fmla="*/ 256 h 344"/>
                <a:gd name="T24" fmla="*/ 192 w 553"/>
                <a:gd name="T25" fmla="*/ 259 h 344"/>
                <a:gd name="T26" fmla="*/ 135 w 553"/>
                <a:gd name="T27" fmla="*/ 283 h 344"/>
                <a:gd name="T28" fmla="*/ 82 w 553"/>
                <a:gd name="T29" fmla="*/ 326 h 344"/>
                <a:gd name="T30" fmla="*/ 30 w 553"/>
                <a:gd name="T31" fmla="*/ 356 h 344"/>
                <a:gd name="T32" fmla="*/ 6 w 553"/>
                <a:gd name="T33" fmla="*/ 353 h 344"/>
                <a:gd name="T34" fmla="*/ 0 w 553"/>
                <a:gd name="T35" fmla="*/ 342 h 344"/>
                <a:gd name="T36" fmla="*/ 19 w 553"/>
                <a:gd name="T37" fmla="*/ 321 h 344"/>
                <a:gd name="T38" fmla="*/ 64 w 553"/>
                <a:gd name="T39" fmla="*/ 286 h 344"/>
                <a:gd name="T40" fmla="*/ 123 w 553"/>
                <a:gd name="T41" fmla="*/ 243 h 344"/>
                <a:gd name="T42" fmla="*/ 200 w 553"/>
                <a:gd name="T43" fmla="*/ 219 h 344"/>
                <a:gd name="T44" fmla="*/ 262 w 553"/>
                <a:gd name="T45" fmla="*/ 227 h 344"/>
                <a:gd name="T46" fmla="*/ 370 w 553"/>
                <a:gd name="T47" fmla="*/ 235 h 344"/>
                <a:gd name="T48" fmla="*/ 423 w 553"/>
                <a:gd name="T49" fmla="*/ 216 h 344"/>
                <a:gd name="T50" fmla="*/ 444 w 553"/>
                <a:gd name="T51" fmla="*/ 170 h 344"/>
                <a:gd name="T52" fmla="*/ 421 w 553"/>
                <a:gd name="T53" fmla="*/ 103 h 344"/>
                <a:gd name="T54" fmla="*/ 411 w 553"/>
                <a:gd name="T55" fmla="*/ 52 h 344"/>
                <a:gd name="T56" fmla="*/ 451 w 553"/>
                <a:gd name="T57" fmla="*/ 11 h 344"/>
                <a:gd name="T58" fmla="*/ 513 w 553"/>
                <a:gd name="T59" fmla="*/ 3 h 344"/>
                <a:gd name="T60" fmla="*/ 576 w 553"/>
                <a:gd name="T61" fmla="*/ 33 h 344"/>
                <a:gd name="T62" fmla="*/ 655 w 553"/>
                <a:gd name="T63" fmla="*/ 79 h 344"/>
                <a:gd name="T64" fmla="*/ 692 w 553"/>
                <a:gd name="T65" fmla="*/ 97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3"/>
                <a:gd name="T100" fmla="*/ 0 h 344"/>
                <a:gd name="T101" fmla="*/ 553 w 553"/>
                <a:gd name="T102" fmla="*/ 344 h 34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3" h="344">
                  <a:moveTo>
                    <a:pt x="553" y="97"/>
                  </a:moveTo>
                  <a:lnTo>
                    <a:pt x="531" y="100"/>
                  </a:lnTo>
                  <a:lnTo>
                    <a:pt x="510" y="97"/>
                  </a:lnTo>
                  <a:lnTo>
                    <a:pt x="464" y="84"/>
                  </a:lnTo>
                  <a:lnTo>
                    <a:pt x="443" y="73"/>
                  </a:lnTo>
                  <a:lnTo>
                    <a:pt x="421" y="62"/>
                  </a:lnTo>
                  <a:lnTo>
                    <a:pt x="405" y="57"/>
                  </a:lnTo>
                  <a:lnTo>
                    <a:pt x="394" y="54"/>
                  </a:lnTo>
                  <a:lnTo>
                    <a:pt x="389" y="57"/>
                  </a:lnTo>
                  <a:lnTo>
                    <a:pt x="386" y="67"/>
                  </a:lnTo>
                  <a:lnTo>
                    <a:pt x="394" y="94"/>
                  </a:lnTo>
                  <a:lnTo>
                    <a:pt x="400" y="113"/>
                  </a:lnTo>
                  <a:lnTo>
                    <a:pt x="405" y="129"/>
                  </a:lnTo>
                  <a:lnTo>
                    <a:pt x="408" y="143"/>
                  </a:lnTo>
                  <a:lnTo>
                    <a:pt x="410" y="156"/>
                  </a:lnTo>
                  <a:lnTo>
                    <a:pt x="405" y="185"/>
                  </a:lnTo>
                  <a:lnTo>
                    <a:pt x="392" y="210"/>
                  </a:lnTo>
                  <a:lnTo>
                    <a:pt x="370" y="226"/>
                  </a:lnTo>
                  <a:lnTo>
                    <a:pt x="343" y="239"/>
                  </a:lnTo>
                  <a:lnTo>
                    <a:pt x="314" y="250"/>
                  </a:lnTo>
                  <a:lnTo>
                    <a:pt x="282" y="253"/>
                  </a:lnTo>
                  <a:lnTo>
                    <a:pt x="252" y="253"/>
                  </a:lnTo>
                  <a:lnTo>
                    <a:pt x="225" y="250"/>
                  </a:lnTo>
                  <a:lnTo>
                    <a:pt x="199" y="247"/>
                  </a:lnTo>
                  <a:lnTo>
                    <a:pt x="174" y="247"/>
                  </a:lnTo>
                  <a:lnTo>
                    <a:pt x="153" y="250"/>
                  </a:lnTo>
                  <a:lnTo>
                    <a:pt x="129" y="261"/>
                  </a:lnTo>
                  <a:lnTo>
                    <a:pt x="107" y="274"/>
                  </a:lnTo>
                  <a:lnTo>
                    <a:pt x="86" y="293"/>
                  </a:lnTo>
                  <a:lnTo>
                    <a:pt x="65" y="314"/>
                  </a:lnTo>
                  <a:lnTo>
                    <a:pt x="40" y="341"/>
                  </a:lnTo>
                  <a:lnTo>
                    <a:pt x="24" y="344"/>
                  </a:lnTo>
                  <a:lnTo>
                    <a:pt x="14" y="344"/>
                  </a:lnTo>
                  <a:lnTo>
                    <a:pt x="6" y="341"/>
                  </a:lnTo>
                  <a:lnTo>
                    <a:pt x="0" y="338"/>
                  </a:lnTo>
                  <a:lnTo>
                    <a:pt x="0" y="330"/>
                  </a:lnTo>
                  <a:lnTo>
                    <a:pt x="6" y="322"/>
                  </a:lnTo>
                  <a:lnTo>
                    <a:pt x="16" y="309"/>
                  </a:lnTo>
                  <a:lnTo>
                    <a:pt x="30" y="295"/>
                  </a:lnTo>
                  <a:lnTo>
                    <a:pt x="51" y="277"/>
                  </a:lnTo>
                  <a:lnTo>
                    <a:pt x="67" y="258"/>
                  </a:lnTo>
                  <a:lnTo>
                    <a:pt x="97" y="234"/>
                  </a:lnTo>
                  <a:lnTo>
                    <a:pt x="124" y="218"/>
                  </a:lnTo>
                  <a:lnTo>
                    <a:pt x="158" y="212"/>
                  </a:lnTo>
                  <a:lnTo>
                    <a:pt x="180" y="215"/>
                  </a:lnTo>
                  <a:lnTo>
                    <a:pt x="207" y="218"/>
                  </a:lnTo>
                  <a:lnTo>
                    <a:pt x="266" y="226"/>
                  </a:lnTo>
                  <a:lnTo>
                    <a:pt x="292" y="226"/>
                  </a:lnTo>
                  <a:lnTo>
                    <a:pt x="317" y="220"/>
                  </a:lnTo>
                  <a:lnTo>
                    <a:pt x="335" y="210"/>
                  </a:lnTo>
                  <a:lnTo>
                    <a:pt x="349" y="188"/>
                  </a:lnTo>
                  <a:lnTo>
                    <a:pt x="351" y="164"/>
                  </a:lnTo>
                  <a:lnTo>
                    <a:pt x="349" y="143"/>
                  </a:lnTo>
                  <a:lnTo>
                    <a:pt x="333" y="100"/>
                  </a:lnTo>
                  <a:lnTo>
                    <a:pt x="322" y="65"/>
                  </a:lnTo>
                  <a:lnTo>
                    <a:pt x="325" y="49"/>
                  </a:lnTo>
                  <a:lnTo>
                    <a:pt x="333" y="33"/>
                  </a:lnTo>
                  <a:lnTo>
                    <a:pt x="357" y="11"/>
                  </a:lnTo>
                  <a:lnTo>
                    <a:pt x="381" y="0"/>
                  </a:lnTo>
                  <a:lnTo>
                    <a:pt x="405" y="3"/>
                  </a:lnTo>
                  <a:lnTo>
                    <a:pt x="432" y="14"/>
                  </a:lnTo>
                  <a:lnTo>
                    <a:pt x="456" y="33"/>
                  </a:lnTo>
                  <a:lnTo>
                    <a:pt x="486" y="54"/>
                  </a:lnTo>
                  <a:lnTo>
                    <a:pt x="518" y="76"/>
                  </a:lnTo>
                  <a:lnTo>
                    <a:pt x="553" y="97"/>
                  </a:lnTo>
                  <a:lnTo>
                    <a:pt x="547" y="94"/>
                  </a:lnTo>
                  <a:lnTo>
                    <a:pt x="553" y="97"/>
                  </a:lnTo>
                  <a:close/>
                </a:path>
              </a:pathLst>
            </a:custGeom>
            <a:solidFill>
              <a:srgbClr val="000000"/>
            </a:solidFill>
            <a:ln w="9525">
              <a:noFill/>
              <a:round/>
              <a:headEnd/>
              <a:tailEnd/>
            </a:ln>
          </p:spPr>
          <p:txBody>
            <a:bodyPr/>
            <a:lstStyle/>
            <a:p>
              <a:endParaRPr lang="ar-SA"/>
            </a:p>
          </p:txBody>
        </p:sp>
        <p:sp>
          <p:nvSpPr>
            <p:cNvPr id="11279" name="Freeform 17"/>
            <p:cNvSpPr>
              <a:spLocks/>
            </p:cNvSpPr>
            <p:nvPr/>
          </p:nvSpPr>
          <p:spPr bwMode="auto">
            <a:xfrm>
              <a:off x="2829" y="1823"/>
              <a:ext cx="1157" cy="630"/>
            </a:xfrm>
            <a:custGeom>
              <a:avLst/>
              <a:gdLst>
                <a:gd name="T0" fmla="*/ 1176 w 1070"/>
                <a:gd name="T1" fmla="*/ 290 h 622"/>
                <a:gd name="T2" fmla="*/ 1227 w 1070"/>
                <a:gd name="T3" fmla="*/ 212 h 622"/>
                <a:gd name="T4" fmla="*/ 1254 w 1070"/>
                <a:gd name="T5" fmla="*/ 140 h 622"/>
                <a:gd name="T6" fmla="*/ 1218 w 1070"/>
                <a:gd name="T7" fmla="*/ 96 h 622"/>
                <a:gd name="T8" fmla="*/ 1111 w 1070"/>
                <a:gd name="T9" fmla="*/ 56 h 622"/>
                <a:gd name="T10" fmla="*/ 1058 w 1070"/>
                <a:gd name="T11" fmla="*/ 43 h 622"/>
                <a:gd name="T12" fmla="*/ 990 w 1070"/>
                <a:gd name="T13" fmla="*/ 34 h 622"/>
                <a:gd name="T14" fmla="*/ 810 w 1070"/>
                <a:gd name="T15" fmla="*/ 37 h 622"/>
                <a:gd name="T16" fmla="*/ 699 w 1070"/>
                <a:gd name="T17" fmla="*/ 56 h 622"/>
                <a:gd name="T18" fmla="*/ 631 w 1070"/>
                <a:gd name="T19" fmla="*/ 86 h 622"/>
                <a:gd name="T20" fmla="*/ 579 w 1070"/>
                <a:gd name="T21" fmla="*/ 113 h 622"/>
                <a:gd name="T22" fmla="*/ 513 w 1070"/>
                <a:gd name="T23" fmla="*/ 142 h 622"/>
                <a:gd name="T24" fmla="*/ 420 w 1070"/>
                <a:gd name="T25" fmla="*/ 148 h 622"/>
                <a:gd name="T26" fmla="*/ 291 w 1070"/>
                <a:gd name="T27" fmla="*/ 183 h 622"/>
                <a:gd name="T28" fmla="*/ 181 w 1070"/>
                <a:gd name="T29" fmla="*/ 239 h 622"/>
                <a:gd name="T30" fmla="*/ 129 w 1070"/>
                <a:gd name="T31" fmla="*/ 274 h 622"/>
                <a:gd name="T32" fmla="*/ 50 w 1070"/>
                <a:gd name="T33" fmla="*/ 320 h 622"/>
                <a:gd name="T34" fmla="*/ 19 w 1070"/>
                <a:gd name="T35" fmla="*/ 288 h 622"/>
                <a:gd name="T36" fmla="*/ 77 w 1070"/>
                <a:gd name="T37" fmla="*/ 180 h 622"/>
                <a:gd name="T38" fmla="*/ 170 w 1070"/>
                <a:gd name="T39" fmla="*/ 94 h 622"/>
                <a:gd name="T40" fmla="*/ 291 w 1070"/>
                <a:gd name="T41" fmla="*/ 26 h 622"/>
                <a:gd name="T42" fmla="*/ 322 w 1070"/>
                <a:gd name="T43" fmla="*/ 26 h 622"/>
                <a:gd name="T44" fmla="*/ 224 w 1070"/>
                <a:gd name="T45" fmla="*/ 96 h 622"/>
                <a:gd name="T46" fmla="*/ 142 w 1070"/>
                <a:gd name="T47" fmla="*/ 161 h 622"/>
                <a:gd name="T48" fmla="*/ 115 w 1070"/>
                <a:gd name="T49" fmla="*/ 191 h 622"/>
                <a:gd name="T50" fmla="*/ 115 w 1070"/>
                <a:gd name="T51" fmla="*/ 207 h 622"/>
                <a:gd name="T52" fmla="*/ 149 w 1070"/>
                <a:gd name="T53" fmla="*/ 210 h 622"/>
                <a:gd name="T54" fmla="*/ 220 w 1070"/>
                <a:gd name="T55" fmla="*/ 183 h 622"/>
                <a:gd name="T56" fmla="*/ 362 w 1070"/>
                <a:gd name="T57" fmla="*/ 142 h 622"/>
                <a:gd name="T58" fmla="*/ 450 w 1070"/>
                <a:gd name="T59" fmla="*/ 129 h 622"/>
                <a:gd name="T60" fmla="*/ 518 w 1070"/>
                <a:gd name="T61" fmla="*/ 115 h 622"/>
                <a:gd name="T62" fmla="*/ 579 w 1070"/>
                <a:gd name="T63" fmla="*/ 94 h 622"/>
                <a:gd name="T64" fmla="*/ 627 w 1070"/>
                <a:gd name="T65" fmla="*/ 54 h 622"/>
                <a:gd name="T66" fmla="*/ 688 w 1070"/>
                <a:gd name="T67" fmla="*/ 32 h 622"/>
                <a:gd name="T68" fmla="*/ 787 w 1070"/>
                <a:gd name="T69" fmla="*/ 16 h 622"/>
                <a:gd name="T70" fmla="*/ 1016 w 1070"/>
                <a:gd name="T71" fmla="*/ 0 h 622"/>
                <a:gd name="T72" fmla="*/ 1146 w 1070"/>
                <a:gd name="T73" fmla="*/ 10 h 622"/>
                <a:gd name="T74" fmla="*/ 1234 w 1070"/>
                <a:gd name="T75" fmla="*/ 43 h 622"/>
                <a:gd name="T76" fmla="*/ 1289 w 1070"/>
                <a:gd name="T77" fmla="*/ 83 h 622"/>
                <a:gd name="T78" fmla="*/ 1315 w 1070"/>
                <a:gd name="T79" fmla="*/ 134 h 622"/>
                <a:gd name="T80" fmla="*/ 1312 w 1070"/>
                <a:gd name="T81" fmla="*/ 239 h 622"/>
                <a:gd name="T82" fmla="*/ 1268 w 1070"/>
                <a:gd name="T83" fmla="*/ 317 h 622"/>
                <a:gd name="T84" fmla="*/ 1245 w 1070"/>
                <a:gd name="T85" fmla="*/ 369 h 622"/>
                <a:gd name="T86" fmla="*/ 1261 w 1070"/>
                <a:gd name="T87" fmla="*/ 414 h 622"/>
                <a:gd name="T88" fmla="*/ 1312 w 1070"/>
                <a:gd name="T89" fmla="*/ 473 h 622"/>
                <a:gd name="T90" fmla="*/ 1339 w 1070"/>
                <a:gd name="T91" fmla="*/ 498 h 622"/>
                <a:gd name="T92" fmla="*/ 1353 w 1070"/>
                <a:gd name="T93" fmla="*/ 557 h 622"/>
                <a:gd name="T94" fmla="*/ 1342 w 1070"/>
                <a:gd name="T95" fmla="*/ 643 h 622"/>
                <a:gd name="T96" fmla="*/ 1328 w 1070"/>
                <a:gd name="T97" fmla="*/ 646 h 622"/>
                <a:gd name="T98" fmla="*/ 1319 w 1070"/>
                <a:gd name="T99" fmla="*/ 632 h 622"/>
                <a:gd name="T100" fmla="*/ 1322 w 1070"/>
                <a:gd name="T101" fmla="*/ 549 h 622"/>
                <a:gd name="T102" fmla="*/ 1319 w 1070"/>
                <a:gd name="T103" fmla="*/ 511 h 622"/>
                <a:gd name="T104" fmla="*/ 1275 w 1070"/>
                <a:gd name="T105" fmla="*/ 471 h 622"/>
                <a:gd name="T106" fmla="*/ 1218 w 1070"/>
                <a:gd name="T107" fmla="*/ 437 h 622"/>
                <a:gd name="T108" fmla="*/ 1173 w 1070"/>
                <a:gd name="T109" fmla="*/ 379 h 622"/>
                <a:gd name="T110" fmla="*/ 1166 w 1070"/>
                <a:gd name="T111" fmla="*/ 328 h 622"/>
                <a:gd name="T112" fmla="*/ 1166 w 1070"/>
                <a:gd name="T113" fmla="*/ 328 h 6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70"/>
                <a:gd name="T172" fmla="*/ 0 h 622"/>
                <a:gd name="T173" fmla="*/ 1070 w 1070"/>
                <a:gd name="T174" fmla="*/ 622 h 6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70" h="622">
                  <a:moveTo>
                    <a:pt x="922" y="316"/>
                  </a:moveTo>
                  <a:lnTo>
                    <a:pt x="930" y="278"/>
                  </a:lnTo>
                  <a:lnTo>
                    <a:pt x="949" y="241"/>
                  </a:lnTo>
                  <a:lnTo>
                    <a:pt x="971" y="203"/>
                  </a:lnTo>
                  <a:lnTo>
                    <a:pt x="989" y="158"/>
                  </a:lnTo>
                  <a:lnTo>
                    <a:pt x="992" y="134"/>
                  </a:lnTo>
                  <a:lnTo>
                    <a:pt x="981" y="112"/>
                  </a:lnTo>
                  <a:lnTo>
                    <a:pt x="963" y="93"/>
                  </a:lnTo>
                  <a:lnTo>
                    <a:pt x="936" y="77"/>
                  </a:lnTo>
                  <a:lnTo>
                    <a:pt x="879" y="53"/>
                  </a:lnTo>
                  <a:lnTo>
                    <a:pt x="855" y="45"/>
                  </a:lnTo>
                  <a:lnTo>
                    <a:pt x="836" y="40"/>
                  </a:lnTo>
                  <a:lnTo>
                    <a:pt x="815" y="37"/>
                  </a:lnTo>
                  <a:lnTo>
                    <a:pt x="783" y="34"/>
                  </a:lnTo>
                  <a:lnTo>
                    <a:pt x="692" y="34"/>
                  </a:lnTo>
                  <a:lnTo>
                    <a:pt x="641" y="37"/>
                  </a:lnTo>
                  <a:lnTo>
                    <a:pt x="595" y="43"/>
                  </a:lnTo>
                  <a:lnTo>
                    <a:pt x="552" y="53"/>
                  </a:lnTo>
                  <a:lnTo>
                    <a:pt x="523" y="67"/>
                  </a:lnTo>
                  <a:lnTo>
                    <a:pt x="499" y="83"/>
                  </a:lnTo>
                  <a:lnTo>
                    <a:pt x="477" y="99"/>
                  </a:lnTo>
                  <a:lnTo>
                    <a:pt x="458" y="110"/>
                  </a:lnTo>
                  <a:lnTo>
                    <a:pt x="442" y="120"/>
                  </a:lnTo>
                  <a:lnTo>
                    <a:pt x="405" y="136"/>
                  </a:lnTo>
                  <a:lnTo>
                    <a:pt x="359" y="139"/>
                  </a:lnTo>
                  <a:lnTo>
                    <a:pt x="332" y="142"/>
                  </a:lnTo>
                  <a:lnTo>
                    <a:pt x="300" y="147"/>
                  </a:lnTo>
                  <a:lnTo>
                    <a:pt x="230" y="177"/>
                  </a:lnTo>
                  <a:lnTo>
                    <a:pt x="166" y="214"/>
                  </a:lnTo>
                  <a:lnTo>
                    <a:pt x="142" y="230"/>
                  </a:lnTo>
                  <a:lnTo>
                    <a:pt x="123" y="246"/>
                  </a:lnTo>
                  <a:lnTo>
                    <a:pt x="102" y="265"/>
                  </a:lnTo>
                  <a:lnTo>
                    <a:pt x="75" y="287"/>
                  </a:lnTo>
                  <a:lnTo>
                    <a:pt x="40" y="308"/>
                  </a:lnTo>
                  <a:lnTo>
                    <a:pt x="0" y="332"/>
                  </a:lnTo>
                  <a:lnTo>
                    <a:pt x="16" y="276"/>
                  </a:lnTo>
                  <a:lnTo>
                    <a:pt x="35" y="222"/>
                  </a:lnTo>
                  <a:lnTo>
                    <a:pt x="61" y="174"/>
                  </a:lnTo>
                  <a:lnTo>
                    <a:pt x="96" y="131"/>
                  </a:lnTo>
                  <a:lnTo>
                    <a:pt x="134" y="91"/>
                  </a:lnTo>
                  <a:lnTo>
                    <a:pt x="179" y="56"/>
                  </a:lnTo>
                  <a:lnTo>
                    <a:pt x="230" y="26"/>
                  </a:lnTo>
                  <a:lnTo>
                    <a:pt x="287" y="0"/>
                  </a:lnTo>
                  <a:lnTo>
                    <a:pt x="255" y="26"/>
                  </a:lnTo>
                  <a:lnTo>
                    <a:pt x="217" y="56"/>
                  </a:lnTo>
                  <a:lnTo>
                    <a:pt x="177" y="93"/>
                  </a:lnTo>
                  <a:lnTo>
                    <a:pt x="134" y="134"/>
                  </a:lnTo>
                  <a:lnTo>
                    <a:pt x="112" y="155"/>
                  </a:lnTo>
                  <a:lnTo>
                    <a:pt x="99" y="171"/>
                  </a:lnTo>
                  <a:lnTo>
                    <a:pt x="91" y="185"/>
                  </a:lnTo>
                  <a:lnTo>
                    <a:pt x="88" y="193"/>
                  </a:lnTo>
                  <a:lnTo>
                    <a:pt x="91" y="198"/>
                  </a:lnTo>
                  <a:lnTo>
                    <a:pt x="102" y="201"/>
                  </a:lnTo>
                  <a:lnTo>
                    <a:pt x="118" y="201"/>
                  </a:lnTo>
                  <a:lnTo>
                    <a:pt x="142" y="195"/>
                  </a:lnTo>
                  <a:lnTo>
                    <a:pt x="174" y="177"/>
                  </a:lnTo>
                  <a:lnTo>
                    <a:pt x="209" y="160"/>
                  </a:lnTo>
                  <a:lnTo>
                    <a:pt x="287" y="136"/>
                  </a:lnTo>
                  <a:lnTo>
                    <a:pt x="324" y="128"/>
                  </a:lnTo>
                  <a:lnTo>
                    <a:pt x="356" y="123"/>
                  </a:lnTo>
                  <a:lnTo>
                    <a:pt x="386" y="118"/>
                  </a:lnTo>
                  <a:lnTo>
                    <a:pt x="410" y="112"/>
                  </a:lnTo>
                  <a:lnTo>
                    <a:pt x="437" y="104"/>
                  </a:lnTo>
                  <a:lnTo>
                    <a:pt x="458" y="91"/>
                  </a:lnTo>
                  <a:lnTo>
                    <a:pt x="480" y="75"/>
                  </a:lnTo>
                  <a:lnTo>
                    <a:pt x="496" y="51"/>
                  </a:lnTo>
                  <a:lnTo>
                    <a:pt x="517" y="40"/>
                  </a:lnTo>
                  <a:lnTo>
                    <a:pt x="544" y="32"/>
                  </a:lnTo>
                  <a:lnTo>
                    <a:pt x="582" y="24"/>
                  </a:lnTo>
                  <a:lnTo>
                    <a:pt x="622" y="16"/>
                  </a:lnTo>
                  <a:lnTo>
                    <a:pt x="710" y="5"/>
                  </a:lnTo>
                  <a:lnTo>
                    <a:pt x="804" y="0"/>
                  </a:lnTo>
                  <a:lnTo>
                    <a:pt x="861" y="2"/>
                  </a:lnTo>
                  <a:lnTo>
                    <a:pt x="906" y="10"/>
                  </a:lnTo>
                  <a:lnTo>
                    <a:pt x="946" y="24"/>
                  </a:lnTo>
                  <a:lnTo>
                    <a:pt x="976" y="40"/>
                  </a:lnTo>
                  <a:lnTo>
                    <a:pt x="1003" y="59"/>
                  </a:lnTo>
                  <a:lnTo>
                    <a:pt x="1019" y="80"/>
                  </a:lnTo>
                  <a:lnTo>
                    <a:pt x="1032" y="104"/>
                  </a:lnTo>
                  <a:lnTo>
                    <a:pt x="1040" y="128"/>
                  </a:lnTo>
                  <a:lnTo>
                    <a:pt x="1046" y="182"/>
                  </a:lnTo>
                  <a:lnTo>
                    <a:pt x="1038" y="230"/>
                  </a:lnTo>
                  <a:lnTo>
                    <a:pt x="1022" y="273"/>
                  </a:lnTo>
                  <a:lnTo>
                    <a:pt x="1003" y="305"/>
                  </a:lnTo>
                  <a:lnTo>
                    <a:pt x="989" y="329"/>
                  </a:lnTo>
                  <a:lnTo>
                    <a:pt x="984" y="354"/>
                  </a:lnTo>
                  <a:lnTo>
                    <a:pt x="987" y="378"/>
                  </a:lnTo>
                  <a:lnTo>
                    <a:pt x="997" y="399"/>
                  </a:lnTo>
                  <a:lnTo>
                    <a:pt x="1024" y="439"/>
                  </a:lnTo>
                  <a:lnTo>
                    <a:pt x="1038" y="455"/>
                  </a:lnTo>
                  <a:lnTo>
                    <a:pt x="1051" y="469"/>
                  </a:lnTo>
                  <a:lnTo>
                    <a:pt x="1059" y="480"/>
                  </a:lnTo>
                  <a:lnTo>
                    <a:pt x="1064" y="496"/>
                  </a:lnTo>
                  <a:lnTo>
                    <a:pt x="1070" y="536"/>
                  </a:lnTo>
                  <a:lnTo>
                    <a:pt x="1067" y="579"/>
                  </a:lnTo>
                  <a:lnTo>
                    <a:pt x="1062" y="619"/>
                  </a:lnTo>
                  <a:lnTo>
                    <a:pt x="1056" y="622"/>
                  </a:lnTo>
                  <a:lnTo>
                    <a:pt x="1051" y="622"/>
                  </a:lnTo>
                  <a:lnTo>
                    <a:pt x="1046" y="616"/>
                  </a:lnTo>
                  <a:lnTo>
                    <a:pt x="1043" y="608"/>
                  </a:lnTo>
                  <a:lnTo>
                    <a:pt x="1043" y="555"/>
                  </a:lnTo>
                  <a:lnTo>
                    <a:pt x="1046" y="528"/>
                  </a:lnTo>
                  <a:lnTo>
                    <a:pt x="1046" y="509"/>
                  </a:lnTo>
                  <a:lnTo>
                    <a:pt x="1043" y="493"/>
                  </a:lnTo>
                  <a:lnTo>
                    <a:pt x="1030" y="469"/>
                  </a:lnTo>
                  <a:lnTo>
                    <a:pt x="1008" y="453"/>
                  </a:lnTo>
                  <a:lnTo>
                    <a:pt x="987" y="437"/>
                  </a:lnTo>
                  <a:lnTo>
                    <a:pt x="963" y="421"/>
                  </a:lnTo>
                  <a:lnTo>
                    <a:pt x="941" y="396"/>
                  </a:lnTo>
                  <a:lnTo>
                    <a:pt x="928" y="364"/>
                  </a:lnTo>
                  <a:lnTo>
                    <a:pt x="925" y="343"/>
                  </a:lnTo>
                  <a:lnTo>
                    <a:pt x="922" y="316"/>
                  </a:lnTo>
                  <a:lnTo>
                    <a:pt x="920" y="316"/>
                  </a:lnTo>
                  <a:lnTo>
                    <a:pt x="922" y="316"/>
                  </a:lnTo>
                  <a:close/>
                </a:path>
              </a:pathLst>
            </a:custGeom>
            <a:solidFill>
              <a:srgbClr val="000000"/>
            </a:solidFill>
            <a:ln w="9525">
              <a:noFill/>
              <a:round/>
              <a:headEnd/>
              <a:tailEnd/>
            </a:ln>
          </p:spPr>
          <p:txBody>
            <a:bodyPr/>
            <a:lstStyle/>
            <a:p>
              <a:endParaRPr lang="ar-SA"/>
            </a:p>
          </p:txBody>
        </p:sp>
        <p:sp>
          <p:nvSpPr>
            <p:cNvPr id="11280" name="Freeform 18"/>
            <p:cNvSpPr>
              <a:spLocks/>
            </p:cNvSpPr>
            <p:nvPr/>
          </p:nvSpPr>
          <p:spPr bwMode="auto">
            <a:xfrm>
              <a:off x="1115" y="2319"/>
              <a:ext cx="1340" cy="764"/>
            </a:xfrm>
            <a:custGeom>
              <a:avLst/>
              <a:gdLst>
                <a:gd name="T0" fmla="*/ 807 w 1239"/>
                <a:gd name="T1" fmla="*/ 781 h 754"/>
                <a:gd name="T2" fmla="*/ 749 w 1239"/>
                <a:gd name="T3" fmla="*/ 745 h 754"/>
                <a:gd name="T4" fmla="*/ 735 w 1239"/>
                <a:gd name="T5" fmla="*/ 653 h 754"/>
                <a:gd name="T6" fmla="*/ 705 w 1239"/>
                <a:gd name="T7" fmla="*/ 612 h 754"/>
                <a:gd name="T8" fmla="*/ 557 w 1239"/>
                <a:gd name="T9" fmla="*/ 598 h 754"/>
                <a:gd name="T10" fmla="*/ 302 w 1239"/>
                <a:gd name="T11" fmla="*/ 620 h 754"/>
                <a:gd name="T12" fmla="*/ 159 w 1239"/>
                <a:gd name="T13" fmla="*/ 571 h 754"/>
                <a:gd name="T14" fmla="*/ 98 w 1239"/>
                <a:gd name="T15" fmla="*/ 493 h 754"/>
                <a:gd name="T16" fmla="*/ 102 w 1239"/>
                <a:gd name="T17" fmla="*/ 404 h 754"/>
                <a:gd name="T18" fmla="*/ 34 w 1239"/>
                <a:gd name="T19" fmla="*/ 346 h 754"/>
                <a:gd name="T20" fmla="*/ 0 w 1239"/>
                <a:gd name="T21" fmla="*/ 283 h 754"/>
                <a:gd name="T22" fmla="*/ 34 w 1239"/>
                <a:gd name="T23" fmla="*/ 227 h 754"/>
                <a:gd name="T24" fmla="*/ 102 w 1239"/>
                <a:gd name="T25" fmla="*/ 165 h 754"/>
                <a:gd name="T26" fmla="*/ 203 w 1239"/>
                <a:gd name="T27" fmla="*/ 100 h 754"/>
                <a:gd name="T28" fmla="*/ 393 w 1239"/>
                <a:gd name="T29" fmla="*/ 49 h 754"/>
                <a:gd name="T30" fmla="*/ 682 w 1239"/>
                <a:gd name="T31" fmla="*/ 65 h 754"/>
                <a:gd name="T32" fmla="*/ 835 w 1239"/>
                <a:gd name="T33" fmla="*/ 73 h 754"/>
                <a:gd name="T34" fmla="*/ 964 w 1239"/>
                <a:gd name="T35" fmla="*/ 65 h 754"/>
                <a:gd name="T36" fmla="*/ 1229 w 1239"/>
                <a:gd name="T37" fmla="*/ 44 h 754"/>
                <a:gd name="T38" fmla="*/ 1367 w 1239"/>
                <a:gd name="T39" fmla="*/ 49 h 754"/>
                <a:gd name="T40" fmla="*/ 1503 w 1239"/>
                <a:gd name="T41" fmla="*/ 41 h 754"/>
                <a:gd name="T42" fmla="*/ 1556 w 1239"/>
                <a:gd name="T43" fmla="*/ 0 h 754"/>
                <a:gd name="T44" fmla="*/ 1567 w 1239"/>
                <a:gd name="T45" fmla="*/ 22 h 754"/>
                <a:gd name="T46" fmla="*/ 1523 w 1239"/>
                <a:gd name="T47" fmla="*/ 68 h 754"/>
                <a:gd name="T48" fmla="*/ 1265 w 1239"/>
                <a:gd name="T49" fmla="*/ 81 h 754"/>
                <a:gd name="T50" fmla="*/ 1175 w 1239"/>
                <a:gd name="T51" fmla="*/ 92 h 754"/>
                <a:gd name="T52" fmla="*/ 941 w 1239"/>
                <a:gd name="T53" fmla="*/ 113 h 754"/>
                <a:gd name="T54" fmla="*/ 824 w 1239"/>
                <a:gd name="T55" fmla="*/ 113 h 754"/>
                <a:gd name="T56" fmla="*/ 641 w 1239"/>
                <a:gd name="T57" fmla="*/ 100 h 754"/>
                <a:gd name="T58" fmla="*/ 462 w 1239"/>
                <a:gd name="T59" fmla="*/ 86 h 754"/>
                <a:gd name="T60" fmla="*/ 357 w 1239"/>
                <a:gd name="T61" fmla="*/ 100 h 754"/>
                <a:gd name="T62" fmla="*/ 203 w 1239"/>
                <a:gd name="T63" fmla="*/ 173 h 754"/>
                <a:gd name="T64" fmla="*/ 105 w 1239"/>
                <a:gd name="T65" fmla="*/ 221 h 754"/>
                <a:gd name="T66" fmla="*/ 75 w 1239"/>
                <a:gd name="T67" fmla="*/ 278 h 754"/>
                <a:gd name="T68" fmla="*/ 125 w 1239"/>
                <a:gd name="T69" fmla="*/ 323 h 754"/>
                <a:gd name="T70" fmla="*/ 200 w 1239"/>
                <a:gd name="T71" fmla="*/ 391 h 754"/>
                <a:gd name="T72" fmla="*/ 189 w 1239"/>
                <a:gd name="T73" fmla="*/ 480 h 754"/>
                <a:gd name="T74" fmla="*/ 207 w 1239"/>
                <a:gd name="T75" fmla="*/ 528 h 754"/>
                <a:gd name="T76" fmla="*/ 278 w 1239"/>
                <a:gd name="T77" fmla="*/ 560 h 754"/>
                <a:gd name="T78" fmla="*/ 389 w 1239"/>
                <a:gd name="T79" fmla="*/ 555 h 754"/>
                <a:gd name="T80" fmla="*/ 601 w 1239"/>
                <a:gd name="T81" fmla="*/ 539 h 754"/>
                <a:gd name="T82" fmla="*/ 727 w 1239"/>
                <a:gd name="T83" fmla="*/ 566 h 754"/>
                <a:gd name="T84" fmla="*/ 777 w 1239"/>
                <a:gd name="T85" fmla="*/ 617 h 754"/>
                <a:gd name="T86" fmla="*/ 787 w 1239"/>
                <a:gd name="T87" fmla="*/ 700 h 754"/>
                <a:gd name="T88" fmla="*/ 835 w 1239"/>
                <a:gd name="T89" fmla="*/ 754 h 754"/>
                <a:gd name="T90" fmla="*/ 889 w 1239"/>
                <a:gd name="T91" fmla="*/ 762 h 754"/>
                <a:gd name="T92" fmla="*/ 867 w 1239"/>
                <a:gd name="T93" fmla="*/ 784 h 7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9"/>
                <a:gd name="T142" fmla="*/ 0 h 754"/>
                <a:gd name="T143" fmla="*/ 1239 w 1239"/>
                <a:gd name="T144" fmla="*/ 754 h 7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9" h="754">
                  <a:moveTo>
                    <a:pt x="686" y="754"/>
                  </a:moveTo>
                  <a:lnTo>
                    <a:pt x="660" y="754"/>
                  </a:lnTo>
                  <a:lnTo>
                    <a:pt x="638" y="751"/>
                  </a:lnTo>
                  <a:lnTo>
                    <a:pt x="619" y="743"/>
                  </a:lnTo>
                  <a:lnTo>
                    <a:pt x="603" y="732"/>
                  </a:lnTo>
                  <a:lnTo>
                    <a:pt x="593" y="716"/>
                  </a:lnTo>
                  <a:lnTo>
                    <a:pt x="585" y="698"/>
                  </a:lnTo>
                  <a:lnTo>
                    <a:pt x="582" y="673"/>
                  </a:lnTo>
                  <a:lnTo>
                    <a:pt x="582" y="628"/>
                  </a:lnTo>
                  <a:lnTo>
                    <a:pt x="577" y="612"/>
                  </a:lnTo>
                  <a:lnTo>
                    <a:pt x="568" y="598"/>
                  </a:lnTo>
                  <a:lnTo>
                    <a:pt x="558" y="588"/>
                  </a:lnTo>
                  <a:lnTo>
                    <a:pt x="526" y="577"/>
                  </a:lnTo>
                  <a:lnTo>
                    <a:pt x="485" y="572"/>
                  </a:lnTo>
                  <a:lnTo>
                    <a:pt x="440" y="574"/>
                  </a:lnTo>
                  <a:lnTo>
                    <a:pt x="389" y="580"/>
                  </a:lnTo>
                  <a:lnTo>
                    <a:pt x="287" y="593"/>
                  </a:lnTo>
                  <a:lnTo>
                    <a:pt x="239" y="596"/>
                  </a:lnTo>
                  <a:lnTo>
                    <a:pt x="196" y="588"/>
                  </a:lnTo>
                  <a:lnTo>
                    <a:pt x="158" y="572"/>
                  </a:lnTo>
                  <a:lnTo>
                    <a:pt x="126" y="550"/>
                  </a:lnTo>
                  <a:lnTo>
                    <a:pt x="102" y="526"/>
                  </a:lnTo>
                  <a:lnTo>
                    <a:pt x="86" y="502"/>
                  </a:lnTo>
                  <a:lnTo>
                    <a:pt x="78" y="475"/>
                  </a:lnTo>
                  <a:lnTo>
                    <a:pt x="80" y="454"/>
                  </a:lnTo>
                  <a:lnTo>
                    <a:pt x="86" y="419"/>
                  </a:lnTo>
                  <a:lnTo>
                    <a:pt x="80" y="389"/>
                  </a:lnTo>
                  <a:lnTo>
                    <a:pt x="70" y="370"/>
                  </a:lnTo>
                  <a:lnTo>
                    <a:pt x="51" y="354"/>
                  </a:lnTo>
                  <a:lnTo>
                    <a:pt x="27" y="333"/>
                  </a:lnTo>
                  <a:lnTo>
                    <a:pt x="11" y="314"/>
                  </a:lnTo>
                  <a:lnTo>
                    <a:pt x="3" y="293"/>
                  </a:lnTo>
                  <a:lnTo>
                    <a:pt x="0" y="271"/>
                  </a:lnTo>
                  <a:lnTo>
                    <a:pt x="3" y="255"/>
                  </a:lnTo>
                  <a:lnTo>
                    <a:pt x="8" y="239"/>
                  </a:lnTo>
                  <a:lnTo>
                    <a:pt x="27" y="218"/>
                  </a:lnTo>
                  <a:lnTo>
                    <a:pt x="48" y="199"/>
                  </a:lnTo>
                  <a:lnTo>
                    <a:pt x="67" y="175"/>
                  </a:lnTo>
                  <a:lnTo>
                    <a:pt x="80" y="159"/>
                  </a:lnTo>
                  <a:lnTo>
                    <a:pt x="102" y="137"/>
                  </a:lnTo>
                  <a:lnTo>
                    <a:pt x="129" y="118"/>
                  </a:lnTo>
                  <a:lnTo>
                    <a:pt x="161" y="97"/>
                  </a:lnTo>
                  <a:lnTo>
                    <a:pt x="236" y="62"/>
                  </a:lnTo>
                  <a:lnTo>
                    <a:pt x="274" y="51"/>
                  </a:lnTo>
                  <a:lnTo>
                    <a:pt x="311" y="46"/>
                  </a:lnTo>
                  <a:lnTo>
                    <a:pt x="357" y="46"/>
                  </a:lnTo>
                  <a:lnTo>
                    <a:pt x="410" y="49"/>
                  </a:lnTo>
                  <a:lnTo>
                    <a:pt x="539" y="62"/>
                  </a:lnTo>
                  <a:lnTo>
                    <a:pt x="603" y="67"/>
                  </a:lnTo>
                  <a:lnTo>
                    <a:pt x="633" y="67"/>
                  </a:lnTo>
                  <a:lnTo>
                    <a:pt x="660" y="70"/>
                  </a:lnTo>
                  <a:lnTo>
                    <a:pt x="721" y="70"/>
                  </a:lnTo>
                  <a:lnTo>
                    <a:pt x="735" y="67"/>
                  </a:lnTo>
                  <a:lnTo>
                    <a:pt x="762" y="62"/>
                  </a:lnTo>
                  <a:lnTo>
                    <a:pt x="799" y="54"/>
                  </a:lnTo>
                  <a:lnTo>
                    <a:pt x="885" y="46"/>
                  </a:lnTo>
                  <a:lnTo>
                    <a:pt x="971" y="41"/>
                  </a:lnTo>
                  <a:lnTo>
                    <a:pt x="1032" y="41"/>
                  </a:lnTo>
                  <a:lnTo>
                    <a:pt x="1054" y="43"/>
                  </a:lnTo>
                  <a:lnTo>
                    <a:pt x="1081" y="46"/>
                  </a:lnTo>
                  <a:lnTo>
                    <a:pt x="1137" y="46"/>
                  </a:lnTo>
                  <a:lnTo>
                    <a:pt x="1164" y="43"/>
                  </a:lnTo>
                  <a:lnTo>
                    <a:pt x="1188" y="38"/>
                  </a:lnTo>
                  <a:lnTo>
                    <a:pt x="1209" y="27"/>
                  </a:lnTo>
                  <a:lnTo>
                    <a:pt x="1223" y="11"/>
                  </a:lnTo>
                  <a:lnTo>
                    <a:pt x="1231" y="0"/>
                  </a:lnTo>
                  <a:lnTo>
                    <a:pt x="1236" y="0"/>
                  </a:lnTo>
                  <a:lnTo>
                    <a:pt x="1239" y="8"/>
                  </a:lnTo>
                  <a:lnTo>
                    <a:pt x="1239" y="22"/>
                  </a:lnTo>
                  <a:lnTo>
                    <a:pt x="1231" y="38"/>
                  </a:lnTo>
                  <a:lnTo>
                    <a:pt x="1220" y="54"/>
                  </a:lnTo>
                  <a:lnTo>
                    <a:pt x="1204" y="65"/>
                  </a:lnTo>
                  <a:lnTo>
                    <a:pt x="1180" y="73"/>
                  </a:lnTo>
                  <a:lnTo>
                    <a:pt x="1124" y="78"/>
                  </a:lnTo>
                  <a:lnTo>
                    <a:pt x="1000" y="78"/>
                  </a:lnTo>
                  <a:lnTo>
                    <a:pt x="973" y="81"/>
                  </a:lnTo>
                  <a:lnTo>
                    <a:pt x="952" y="83"/>
                  </a:lnTo>
                  <a:lnTo>
                    <a:pt x="928" y="89"/>
                  </a:lnTo>
                  <a:lnTo>
                    <a:pt x="896" y="94"/>
                  </a:lnTo>
                  <a:lnTo>
                    <a:pt x="821" y="105"/>
                  </a:lnTo>
                  <a:lnTo>
                    <a:pt x="743" y="110"/>
                  </a:lnTo>
                  <a:lnTo>
                    <a:pt x="708" y="113"/>
                  </a:lnTo>
                  <a:lnTo>
                    <a:pt x="681" y="113"/>
                  </a:lnTo>
                  <a:lnTo>
                    <a:pt x="652" y="110"/>
                  </a:lnTo>
                  <a:lnTo>
                    <a:pt x="609" y="108"/>
                  </a:lnTo>
                  <a:lnTo>
                    <a:pt x="560" y="102"/>
                  </a:lnTo>
                  <a:lnTo>
                    <a:pt x="507" y="97"/>
                  </a:lnTo>
                  <a:lnTo>
                    <a:pt x="456" y="92"/>
                  </a:lnTo>
                  <a:lnTo>
                    <a:pt x="405" y="86"/>
                  </a:lnTo>
                  <a:lnTo>
                    <a:pt x="365" y="83"/>
                  </a:lnTo>
                  <a:lnTo>
                    <a:pt x="333" y="83"/>
                  </a:lnTo>
                  <a:lnTo>
                    <a:pt x="308" y="86"/>
                  </a:lnTo>
                  <a:lnTo>
                    <a:pt x="282" y="97"/>
                  </a:lnTo>
                  <a:lnTo>
                    <a:pt x="231" y="124"/>
                  </a:lnTo>
                  <a:lnTo>
                    <a:pt x="182" y="153"/>
                  </a:lnTo>
                  <a:lnTo>
                    <a:pt x="161" y="167"/>
                  </a:lnTo>
                  <a:lnTo>
                    <a:pt x="142" y="175"/>
                  </a:lnTo>
                  <a:lnTo>
                    <a:pt x="102" y="196"/>
                  </a:lnTo>
                  <a:lnTo>
                    <a:pt x="83" y="212"/>
                  </a:lnTo>
                  <a:lnTo>
                    <a:pt x="67" y="228"/>
                  </a:lnTo>
                  <a:lnTo>
                    <a:pt x="59" y="247"/>
                  </a:lnTo>
                  <a:lnTo>
                    <a:pt x="59" y="266"/>
                  </a:lnTo>
                  <a:lnTo>
                    <a:pt x="72" y="290"/>
                  </a:lnTo>
                  <a:lnTo>
                    <a:pt x="83" y="301"/>
                  </a:lnTo>
                  <a:lnTo>
                    <a:pt x="99" y="311"/>
                  </a:lnTo>
                  <a:lnTo>
                    <a:pt x="129" y="333"/>
                  </a:lnTo>
                  <a:lnTo>
                    <a:pt x="147" y="354"/>
                  </a:lnTo>
                  <a:lnTo>
                    <a:pt x="158" y="376"/>
                  </a:lnTo>
                  <a:lnTo>
                    <a:pt x="164" y="395"/>
                  </a:lnTo>
                  <a:lnTo>
                    <a:pt x="161" y="432"/>
                  </a:lnTo>
                  <a:lnTo>
                    <a:pt x="150" y="462"/>
                  </a:lnTo>
                  <a:lnTo>
                    <a:pt x="150" y="478"/>
                  </a:lnTo>
                  <a:lnTo>
                    <a:pt x="156" y="491"/>
                  </a:lnTo>
                  <a:lnTo>
                    <a:pt x="164" y="507"/>
                  </a:lnTo>
                  <a:lnTo>
                    <a:pt x="180" y="521"/>
                  </a:lnTo>
                  <a:lnTo>
                    <a:pt x="196" y="531"/>
                  </a:lnTo>
                  <a:lnTo>
                    <a:pt x="220" y="539"/>
                  </a:lnTo>
                  <a:lnTo>
                    <a:pt x="244" y="542"/>
                  </a:lnTo>
                  <a:lnTo>
                    <a:pt x="274" y="539"/>
                  </a:lnTo>
                  <a:lnTo>
                    <a:pt x="308" y="534"/>
                  </a:lnTo>
                  <a:lnTo>
                    <a:pt x="346" y="526"/>
                  </a:lnTo>
                  <a:lnTo>
                    <a:pt x="432" y="518"/>
                  </a:lnTo>
                  <a:lnTo>
                    <a:pt x="475" y="518"/>
                  </a:lnTo>
                  <a:lnTo>
                    <a:pt x="515" y="521"/>
                  </a:lnTo>
                  <a:lnTo>
                    <a:pt x="547" y="531"/>
                  </a:lnTo>
                  <a:lnTo>
                    <a:pt x="574" y="545"/>
                  </a:lnTo>
                  <a:lnTo>
                    <a:pt x="587" y="561"/>
                  </a:lnTo>
                  <a:lnTo>
                    <a:pt x="598" y="572"/>
                  </a:lnTo>
                  <a:lnTo>
                    <a:pt x="614" y="593"/>
                  </a:lnTo>
                  <a:lnTo>
                    <a:pt x="619" y="614"/>
                  </a:lnTo>
                  <a:lnTo>
                    <a:pt x="619" y="641"/>
                  </a:lnTo>
                  <a:lnTo>
                    <a:pt x="622" y="673"/>
                  </a:lnTo>
                  <a:lnTo>
                    <a:pt x="630" y="700"/>
                  </a:lnTo>
                  <a:lnTo>
                    <a:pt x="646" y="719"/>
                  </a:lnTo>
                  <a:lnTo>
                    <a:pt x="660" y="724"/>
                  </a:lnTo>
                  <a:lnTo>
                    <a:pt x="686" y="724"/>
                  </a:lnTo>
                  <a:lnTo>
                    <a:pt x="697" y="727"/>
                  </a:lnTo>
                  <a:lnTo>
                    <a:pt x="703" y="732"/>
                  </a:lnTo>
                  <a:lnTo>
                    <a:pt x="705" y="738"/>
                  </a:lnTo>
                  <a:lnTo>
                    <a:pt x="700" y="748"/>
                  </a:lnTo>
                  <a:lnTo>
                    <a:pt x="686" y="754"/>
                  </a:lnTo>
                  <a:lnTo>
                    <a:pt x="686" y="751"/>
                  </a:lnTo>
                  <a:lnTo>
                    <a:pt x="686" y="754"/>
                  </a:lnTo>
                  <a:close/>
                </a:path>
              </a:pathLst>
            </a:custGeom>
            <a:solidFill>
              <a:srgbClr val="000000"/>
            </a:solidFill>
            <a:ln w="9525">
              <a:noFill/>
              <a:round/>
              <a:headEnd/>
              <a:tailEnd/>
            </a:ln>
          </p:spPr>
          <p:txBody>
            <a:bodyPr/>
            <a:lstStyle/>
            <a:p>
              <a:endParaRPr lang="ar-SA"/>
            </a:p>
          </p:txBody>
        </p:sp>
        <p:sp>
          <p:nvSpPr>
            <p:cNvPr id="11281" name="Freeform 19"/>
            <p:cNvSpPr>
              <a:spLocks/>
            </p:cNvSpPr>
            <p:nvPr/>
          </p:nvSpPr>
          <p:spPr bwMode="auto">
            <a:xfrm>
              <a:off x="3333" y="1758"/>
              <a:ext cx="32" cy="8"/>
            </a:xfrm>
            <a:custGeom>
              <a:avLst/>
              <a:gdLst>
                <a:gd name="T0" fmla="*/ 36 w 30"/>
                <a:gd name="T1" fmla="*/ 3 h 8"/>
                <a:gd name="T2" fmla="*/ 20 w 30"/>
                <a:gd name="T3" fmla="*/ 8 h 8"/>
                <a:gd name="T4" fmla="*/ 3 w 30"/>
                <a:gd name="T5" fmla="*/ 8 h 8"/>
                <a:gd name="T6" fmla="*/ 3 w 30"/>
                <a:gd name="T7" fmla="*/ 3 h 8"/>
                <a:gd name="T8" fmla="*/ 0 w 30"/>
                <a:gd name="T9" fmla="*/ 0 h 8"/>
                <a:gd name="T10" fmla="*/ 33 w 30"/>
                <a:gd name="T11" fmla="*/ 0 h 8"/>
                <a:gd name="T12" fmla="*/ 36 w 30"/>
                <a:gd name="T13" fmla="*/ 3 h 8"/>
                <a:gd name="T14" fmla="*/ 0 60000 65536"/>
                <a:gd name="T15" fmla="*/ 0 60000 65536"/>
                <a:gd name="T16" fmla="*/ 0 60000 65536"/>
                <a:gd name="T17" fmla="*/ 0 60000 65536"/>
                <a:gd name="T18" fmla="*/ 0 60000 65536"/>
                <a:gd name="T19" fmla="*/ 0 60000 65536"/>
                <a:gd name="T20" fmla="*/ 0 60000 65536"/>
                <a:gd name="T21" fmla="*/ 0 w 30"/>
                <a:gd name="T22" fmla="*/ 0 h 8"/>
                <a:gd name="T23" fmla="*/ 30 w 30"/>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8">
                  <a:moveTo>
                    <a:pt x="30" y="3"/>
                  </a:moveTo>
                  <a:lnTo>
                    <a:pt x="17" y="8"/>
                  </a:lnTo>
                  <a:lnTo>
                    <a:pt x="3" y="8"/>
                  </a:lnTo>
                  <a:lnTo>
                    <a:pt x="3" y="3"/>
                  </a:lnTo>
                  <a:lnTo>
                    <a:pt x="0" y="0"/>
                  </a:lnTo>
                  <a:lnTo>
                    <a:pt x="27" y="0"/>
                  </a:lnTo>
                  <a:lnTo>
                    <a:pt x="30" y="3"/>
                  </a:lnTo>
                  <a:close/>
                </a:path>
              </a:pathLst>
            </a:custGeom>
            <a:solidFill>
              <a:srgbClr val="000000"/>
            </a:solidFill>
            <a:ln w="9525">
              <a:noFill/>
              <a:round/>
              <a:headEnd/>
              <a:tailEnd/>
            </a:ln>
          </p:spPr>
          <p:txBody>
            <a:bodyPr/>
            <a:lstStyle/>
            <a:p>
              <a:endParaRPr lang="ar-SA"/>
            </a:p>
          </p:txBody>
        </p:sp>
        <p:sp>
          <p:nvSpPr>
            <p:cNvPr id="11282" name="Freeform 20"/>
            <p:cNvSpPr>
              <a:spLocks/>
            </p:cNvSpPr>
            <p:nvPr/>
          </p:nvSpPr>
          <p:spPr bwMode="auto">
            <a:xfrm>
              <a:off x="2548" y="2195"/>
              <a:ext cx="861" cy="820"/>
            </a:xfrm>
            <a:custGeom>
              <a:avLst/>
              <a:gdLst>
                <a:gd name="T0" fmla="*/ 716 w 796"/>
                <a:gd name="T1" fmla="*/ 380 h 810"/>
                <a:gd name="T2" fmla="*/ 804 w 796"/>
                <a:gd name="T3" fmla="*/ 304 h 810"/>
                <a:gd name="T4" fmla="*/ 936 w 796"/>
                <a:gd name="T5" fmla="*/ 221 h 810"/>
                <a:gd name="T6" fmla="*/ 973 w 796"/>
                <a:gd name="T7" fmla="*/ 159 h 810"/>
                <a:gd name="T8" fmla="*/ 957 w 796"/>
                <a:gd name="T9" fmla="*/ 67 h 810"/>
                <a:gd name="T10" fmla="*/ 851 w 796"/>
                <a:gd name="T11" fmla="*/ 24 h 810"/>
                <a:gd name="T12" fmla="*/ 685 w 796"/>
                <a:gd name="T13" fmla="*/ 54 h 810"/>
                <a:gd name="T14" fmla="*/ 515 w 796"/>
                <a:gd name="T15" fmla="*/ 135 h 810"/>
                <a:gd name="T16" fmla="*/ 379 w 796"/>
                <a:gd name="T17" fmla="*/ 151 h 810"/>
                <a:gd name="T18" fmla="*/ 295 w 796"/>
                <a:gd name="T19" fmla="*/ 132 h 810"/>
                <a:gd name="T20" fmla="*/ 181 w 796"/>
                <a:gd name="T21" fmla="*/ 145 h 810"/>
                <a:gd name="T22" fmla="*/ 84 w 796"/>
                <a:gd name="T23" fmla="*/ 175 h 810"/>
                <a:gd name="T24" fmla="*/ 13 w 796"/>
                <a:gd name="T25" fmla="*/ 183 h 810"/>
                <a:gd name="T26" fmla="*/ 2 w 796"/>
                <a:gd name="T27" fmla="*/ 167 h 810"/>
                <a:gd name="T28" fmla="*/ 67 w 796"/>
                <a:gd name="T29" fmla="*/ 137 h 810"/>
                <a:gd name="T30" fmla="*/ 268 w 796"/>
                <a:gd name="T31" fmla="*/ 100 h 810"/>
                <a:gd name="T32" fmla="*/ 343 w 796"/>
                <a:gd name="T33" fmla="*/ 113 h 810"/>
                <a:gd name="T34" fmla="*/ 434 w 796"/>
                <a:gd name="T35" fmla="*/ 113 h 810"/>
                <a:gd name="T36" fmla="*/ 554 w 796"/>
                <a:gd name="T37" fmla="*/ 78 h 810"/>
                <a:gd name="T38" fmla="*/ 688 w 796"/>
                <a:gd name="T39" fmla="*/ 27 h 810"/>
                <a:gd name="T40" fmla="*/ 802 w 796"/>
                <a:gd name="T41" fmla="*/ 0 h 810"/>
                <a:gd name="T42" fmla="*/ 936 w 796"/>
                <a:gd name="T43" fmla="*/ 27 h 810"/>
                <a:gd name="T44" fmla="*/ 997 w 796"/>
                <a:gd name="T45" fmla="*/ 91 h 810"/>
                <a:gd name="T46" fmla="*/ 997 w 796"/>
                <a:gd name="T47" fmla="*/ 167 h 810"/>
                <a:gd name="T48" fmla="*/ 946 w 796"/>
                <a:gd name="T49" fmla="*/ 248 h 810"/>
                <a:gd name="T50" fmla="*/ 883 w 796"/>
                <a:gd name="T51" fmla="*/ 282 h 810"/>
                <a:gd name="T52" fmla="*/ 763 w 796"/>
                <a:gd name="T53" fmla="*/ 361 h 810"/>
                <a:gd name="T54" fmla="*/ 723 w 796"/>
                <a:gd name="T55" fmla="*/ 428 h 810"/>
                <a:gd name="T56" fmla="*/ 729 w 796"/>
                <a:gd name="T57" fmla="*/ 543 h 810"/>
                <a:gd name="T58" fmla="*/ 685 w 796"/>
                <a:gd name="T59" fmla="*/ 665 h 810"/>
                <a:gd name="T60" fmla="*/ 526 w 796"/>
                <a:gd name="T61" fmla="*/ 778 h 810"/>
                <a:gd name="T62" fmla="*/ 414 w 796"/>
                <a:gd name="T63" fmla="*/ 824 h 810"/>
                <a:gd name="T64" fmla="*/ 345 w 796"/>
                <a:gd name="T65" fmla="*/ 816 h 810"/>
                <a:gd name="T66" fmla="*/ 264 w 796"/>
                <a:gd name="T67" fmla="*/ 767 h 810"/>
                <a:gd name="T68" fmla="*/ 216 w 796"/>
                <a:gd name="T69" fmla="*/ 778 h 810"/>
                <a:gd name="T70" fmla="*/ 161 w 796"/>
                <a:gd name="T71" fmla="*/ 837 h 810"/>
                <a:gd name="T72" fmla="*/ 142 w 796"/>
                <a:gd name="T73" fmla="*/ 810 h 810"/>
                <a:gd name="T74" fmla="*/ 193 w 796"/>
                <a:gd name="T75" fmla="*/ 762 h 810"/>
                <a:gd name="T76" fmla="*/ 227 w 796"/>
                <a:gd name="T77" fmla="*/ 712 h 810"/>
                <a:gd name="T78" fmla="*/ 275 w 796"/>
                <a:gd name="T79" fmla="*/ 724 h 810"/>
                <a:gd name="T80" fmla="*/ 379 w 796"/>
                <a:gd name="T81" fmla="*/ 787 h 810"/>
                <a:gd name="T82" fmla="*/ 448 w 796"/>
                <a:gd name="T83" fmla="*/ 772 h 810"/>
                <a:gd name="T84" fmla="*/ 570 w 796"/>
                <a:gd name="T85" fmla="*/ 692 h 810"/>
                <a:gd name="T86" fmla="*/ 675 w 796"/>
                <a:gd name="T87" fmla="*/ 552 h 810"/>
                <a:gd name="T88" fmla="*/ 702 w 796"/>
                <a:gd name="T89" fmla="*/ 412 h 8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96"/>
                <a:gd name="T136" fmla="*/ 0 h 810"/>
                <a:gd name="T137" fmla="*/ 796 w 796"/>
                <a:gd name="T138" fmla="*/ 810 h 81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96" h="810">
                  <a:moveTo>
                    <a:pt x="557" y="400"/>
                  </a:moveTo>
                  <a:lnTo>
                    <a:pt x="560" y="383"/>
                  </a:lnTo>
                  <a:lnTo>
                    <a:pt x="566" y="365"/>
                  </a:lnTo>
                  <a:lnTo>
                    <a:pt x="576" y="346"/>
                  </a:lnTo>
                  <a:lnTo>
                    <a:pt x="611" y="311"/>
                  </a:lnTo>
                  <a:lnTo>
                    <a:pt x="635" y="292"/>
                  </a:lnTo>
                  <a:lnTo>
                    <a:pt x="692" y="252"/>
                  </a:lnTo>
                  <a:lnTo>
                    <a:pt x="718" y="231"/>
                  </a:lnTo>
                  <a:lnTo>
                    <a:pt x="740" y="212"/>
                  </a:lnTo>
                  <a:lnTo>
                    <a:pt x="756" y="193"/>
                  </a:lnTo>
                  <a:lnTo>
                    <a:pt x="764" y="174"/>
                  </a:lnTo>
                  <a:lnTo>
                    <a:pt x="769" y="153"/>
                  </a:lnTo>
                  <a:lnTo>
                    <a:pt x="772" y="131"/>
                  </a:lnTo>
                  <a:lnTo>
                    <a:pt x="767" y="86"/>
                  </a:lnTo>
                  <a:lnTo>
                    <a:pt x="756" y="64"/>
                  </a:lnTo>
                  <a:lnTo>
                    <a:pt x="737" y="46"/>
                  </a:lnTo>
                  <a:lnTo>
                    <a:pt x="708" y="32"/>
                  </a:lnTo>
                  <a:lnTo>
                    <a:pt x="673" y="24"/>
                  </a:lnTo>
                  <a:lnTo>
                    <a:pt x="633" y="24"/>
                  </a:lnTo>
                  <a:lnTo>
                    <a:pt x="587" y="32"/>
                  </a:lnTo>
                  <a:lnTo>
                    <a:pt x="541" y="51"/>
                  </a:lnTo>
                  <a:lnTo>
                    <a:pt x="496" y="80"/>
                  </a:lnTo>
                  <a:lnTo>
                    <a:pt x="450" y="110"/>
                  </a:lnTo>
                  <a:lnTo>
                    <a:pt x="407" y="129"/>
                  </a:lnTo>
                  <a:lnTo>
                    <a:pt x="367" y="139"/>
                  </a:lnTo>
                  <a:lnTo>
                    <a:pt x="332" y="145"/>
                  </a:lnTo>
                  <a:lnTo>
                    <a:pt x="300" y="145"/>
                  </a:lnTo>
                  <a:lnTo>
                    <a:pt x="271" y="139"/>
                  </a:lnTo>
                  <a:lnTo>
                    <a:pt x="249" y="134"/>
                  </a:lnTo>
                  <a:lnTo>
                    <a:pt x="233" y="126"/>
                  </a:lnTo>
                  <a:lnTo>
                    <a:pt x="217" y="123"/>
                  </a:lnTo>
                  <a:lnTo>
                    <a:pt x="195" y="123"/>
                  </a:lnTo>
                  <a:lnTo>
                    <a:pt x="142" y="139"/>
                  </a:lnTo>
                  <a:lnTo>
                    <a:pt x="115" y="150"/>
                  </a:lnTo>
                  <a:lnTo>
                    <a:pt x="88" y="161"/>
                  </a:lnTo>
                  <a:lnTo>
                    <a:pt x="67" y="169"/>
                  </a:lnTo>
                  <a:lnTo>
                    <a:pt x="53" y="174"/>
                  </a:lnTo>
                  <a:lnTo>
                    <a:pt x="32" y="180"/>
                  </a:lnTo>
                  <a:lnTo>
                    <a:pt x="10" y="177"/>
                  </a:lnTo>
                  <a:lnTo>
                    <a:pt x="2" y="174"/>
                  </a:lnTo>
                  <a:lnTo>
                    <a:pt x="0" y="166"/>
                  </a:lnTo>
                  <a:lnTo>
                    <a:pt x="2" y="161"/>
                  </a:lnTo>
                  <a:lnTo>
                    <a:pt x="10" y="153"/>
                  </a:lnTo>
                  <a:lnTo>
                    <a:pt x="29" y="142"/>
                  </a:lnTo>
                  <a:lnTo>
                    <a:pt x="53" y="131"/>
                  </a:lnTo>
                  <a:lnTo>
                    <a:pt x="118" y="110"/>
                  </a:lnTo>
                  <a:lnTo>
                    <a:pt x="182" y="97"/>
                  </a:lnTo>
                  <a:lnTo>
                    <a:pt x="212" y="97"/>
                  </a:lnTo>
                  <a:lnTo>
                    <a:pt x="233" y="99"/>
                  </a:lnTo>
                  <a:lnTo>
                    <a:pt x="252" y="105"/>
                  </a:lnTo>
                  <a:lnTo>
                    <a:pt x="271" y="110"/>
                  </a:lnTo>
                  <a:lnTo>
                    <a:pt x="289" y="115"/>
                  </a:lnTo>
                  <a:lnTo>
                    <a:pt x="313" y="115"/>
                  </a:lnTo>
                  <a:lnTo>
                    <a:pt x="343" y="110"/>
                  </a:lnTo>
                  <a:lnTo>
                    <a:pt x="383" y="97"/>
                  </a:lnTo>
                  <a:lnTo>
                    <a:pt x="410" y="86"/>
                  </a:lnTo>
                  <a:lnTo>
                    <a:pt x="437" y="75"/>
                  </a:lnTo>
                  <a:lnTo>
                    <a:pt x="469" y="62"/>
                  </a:lnTo>
                  <a:lnTo>
                    <a:pt x="507" y="43"/>
                  </a:lnTo>
                  <a:lnTo>
                    <a:pt x="544" y="27"/>
                  </a:lnTo>
                  <a:lnTo>
                    <a:pt x="576" y="13"/>
                  </a:lnTo>
                  <a:lnTo>
                    <a:pt x="606" y="5"/>
                  </a:lnTo>
                  <a:lnTo>
                    <a:pt x="633" y="0"/>
                  </a:lnTo>
                  <a:lnTo>
                    <a:pt x="675" y="0"/>
                  </a:lnTo>
                  <a:lnTo>
                    <a:pt x="713" y="11"/>
                  </a:lnTo>
                  <a:lnTo>
                    <a:pt x="740" y="27"/>
                  </a:lnTo>
                  <a:lnTo>
                    <a:pt x="759" y="48"/>
                  </a:lnTo>
                  <a:lnTo>
                    <a:pt x="775" y="70"/>
                  </a:lnTo>
                  <a:lnTo>
                    <a:pt x="788" y="88"/>
                  </a:lnTo>
                  <a:lnTo>
                    <a:pt x="796" y="107"/>
                  </a:lnTo>
                  <a:lnTo>
                    <a:pt x="796" y="134"/>
                  </a:lnTo>
                  <a:lnTo>
                    <a:pt x="788" y="161"/>
                  </a:lnTo>
                  <a:lnTo>
                    <a:pt x="777" y="188"/>
                  </a:lnTo>
                  <a:lnTo>
                    <a:pt x="764" y="215"/>
                  </a:lnTo>
                  <a:lnTo>
                    <a:pt x="748" y="239"/>
                  </a:lnTo>
                  <a:lnTo>
                    <a:pt x="732" y="255"/>
                  </a:lnTo>
                  <a:lnTo>
                    <a:pt x="716" y="265"/>
                  </a:lnTo>
                  <a:lnTo>
                    <a:pt x="697" y="273"/>
                  </a:lnTo>
                  <a:lnTo>
                    <a:pt x="675" y="287"/>
                  </a:lnTo>
                  <a:lnTo>
                    <a:pt x="625" y="327"/>
                  </a:lnTo>
                  <a:lnTo>
                    <a:pt x="603" y="349"/>
                  </a:lnTo>
                  <a:lnTo>
                    <a:pt x="584" y="373"/>
                  </a:lnTo>
                  <a:lnTo>
                    <a:pt x="574" y="394"/>
                  </a:lnTo>
                  <a:lnTo>
                    <a:pt x="571" y="413"/>
                  </a:lnTo>
                  <a:lnTo>
                    <a:pt x="576" y="434"/>
                  </a:lnTo>
                  <a:lnTo>
                    <a:pt x="579" y="459"/>
                  </a:lnTo>
                  <a:lnTo>
                    <a:pt x="576" y="523"/>
                  </a:lnTo>
                  <a:lnTo>
                    <a:pt x="566" y="587"/>
                  </a:lnTo>
                  <a:lnTo>
                    <a:pt x="555" y="617"/>
                  </a:lnTo>
                  <a:lnTo>
                    <a:pt x="541" y="641"/>
                  </a:lnTo>
                  <a:lnTo>
                    <a:pt x="515" y="673"/>
                  </a:lnTo>
                  <a:lnTo>
                    <a:pt x="482" y="703"/>
                  </a:lnTo>
                  <a:lnTo>
                    <a:pt x="415" y="751"/>
                  </a:lnTo>
                  <a:lnTo>
                    <a:pt x="383" y="770"/>
                  </a:lnTo>
                  <a:lnTo>
                    <a:pt x="354" y="786"/>
                  </a:lnTo>
                  <a:lnTo>
                    <a:pt x="327" y="794"/>
                  </a:lnTo>
                  <a:lnTo>
                    <a:pt x="308" y="796"/>
                  </a:lnTo>
                  <a:lnTo>
                    <a:pt x="289" y="794"/>
                  </a:lnTo>
                  <a:lnTo>
                    <a:pt x="273" y="786"/>
                  </a:lnTo>
                  <a:lnTo>
                    <a:pt x="249" y="764"/>
                  </a:lnTo>
                  <a:lnTo>
                    <a:pt x="225" y="745"/>
                  </a:lnTo>
                  <a:lnTo>
                    <a:pt x="209" y="740"/>
                  </a:lnTo>
                  <a:lnTo>
                    <a:pt x="187" y="740"/>
                  </a:lnTo>
                  <a:lnTo>
                    <a:pt x="179" y="743"/>
                  </a:lnTo>
                  <a:lnTo>
                    <a:pt x="171" y="751"/>
                  </a:lnTo>
                  <a:lnTo>
                    <a:pt x="158" y="775"/>
                  </a:lnTo>
                  <a:lnTo>
                    <a:pt x="139" y="799"/>
                  </a:lnTo>
                  <a:lnTo>
                    <a:pt x="128" y="807"/>
                  </a:lnTo>
                  <a:lnTo>
                    <a:pt x="115" y="810"/>
                  </a:lnTo>
                  <a:lnTo>
                    <a:pt x="110" y="794"/>
                  </a:lnTo>
                  <a:lnTo>
                    <a:pt x="112" y="780"/>
                  </a:lnTo>
                  <a:lnTo>
                    <a:pt x="120" y="770"/>
                  </a:lnTo>
                  <a:lnTo>
                    <a:pt x="134" y="756"/>
                  </a:lnTo>
                  <a:lnTo>
                    <a:pt x="153" y="735"/>
                  </a:lnTo>
                  <a:lnTo>
                    <a:pt x="163" y="711"/>
                  </a:lnTo>
                  <a:lnTo>
                    <a:pt x="174" y="692"/>
                  </a:lnTo>
                  <a:lnTo>
                    <a:pt x="179" y="686"/>
                  </a:lnTo>
                  <a:lnTo>
                    <a:pt x="190" y="684"/>
                  </a:lnTo>
                  <a:lnTo>
                    <a:pt x="204" y="686"/>
                  </a:lnTo>
                  <a:lnTo>
                    <a:pt x="217" y="697"/>
                  </a:lnTo>
                  <a:lnTo>
                    <a:pt x="249" y="724"/>
                  </a:lnTo>
                  <a:lnTo>
                    <a:pt x="284" y="751"/>
                  </a:lnTo>
                  <a:lnTo>
                    <a:pt x="300" y="759"/>
                  </a:lnTo>
                  <a:lnTo>
                    <a:pt x="316" y="762"/>
                  </a:lnTo>
                  <a:lnTo>
                    <a:pt x="332" y="756"/>
                  </a:lnTo>
                  <a:lnTo>
                    <a:pt x="354" y="745"/>
                  </a:lnTo>
                  <a:lnTo>
                    <a:pt x="378" y="729"/>
                  </a:lnTo>
                  <a:lnTo>
                    <a:pt x="402" y="711"/>
                  </a:lnTo>
                  <a:lnTo>
                    <a:pt x="450" y="668"/>
                  </a:lnTo>
                  <a:lnTo>
                    <a:pt x="493" y="619"/>
                  </a:lnTo>
                  <a:lnTo>
                    <a:pt x="515" y="579"/>
                  </a:lnTo>
                  <a:lnTo>
                    <a:pt x="533" y="531"/>
                  </a:lnTo>
                  <a:lnTo>
                    <a:pt x="547" y="469"/>
                  </a:lnTo>
                  <a:lnTo>
                    <a:pt x="557" y="400"/>
                  </a:lnTo>
                  <a:lnTo>
                    <a:pt x="555" y="397"/>
                  </a:lnTo>
                  <a:lnTo>
                    <a:pt x="557" y="400"/>
                  </a:lnTo>
                  <a:close/>
                </a:path>
              </a:pathLst>
            </a:custGeom>
            <a:solidFill>
              <a:srgbClr val="000000"/>
            </a:solidFill>
            <a:ln w="9525">
              <a:noFill/>
              <a:round/>
              <a:headEnd/>
              <a:tailEnd/>
            </a:ln>
          </p:spPr>
          <p:txBody>
            <a:bodyPr/>
            <a:lstStyle/>
            <a:p>
              <a:endParaRPr lang="ar-SA"/>
            </a:p>
          </p:txBody>
        </p:sp>
        <p:sp>
          <p:nvSpPr>
            <p:cNvPr id="11283" name="Freeform 21"/>
            <p:cNvSpPr>
              <a:spLocks/>
            </p:cNvSpPr>
            <p:nvPr/>
          </p:nvSpPr>
          <p:spPr bwMode="auto">
            <a:xfrm>
              <a:off x="1698" y="2111"/>
              <a:ext cx="296" cy="276"/>
            </a:xfrm>
            <a:custGeom>
              <a:avLst/>
              <a:gdLst>
                <a:gd name="T0" fmla="*/ 346 w 274"/>
                <a:gd name="T1" fmla="*/ 280 h 273"/>
                <a:gd name="T2" fmla="*/ 346 w 274"/>
                <a:gd name="T3" fmla="*/ 239 h 273"/>
                <a:gd name="T4" fmla="*/ 332 w 274"/>
                <a:gd name="T5" fmla="*/ 186 h 273"/>
                <a:gd name="T6" fmla="*/ 304 w 274"/>
                <a:gd name="T7" fmla="*/ 134 h 273"/>
                <a:gd name="T8" fmla="*/ 292 w 274"/>
                <a:gd name="T9" fmla="*/ 118 h 273"/>
                <a:gd name="T10" fmla="*/ 273 w 274"/>
                <a:gd name="T11" fmla="*/ 107 h 273"/>
                <a:gd name="T12" fmla="*/ 294 w 274"/>
                <a:gd name="T13" fmla="*/ 89 h 273"/>
                <a:gd name="T14" fmla="*/ 308 w 274"/>
                <a:gd name="T15" fmla="*/ 73 h 273"/>
                <a:gd name="T16" fmla="*/ 311 w 274"/>
                <a:gd name="T17" fmla="*/ 56 h 273"/>
                <a:gd name="T18" fmla="*/ 308 w 274"/>
                <a:gd name="T19" fmla="*/ 37 h 273"/>
                <a:gd name="T20" fmla="*/ 294 w 274"/>
                <a:gd name="T21" fmla="*/ 19 h 273"/>
                <a:gd name="T22" fmla="*/ 281 w 274"/>
                <a:gd name="T23" fmla="*/ 8 h 273"/>
                <a:gd name="T24" fmla="*/ 257 w 274"/>
                <a:gd name="T25" fmla="*/ 3 h 273"/>
                <a:gd name="T26" fmla="*/ 230 w 274"/>
                <a:gd name="T27" fmla="*/ 0 h 273"/>
                <a:gd name="T28" fmla="*/ 217 w 274"/>
                <a:gd name="T29" fmla="*/ 0 h 273"/>
                <a:gd name="T30" fmla="*/ 208 w 274"/>
                <a:gd name="T31" fmla="*/ 5 h 273"/>
                <a:gd name="T32" fmla="*/ 217 w 274"/>
                <a:gd name="T33" fmla="*/ 13 h 273"/>
                <a:gd name="T34" fmla="*/ 233 w 274"/>
                <a:gd name="T35" fmla="*/ 21 h 273"/>
                <a:gd name="T36" fmla="*/ 247 w 274"/>
                <a:gd name="T37" fmla="*/ 27 h 273"/>
                <a:gd name="T38" fmla="*/ 264 w 274"/>
                <a:gd name="T39" fmla="*/ 35 h 273"/>
                <a:gd name="T40" fmla="*/ 271 w 274"/>
                <a:gd name="T41" fmla="*/ 54 h 273"/>
                <a:gd name="T42" fmla="*/ 267 w 274"/>
                <a:gd name="T43" fmla="*/ 65 h 273"/>
                <a:gd name="T44" fmla="*/ 260 w 274"/>
                <a:gd name="T45" fmla="*/ 78 h 273"/>
                <a:gd name="T46" fmla="*/ 243 w 274"/>
                <a:gd name="T47" fmla="*/ 91 h 273"/>
                <a:gd name="T48" fmla="*/ 217 w 274"/>
                <a:gd name="T49" fmla="*/ 107 h 273"/>
                <a:gd name="T50" fmla="*/ 153 w 274"/>
                <a:gd name="T51" fmla="*/ 132 h 273"/>
                <a:gd name="T52" fmla="*/ 122 w 274"/>
                <a:gd name="T53" fmla="*/ 143 h 273"/>
                <a:gd name="T54" fmla="*/ 91 w 274"/>
                <a:gd name="T55" fmla="*/ 151 h 273"/>
                <a:gd name="T56" fmla="*/ 64 w 274"/>
                <a:gd name="T57" fmla="*/ 151 h 273"/>
                <a:gd name="T58" fmla="*/ 48 w 274"/>
                <a:gd name="T59" fmla="*/ 148 h 273"/>
                <a:gd name="T60" fmla="*/ 33 w 274"/>
                <a:gd name="T61" fmla="*/ 137 h 273"/>
                <a:gd name="T62" fmla="*/ 30 w 274"/>
                <a:gd name="T63" fmla="*/ 121 h 273"/>
                <a:gd name="T64" fmla="*/ 30 w 274"/>
                <a:gd name="T65" fmla="*/ 105 h 273"/>
                <a:gd name="T66" fmla="*/ 27 w 274"/>
                <a:gd name="T67" fmla="*/ 94 h 273"/>
                <a:gd name="T68" fmla="*/ 25 w 274"/>
                <a:gd name="T69" fmla="*/ 89 h 273"/>
                <a:gd name="T70" fmla="*/ 16 w 274"/>
                <a:gd name="T71" fmla="*/ 89 h 273"/>
                <a:gd name="T72" fmla="*/ 5 w 274"/>
                <a:gd name="T73" fmla="*/ 94 h 273"/>
                <a:gd name="T74" fmla="*/ 0 w 274"/>
                <a:gd name="T75" fmla="*/ 107 h 273"/>
                <a:gd name="T76" fmla="*/ 0 w 274"/>
                <a:gd name="T77" fmla="*/ 132 h 273"/>
                <a:gd name="T78" fmla="*/ 3 w 274"/>
                <a:gd name="T79" fmla="*/ 151 h 273"/>
                <a:gd name="T80" fmla="*/ 14 w 274"/>
                <a:gd name="T81" fmla="*/ 167 h 273"/>
                <a:gd name="T82" fmla="*/ 30 w 274"/>
                <a:gd name="T83" fmla="*/ 177 h 273"/>
                <a:gd name="T84" fmla="*/ 60 w 274"/>
                <a:gd name="T85" fmla="*/ 183 h 273"/>
                <a:gd name="T86" fmla="*/ 81 w 274"/>
                <a:gd name="T87" fmla="*/ 180 h 273"/>
                <a:gd name="T88" fmla="*/ 105 w 274"/>
                <a:gd name="T89" fmla="*/ 177 h 273"/>
                <a:gd name="T90" fmla="*/ 132 w 274"/>
                <a:gd name="T91" fmla="*/ 172 h 273"/>
                <a:gd name="T92" fmla="*/ 165 w 274"/>
                <a:gd name="T93" fmla="*/ 161 h 273"/>
                <a:gd name="T94" fmla="*/ 189 w 274"/>
                <a:gd name="T95" fmla="*/ 156 h 273"/>
                <a:gd name="T96" fmla="*/ 219 w 274"/>
                <a:gd name="T97" fmla="*/ 151 h 273"/>
                <a:gd name="T98" fmla="*/ 253 w 274"/>
                <a:gd name="T99" fmla="*/ 153 h 273"/>
                <a:gd name="T100" fmla="*/ 264 w 274"/>
                <a:gd name="T101" fmla="*/ 161 h 273"/>
                <a:gd name="T102" fmla="*/ 273 w 274"/>
                <a:gd name="T103" fmla="*/ 172 h 273"/>
                <a:gd name="T104" fmla="*/ 294 w 274"/>
                <a:gd name="T105" fmla="*/ 226 h 273"/>
                <a:gd name="T106" fmla="*/ 297 w 274"/>
                <a:gd name="T107" fmla="*/ 258 h 273"/>
                <a:gd name="T108" fmla="*/ 294 w 274"/>
                <a:gd name="T109" fmla="*/ 282 h 273"/>
                <a:gd name="T110" fmla="*/ 294 w 274"/>
                <a:gd name="T111" fmla="*/ 280 h 273"/>
                <a:gd name="T112" fmla="*/ 342 w 274"/>
                <a:gd name="T113" fmla="*/ 277 h 273"/>
                <a:gd name="T114" fmla="*/ 346 w 274"/>
                <a:gd name="T115" fmla="*/ 280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74"/>
                <a:gd name="T175" fmla="*/ 0 h 273"/>
                <a:gd name="T176" fmla="*/ 274 w 274"/>
                <a:gd name="T177" fmla="*/ 273 h 27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74" h="273">
                  <a:moveTo>
                    <a:pt x="274" y="271"/>
                  </a:moveTo>
                  <a:lnTo>
                    <a:pt x="274" y="230"/>
                  </a:lnTo>
                  <a:lnTo>
                    <a:pt x="263" y="180"/>
                  </a:lnTo>
                  <a:lnTo>
                    <a:pt x="241" y="131"/>
                  </a:lnTo>
                  <a:lnTo>
                    <a:pt x="231" y="115"/>
                  </a:lnTo>
                  <a:lnTo>
                    <a:pt x="217" y="104"/>
                  </a:lnTo>
                  <a:lnTo>
                    <a:pt x="233" y="86"/>
                  </a:lnTo>
                  <a:lnTo>
                    <a:pt x="244" y="70"/>
                  </a:lnTo>
                  <a:lnTo>
                    <a:pt x="247" y="53"/>
                  </a:lnTo>
                  <a:lnTo>
                    <a:pt x="244" y="37"/>
                  </a:lnTo>
                  <a:lnTo>
                    <a:pt x="233" y="19"/>
                  </a:lnTo>
                  <a:lnTo>
                    <a:pt x="223" y="8"/>
                  </a:lnTo>
                  <a:lnTo>
                    <a:pt x="204" y="3"/>
                  </a:lnTo>
                  <a:lnTo>
                    <a:pt x="182" y="0"/>
                  </a:lnTo>
                  <a:lnTo>
                    <a:pt x="172" y="0"/>
                  </a:lnTo>
                  <a:lnTo>
                    <a:pt x="166" y="5"/>
                  </a:lnTo>
                  <a:lnTo>
                    <a:pt x="172" y="13"/>
                  </a:lnTo>
                  <a:lnTo>
                    <a:pt x="185" y="21"/>
                  </a:lnTo>
                  <a:lnTo>
                    <a:pt x="196" y="27"/>
                  </a:lnTo>
                  <a:lnTo>
                    <a:pt x="209" y="35"/>
                  </a:lnTo>
                  <a:lnTo>
                    <a:pt x="215" y="51"/>
                  </a:lnTo>
                  <a:lnTo>
                    <a:pt x="212" y="62"/>
                  </a:lnTo>
                  <a:lnTo>
                    <a:pt x="206" y="75"/>
                  </a:lnTo>
                  <a:lnTo>
                    <a:pt x="193" y="88"/>
                  </a:lnTo>
                  <a:lnTo>
                    <a:pt x="172" y="104"/>
                  </a:lnTo>
                  <a:lnTo>
                    <a:pt x="121" y="129"/>
                  </a:lnTo>
                  <a:lnTo>
                    <a:pt x="97" y="137"/>
                  </a:lnTo>
                  <a:lnTo>
                    <a:pt x="72" y="145"/>
                  </a:lnTo>
                  <a:lnTo>
                    <a:pt x="51" y="145"/>
                  </a:lnTo>
                  <a:lnTo>
                    <a:pt x="38" y="142"/>
                  </a:lnTo>
                  <a:lnTo>
                    <a:pt x="27" y="134"/>
                  </a:lnTo>
                  <a:lnTo>
                    <a:pt x="24" y="118"/>
                  </a:lnTo>
                  <a:lnTo>
                    <a:pt x="24" y="102"/>
                  </a:lnTo>
                  <a:lnTo>
                    <a:pt x="21" y="91"/>
                  </a:lnTo>
                  <a:lnTo>
                    <a:pt x="19" y="86"/>
                  </a:lnTo>
                  <a:lnTo>
                    <a:pt x="13" y="86"/>
                  </a:lnTo>
                  <a:lnTo>
                    <a:pt x="5" y="91"/>
                  </a:lnTo>
                  <a:lnTo>
                    <a:pt x="0" y="104"/>
                  </a:lnTo>
                  <a:lnTo>
                    <a:pt x="0" y="129"/>
                  </a:lnTo>
                  <a:lnTo>
                    <a:pt x="3" y="145"/>
                  </a:lnTo>
                  <a:lnTo>
                    <a:pt x="11" y="161"/>
                  </a:lnTo>
                  <a:lnTo>
                    <a:pt x="24" y="171"/>
                  </a:lnTo>
                  <a:lnTo>
                    <a:pt x="48" y="177"/>
                  </a:lnTo>
                  <a:lnTo>
                    <a:pt x="64" y="174"/>
                  </a:lnTo>
                  <a:lnTo>
                    <a:pt x="83" y="171"/>
                  </a:lnTo>
                  <a:lnTo>
                    <a:pt x="105" y="166"/>
                  </a:lnTo>
                  <a:lnTo>
                    <a:pt x="131" y="155"/>
                  </a:lnTo>
                  <a:lnTo>
                    <a:pt x="150" y="150"/>
                  </a:lnTo>
                  <a:lnTo>
                    <a:pt x="174" y="145"/>
                  </a:lnTo>
                  <a:lnTo>
                    <a:pt x="201" y="147"/>
                  </a:lnTo>
                  <a:lnTo>
                    <a:pt x="209" y="155"/>
                  </a:lnTo>
                  <a:lnTo>
                    <a:pt x="217" y="166"/>
                  </a:lnTo>
                  <a:lnTo>
                    <a:pt x="233" y="220"/>
                  </a:lnTo>
                  <a:lnTo>
                    <a:pt x="236" y="249"/>
                  </a:lnTo>
                  <a:lnTo>
                    <a:pt x="233" y="273"/>
                  </a:lnTo>
                  <a:lnTo>
                    <a:pt x="233" y="271"/>
                  </a:lnTo>
                  <a:lnTo>
                    <a:pt x="271" y="268"/>
                  </a:lnTo>
                  <a:lnTo>
                    <a:pt x="274" y="271"/>
                  </a:lnTo>
                  <a:close/>
                </a:path>
              </a:pathLst>
            </a:custGeom>
            <a:solidFill>
              <a:srgbClr val="000000"/>
            </a:solidFill>
            <a:ln w="9525">
              <a:noFill/>
              <a:round/>
              <a:headEnd/>
              <a:tailEnd/>
            </a:ln>
          </p:spPr>
          <p:txBody>
            <a:bodyPr/>
            <a:lstStyle/>
            <a:p>
              <a:endParaRPr lang="ar-SA"/>
            </a:p>
          </p:txBody>
        </p:sp>
        <p:sp>
          <p:nvSpPr>
            <p:cNvPr id="11284" name="Freeform 22"/>
            <p:cNvSpPr>
              <a:spLocks/>
            </p:cNvSpPr>
            <p:nvPr/>
          </p:nvSpPr>
          <p:spPr bwMode="auto">
            <a:xfrm>
              <a:off x="1834" y="1831"/>
              <a:ext cx="293" cy="543"/>
            </a:xfrm>
            <a:custGeom>
              <a:avLst/>
              <a:gdLst>
                <a:gd name="T0" fmla="*/ 292 w 271"/>
                <a:gd name="T1" fmla="*/ 509 h 536"/>
                <a:gd name="T2" fmla="*/ 292 w 271"/>
                <a:gd name="T3" fmla="*/ 406 h 536"/>
                <a:gd name="T4" fmla="*/ 254 w 271"/>
                <a:gd name="T5" fmla="*/ 309 h 536"/>
                <a:gd name="T6" fmla="*/ 219 w 271"/>
                <a:gd name="T7" fmla="*/ 247 h 536"/>
                <a:gd name="T8" fmla="*/ 192 w 271"/>
                <a:gd name="T9" fmla="*/ 204 h 536"/>
                <a:gd name="T10" fmla="*/ 170 w 271"/>
                <a:gd name="T11" fmla="*/ 177 h 536"/>
                <a:gd name="T12" fmla="*/ 149 w 271"/>
                <a:gd name="T13" fmla="*/ 161 h 536"/>
                <a:gd name="T14" fmla="*/ 149 w 271"/>
                <a:gd name="T15" fmla="*/ 134 h 536"/>
                <a:gd name="T16" fmla="*/ 198 w 271"/>
                <a:gd name="T17" fmla="*/ 115 h 536"/>
                <a:gd name="T18" fmla="*/ 248 w 271"/>
                <a:gd name="T19" fmla="*/ 88 h 536"/>
                <a:gd name="T20" fmla="*/ 254 w 271"/>
                <a:gd name="T21" fmla="*/ 72 h 536"/>
                <a:gd name="T22" fmla="*/ 217 w 271"/>
                <a:gd name="T23" fmla="*/ 32 h 536"/>
                <a:gd name="T24" fmla="*/ 181 w 271"/>
                <a:gd name="T25" fmla="*/ 24 h 536"/>
                <a:gd name="T26" fmla="*/ 123 w 271"/>
                <a:gd name="T27" fmla="*/ 26 h 536"/>
                <a:gd name="T28" fmla="*/ 68 w 271"/>
                <a:gd name="T29" fmla="*/ 48 h 536"/>
                <a:gd name="T30" fmla="*/ 38 w 271"/>
                <a:gd name="T31" fmla="*/ 72 h 536"/>
                <a:gd name="T32" fmla="*/ 25 w 271"/>
                <a:gd name="T33" fmla="*/ 102 h 536"/>
                <a:gd name="T34" fmla="*/ 34 w 271"/>
                <a:gd name="T35" fmla="*/ 115 h 536"/>
                <a:gd name="T36" fmla="*/ 58 w 271"/>
                <a:gd name="T37" fmla="*/ 137 h 536"/>
                <a:gd name="T38" fmla="*/ 98 w 271"/>
                <a:gd name="T39" fmla="*/ 140 h 536"/>
                <a:gd name="T40" fmla="*/ 109 w 271"/>
                <a:gd name="T41" fmla="*/ 150 h 536"/>
                <a:gd name="T42" fmla="*/ 78 w 271"/>
                <a:gd name="T43" fmla="*/ 161 h 536"/>
                <a:gd name="T44" fmla="*/ 30 w 271"/>
                <a:gd name="T45" fmla="*/ 153 h 536"/>
                <a:gd name="T46" fmla="*/ 0 w 271"/>
                <a:gd name="T47" fmla="*/ 124 h 536"/>
                <a:gd name="T48" fmla="*/ 3 w 271"/>
                <a:gd name="T49" fmla="*/ 83 h 536"/>
                <a:gd name="T50" fmla="*/ 38 w 271"/>
                <a:gd name="T51" fmla="*/ 35 h 536"/>
                <a:gd name="T52" fmla="*/ 112 w 271"/>
                <a:gd name="T53" fmla="*/ 8 h 536"/>
                <a:gd name="T54" fmla="*/ 162 w 271"/>
                <a:gd name="T55" fmla="*/ 0 h 536"/>
                <a:gd name="T56" fmla="*/ 250 w 271"/>
                <a:gd name="T57" fmla="*/ 2 h 536"/>
                <a:gd name="T58" fmla="*/ 294 w 271"/>
                <a:gd name="T59" fmla="*/ 21 h 536"/>
                <a:gd name="T60" fmla="*/ 312 w 271"/>
                <a:gd name="T61" fmla="*/ 54 h 536"/>
                <a:gd name="T62" fmla="*/ 282 w 271"/>
                <a:gd name="T63" fmla="*/ 99 h 536"/>
                <a:gd name="T64" fmla="*/ 214 w 271"/>
                <a:gd name="T65" fmla="*/ 134 h 536"/>
                <a:gd name="T66" fmla="*/ 173 w 271"/>
                <a:gd name="T67" fmla="*/ 150 h 536"/>
                <a:gd name="T68" fmla="*/ 187 w 271"/>
                <a:gd name="T69" fmla="*/ 172 h 536"/>
                <a:gd name="T70" fmla="*/ 219 w 271"/>
                <a:gd name="T71" fmla="*/ 202 h 536"/>
                <a:gd name="T72" fmla="*/ 264 w 271"/>
                <a:gd name="T73" fmla="*/ 253 h 536"/>
                <a:gd name="T74" fmla="*/ 325 w 271"/>
                <a:gd name="T75" fmla="*/ 363 h 536"/>
                <a:gd name="T76" fmla="*/ 343 w 271"/>
                <a:gd name="T77" fmla="*/ 449 h 536"/>
                <a:gd name="T78" fmla="*/ 339 w 271"/>
                <a:gd name="T79" fmla="*/ 557 h 536"/>
                <a:gd name="T80" fmla="*/ 271 w 271"/>
                <a:gd name="T81" fmla="*/ 557 h 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1"/>
                <a:gd name="T124" fmla="*/ 0 h 536"/>
                <a:gd name="T125" fmla="*/ 271 w 271"/>
                <a:gd name="T126" fmla="*/ 536 h 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1" h="536">
                  <a:moveTo>
                    <a:pt x="215" y="536"/>
                  </a:moveTo>
                  <a:lnTo>
                    <a:pt x="231" y="490"/>
                  </a:lnTo>
                  <a:lnTo>
                    <a:pt x="236" y="442"/>
                  </a:lnTo>
                  <a:lnTo>
                    <a:pt x="231" y="391"/>
                  </a:lnTo>
                  <a:lnTo>
                    <a:pt x="215" y="338"/>
                  </a:lnTo>
                  <a:lnTo>
                    <a:pt x="201" y="297"/>
                  </a:lnTo>
                  <a:lnTo>
                    <a:pt x="188" y="265"/>
                  </a:lnTo>
                  <a:lnTo>
                    <a:pt x="174" y="238"/>
                  </a:lnTo>
                  <a:lnTo>
                    <a:pt x="164" y="214"/>
                  </a:lnTo>
                  <a:lnTo>
                    <a:pt x="153" y="195"/>
                  </a:lnTo>
                  <a:lnTo>
                    <a:pt x="142" y="182"/>
                  </a:lnTo>
                  <a:lnTo>
                    <a:pt x="134" y="171"/>
                  </a:lnTo>
                  <a:lnTo>
                    <a:pt x="126" y="166"/>
                  </a:lnTo>
                  <a:lnTo>
                    <a:pt x="118" y="155"/>
                  </a:lnTo>
                  <a:lnTo>
                    <a:pt x="113" y="142"/>
                  </a:lnTo>
                  <a:lnTo>
                    <a:pt x="118" y="128"/>
                  </a:lnTo>
                  <a:lnTo>
                    <a:pt x="131" y="118"/>
                  </a:lnTo>
                  <a:lnTo>
                    <a:pt x="156" y="112"/>
                  </a:lnTo>
                  <a:lnTo>
                    <a:pt x="180" y="102"/>
                  </a:lnTo>
                  <a:lnTo>
                    <a:pt x="196" y="85"/>
                  </a:lnTo>
                  <a:lnTo>
                    <a:pt x="201" y="77"/>
                  </a:lnTo>
                  <a:lnTo>
                    <a:pt x="201" y="69"/>
                  </a:lnTo>
                  <a:lnTo>
                    <a:pt x="190" y="51"/>
                  </a:lnTo>
                  <a:lnTo>
                    <a:pt x="172" y="32"/>
                  </a:lnTo>
                  <a:lnTo>
                    <a:pt x="158" y="26"/>
                  </a:lnTo>
                  <a:lnTo>
                    <a:pt x="142" y="24"/>
                  </a:lnTo>
                  <a:lnTo>
                    <a:pt x="121" y="24"/>
                  </a:lnTo>
                  <a:lnTo>
                    <a:pt x="97" y="26"/>
                  </a:lnTo>
                  <a:lnTo>
                    <a:pt x="72" y="35"/>
                  </a:lnTo>
                  <a:lnTo>
                    <a:pt x="54" y="45"/>
                  </a:lnTo>
                  <a:lnTo>
                    <a:pt x="40" y="56"/>
                  </a:lnTo>
                  <a:lnTo>
                    <a:pt x="30" y="69"/>
                  </a:lnTo>
                  <a:lnTo>
                    <a:pt x="19" y="91"/>
                  </a:lnTo>
                  <a:lnTo>
                    <a:pt x="19" y="99"/>
                  </a:lnTo>
                  <a:lnTo>
                    <a:pt x="21" y="104"/>
                  </a:lnTo>
                  <a:lnTo>
                    <a:pt x="27" y="112"/>
                  </a:lnTo>
                  <a:lnTo>
                    <a:pt x="32" y="120"/>
                  </a:lnTo>
                  <a:lnTo>
                    <a:pt x="46" y="131"/>
                  </a:lnTo>
                  <a:lnTo>
                    <a:pt x="67" y="134"/>
                  </a:lnTo>
                  <a:lnTo>
                    <a:pt x="78" y="134"/>
                  </a:lnTo>
                  <a:lnTo>
                    <a:pt x="86" y="136"/>
                  </a:lnTo>
                  <a:lnTo>
                    <a:pt x="86" y="144"/>
                  </a:lnTo>
                  <a:lnTo>
                    <a:pt x="75" y="152"/>
                  </a:lnTo>
                  <a:lnTo>
                    <a:pt x="62" y="155"/>
                  </a:lnTo>
                  <a:lnTo>
                    <a:pt x="46" y="155"/>
                  </a:lnTo>
                  <a:lnTo>
                    <a:pt x="24" y="147"/>
                  </a:lnTo>
                  <a:lnTo>
                    <a:pt x="5" y="131"/>
                  </a:lnTo>
                  <a:lnTo>
                    <a:pt x="0" y="118"/>
                  </a:lnTo>
                  <a:lnTo>
                    <a:pt x="0" y="99"/>
                  </a:lnTo>
                  <a:lnTo>
                    <a:pt x="3" y="80"/>
                  </a:lnTo>
                  <a:lnTo>
                    <a:pt x="8" y="64"/>
                  </a:lnTo>
                  <a:lnTo>
                    <a:pt x="30" y="35"/>
                  </a:lnTo>
                  <a:lnTo>
                    <a:pt x="56" y="16"/>
                  </a:lnTo>
                  <a:lnTo>
                    <a:pt x="89" y="8"/>
                  </a:lnTo>
                  <a:lnTo>
                    <a:pt x="107" y="5"/>
                  </a:lnTo>
                  <a:lnTo>
                    <a:pt x="129" y="0"/>
                  </a:lnTo>
                  <a:lnTo>
                    <a:pt x="174" y="0"/>
                  </a:lnTo>
                  <a:lnTo>
                    <a:pt x="198" y="2"/>
                  </a:lnTo>
                  <a:lnTo>
                    <a:pt x="220" y="10"/>
                  </a:lnTo>
                  <a:lnTo>
                    <a:pt x="233" y="21"/>
                  </a:lnTo>
                  <a:lnTo>
                    <a:pt x="244" y="35"/>
                  </a:lnTo>
                  <a:lnTo>
                    <a:pt x="247" y="51"/>
                  </a:lnTo>
                  <a:lnTo>
                    <a:pt x="241" y="67"/>
                  </a:lnTo>
                  <a:lnTo>
                    <a:pt x="223" y="96"/>
                  </a:lnTo>
                  <a:lnTo>
                    <a:pt x="196" y="118"/>
                  </a:lnTo>
                  <a:lnTo>
                    <a:pt x="169" y="128"/>
                  </a:lnTo>
                  <a:lnTo>
                    <a:pt x="148" y="134"/>
                  </a:lnTo>
                  <a:lnTo>
                    <a:pt x="137" y="144"/>
                  </a:lnTo>
                  <a:lnTo>
                    <a:pt x="137" y="155"/>
                  </a:lnTo>
                  <a:lnTo>
                    <a:pt x="148" y="166"/>
                  </a:lnTo>
                  <a:lnTo>
                    <a:pt x="158" y="174"/>
                  </a:lnTo>
                  <a:lnTo>
                    <a:pt x="174" y="193"/>
                  </a:lnTo>
                  <a:lnTo>
                    <a:pt x="190" y="214"/>
                  </a:lnTo>
                  <a:lnTo>
                    <a:pt x="209" y="244"/>
                  </a:lnTo>
                  <a:lnTo>
                    <a:pt x="244" y="311"/>
                  </a:lnTo>
                  <a:lnTo>
                    <a:pt x="257" y="348"/>
                  </a:lnTo>
                  <a:lnTo>
                    <a:pt x="266" y="386"/>
                  </a:lnTo>
                  <a:lnTo>
                    <a:pt x="271" y="431"/>
                  </a:lnTo>
                  <a:lnTo>
                    <a:pt x="271" y="506"/>
                  </a:lnTo>
                  <a:lnTo>
                    <a:pt x="268" y="536"/>
                  </a:lnTo>
                  <a:lnTo>
                    <a:pt x="212" y="536"/>
                  </a:lnTo>
                  <a:lnTo>
                    <a:pt x="215" y="536"/>
                  </a:lnTo>
                  <a:close/>
                </a:path>
              </a:pathLst>
            </a:custGeom>
            <a:solidFill>
              <a:srgbClr val="000000"/>
            </a:solidFill>
            <a:ln w="9525">
              <a:noFill/>
              <a:round/>
              <a:headEnd/>
              <a:tailEnd/>
            </a:ln>
          </p:spPr>
          <p:txBody>
            <a:bodyPr/>
            <a:lstStyle/>
            <a:p>
              <a:endParaRPr lang="ar-SA"/>
            </a:p>
          </p:txBody>
        </p:sp>
        <p:sp>
          <p:nvSpPr>
            <p:cNvPr id="11285" name="Freeform 23"/>
            <p:cNvSpPr>
              <a:spLocks/>
            </p:cNvSpPr>
            <p:nvPr/>
          </p:nvSpPr>
          <p:spPr bwMode="auto">
            <a:xfrm>
              <a:off x="2112" y="1646"/>
              <a:ext cx="174" cy="128"/>
            </a:xfrm>
            <a:custGeom>
              <a:avLst/>
              <a:gdLst>
                <a:gd name="T0" fmla="*/ 64 w 161"/>
                <a:gd name="T1" fmla="*/ 8 h 126"/>
                <a:gd name="T2" fmla="*/ 34 w 161"/>
                <a:gd name="T3" fmla="*/ 16 h 126"/>
                <a:gd name="T4" fmla="*/ 12 w 161"/>
                <a:gd name="T5" fmla="*/ 38 h 126"/>
                <a:gd name="T6" fmla="*/ 0 w 161"/>
                <a:gd name="T7" fmla="*/ 54 h 126"/>
                <a:gd name="T8" fmla="*/ 3 w 161"/>
                <a:gd name="T9" fmla="*/ 62 h 126"/>
                <a:gd name="T10" fmla="*/ 12 w 161"/>
                <a:gd name="T11" fmla="*/ 70 h 126"/>
                <a:gd name="T12" fmla="*/ 42 w 161"/>
                <a:gd name="T13" fmla="*/ 76 h 126"/>
                <a:gd name="T14" fmla="*/ 75 w 161"/>
                <a:gd name="T15" fmla="*/ 73 h 126"/>
                <a:gd name="T16" fmla="*/ 103 w 161"/>
                <a:gd name="T17" fmla="*/ 78 h 126"/>
                <a:gd name="T18" fmla="*/ 112 w 161"/>
                <a:gd name="T19" fmla="*/ 86 h 126"/>
                <a:gd name="T20" fmla="*/ 116 w 161"/>
                <a:gd name="T21" fmla="*/ 103 h 126"/>
                <a:gd name="T22" fmla="*/ 112 w 161"/>
                <a:gd name="T23" fmla="*/ 99 h 126"/>
                <a:gd name="T24" fmla="*/ 112 w 161"/>
                <a:gd name="T25" fmla="*/ 132 h 126"/>
                <a:gd name="T26" fmla="*/ 136 w 161"/>
                <a:gd name="T27" fmla="*/ 127 h 126"/>
                <a:gd name="T28" fmla="*/ 143 w 161"/>
                <a:gd name="T29" fmla="*/ 114 h 126"/>
                <a:gd name="T30" fmla="*/ 143 w 161"/>
                <a:gd name="T31" fmla="*/ 78 h 126"/>
                <a:gd name="T32" fmla="*/ 149 w 161"/>
                <a:gd name="T33" fmla="*/ 73 h 126"/>
                <a:gd name="T34" fmla="*/ 168 w 161"/>
                <a:gd name="T35" fmla="*/ 65 h 126"/>
                <a:gd name="T36" fmla="*/ 187 w 161"/>
                <a:gd name="T37" fmla="*/ 52 h 126"/>
                <a:gd name="T38" fmla="*/ 201 w 161"/>
                <a:gd name="T39" fmla="*/ 30 h 126"/>
                <a:gd name="T40" fmla="*/ 203 w 161"/>
                <a:gd name="T41" fmla="*/ 22 h 126"/>
                <a:gd name="T42" fmla="*/ 198 w 161"/>
                <a:gd name="T43" fmla="*/ 14 h 126"/>
                <a:gd name="T44" fmla="*/ 176 w 161"/>
                <a:gd name="T45" fmla="*/ 6 h 126"/>
                <a:gd name="T46" fmla="*/ 149 w 161"/>
                <a:gd name="T47" fmla="*/ 0 h 126"/>
                <a:gd name="T48" fmla="*/ 106 w 161"/>
                <a:gd name="T49" fmla="*/ 0 h 126"/>
                <a:gd name="T50" fmla="*/ 98 w 161"/>
                <a:gd name="T51" fmla="*/ 3 h 126"/>
                <a:gd name="T52" fmla="*/ 96 w 161"/>
                <a:gd name="T53" fmla="*/ 8 h 126"/>
                <a:gd name="T54" fmla="*/ 103 w 161"/>
                <a:gd name="T55" fmla="*/ 14 h 126"/>
                <a:gd name="T56" fmla="*/ 112 w 161"/>
                <a:gd name="T57" fmla="*/ 19 h 126"/>
                <a:gd name="T58" fmla="*/ 116 w 161"/>
                <a:gd name="T59" fmla="*/ 24 h 126"/>
                <a:gd name="T60" fmla="*/ 116 w 161"/>
                <a:gd name="T61" fmla="*/ 38 h 126"/>
                <a:gd name="T62" fmla="*/ 112 w 161"/>
                <a:gd name="T63" fmla="*/ 46 h 126"/>
                <a:gd name="T64" fmla="*/ 98 w 161"/>
                <a:gd name="T65" fmla="*/ 52 h 126"/>
                <a:gd name="T66" fmla="*/ 85 w 161"/>
                <a:gd name="T67" fmla="*/ 52 h 126"/>
                <a:gd name="T68" fmla="*/ 68 w 161"/>
                <a:gd name="T69" fmla="*/ 49 h 126"/>
                <a:gd name="T70" fmla="*/ 58 w 161"/>
                <a:gd name="T71" fmla="*/ 44 h 126"/>
                <a:gd name="T72" fmla="*/ 58 w 161"/>
                <a:gd name="T73" fmla="*/ 30 h 126"/>
                <a:gd name="T74" fmla="*/ 64 w 161"/>
                <a:gd name="T75" fmla="*/ 19 h 126"/>
                <a:gd name="T76" fmla="*/ 72 w 161"/>
                <a:gd name="T77" fmla="*/ 11 h 126"/>
                <a:gd name="T78" fmla="*/ 72 w 161"/>
                <a:gd name="T79" fmla="*/ 8 h 126"/>
                <a:gd name="T80" fmla="*/ 64 w 161"/>
                <a:gd name="T81" fmla="*/ 8 h 126"/>
                <a:gd name="T82" fmla="*/ 62 w 161"/>
                <a:gd name="T83" fmla="*/ 6 h 126"/>
                <a:gd name="T84" fmla="*/ 64 w 161"/>
                <a:gd name="T85" fmla="*/ 8 h 1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
                <a:gd name="T130" fmla="*/ 0 h 126"/>
                <a:gd name="T131" fmla="*/ 161 w 161"/>
                <a:gd name="T132" fmla="*/ 126 h 1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 h="126">
                  <a:moveTo>
                    <a:pt x="51" y="8"/>
                  </a:moveTo>
                  <a:lnTo>
                    <a:pt x="27" y="16"/>
                  </a:lnTo>
                  <a:lnTo>
                    <a:pt x="9" y="35"/>
                  </a:lnTo>
                  <a:lnTo>
                    <a:pt x="0" y="51"/>
                  </a:lnTo>
                  <a:lnTo>
                    <a:pt x="3" y="59"/>
                  </a:lnTo>
                  <a:lnTo>
                    <a:pt x="9" y="67"/>
                  </a:lnTo>
                  <a:lnTo>
                    <a:pt x="33" y="73"/>
                  </a:lnTo>
                  <a:lnTo>
                    <a:pt x="59" y="70"/>
                  </a:lnTo>
                  <a:lnTo>
                    <a:pt x="81" y="75"/>
                  </a:lnTo>
                  <a:lnTo>
                    <a:pt x="89" y="83"/>
                  </a:lnTo>
                  <a:lnTo>
                    <a:pt x="92" y="97"/>
                  </a:lnTo>
                  <a:lnTo>
                    <a:pt x="89" y="94"/>
                  </a:lnTo>
                  <a:lnTo>
                    <a:pt x="89" y="126"/>
                  </a:lnTo>
                  <a:lnTo>
                    <a:pt x="108" y="121"/>
                  </a:lnTo>
                  <a:lnTo>
                    <a:pt x="113" y="108"/>
                  </a:lnTo>
                  <a:lnTo>
                    <a:pt x="113" y="75"/>
                  </a:lnTo>
                  <a:lnTo>
                    <a:pt x="118" y="70"/>
                  </a:lnTo>
                  <a:lnTo>
                    <a:pt x="132" y="62"/>
                  </a:lnTo>
                  <a:lnTo>
                    <a:pt x="148" y="49"/>
                  </a:lnTo>
                  <a:lnTo>
                    <a:pt x="159" y="30"/>
                  </a:lnTo>
                  <a:lnTo>
                    <a:pt x="161" y="22"/>
                  </a:lnTo>
                  <a:lnTo>
                    <a:pt x="156" y="14"/>
                  </a:lnTo>
                  <a:lnTo>
                    <a:pt x="140" y="6"/>
                  </a:lnTo>
                  <a:lnTo>
                    <a:pt x="118" y="0"/>
                  </a:lnTo>
                  <a:lnTo>
                    <a:pt x="84" y="0"/>
                  </a:lnTo>
                  <a:lnTo>
                    <a:pt x="78" y="3"/>
                  </a:lnTo>
                  <a:lnTo>
                    <a:pt x="76" y="8"/>
                  </a:lnTo>
                  <a:lnTo>
                    <a:pt x="81" y="14"/>
                  </a:lnTo>
                  <a:lnTo>
                    <a:pt x="89" y="19"/>
                  </a:lnTo>
                  <a:lnTo>
                    <a:pt x="92" y="24"/>
                  </a:lnTo>
                  <a:lnTo>
                    <a:pt x="92" y="35"/>
                  </a:lnTo>
                  <a:lnTo>
                    <a:pt x="89" y="43"/>
                  </a:lnTo>
                  <a:lnTo>
                    <a:pt x="78" y="49"/>
                  </a:lnTo>
                  <a:lnTo>
                    <a:pt x="68" y="49"/>
                  </a:lnTo>
                  <a:lnTo>
                    <a:pt x="54" y="46"/>
                  </a:lnTo>
                  <a:lnTo>
                    <a:pt x="46" y="41"/>
                  </a:lnTo>
                  <a:lnTo>
                    <a:pt x="46" y="30"/>
                  </a:lnTo>
                  <a:lnTo>
                    <a:pt x="51" y="19"/>
                  </a:lnTo>
                  <a:lnTo>
                    <a:pt x="57" y="11"/>
                  </a:lnTo>
                  <a:lnTo>
                    <a:pt x="57" y="8"/>
                  </a:lnTo>
                  <a:lnTo>
                    <a:pt x="51" y="8"/>
                  </a:lnTo>
                  <a:lnTo>
                    <a:pt x="49" y="6"/>
                  </a:lnTo>
                  <a:lnTo>
                    <a:pt x="51" y="8"/>
                  </a:lnTo>
                  <a:close/>
                </a:path>
              </a:pathLst>
            </a:custGeom>
            <a:solidFill>
              <a:srgbClr val="000000"/>
            </a:solidFill>
            <a:ln w="9525">
              <a:noFill/>
              <a:round/>
              <a:headEnd/>
              <a:tailEnd/>
            </a:ln>
          </p:spPr>
          <p:txBody>
            <a:bodyPr/>
            <a:lstStyle/>
            <a:p>
              <a:endParaRPr lang="ar-SA"/>
            </a:p>
          </p:txBody>
        </p:sp>
        <p:sp>
          <p:nvSpPr>
            <p:cNvPr id="11286" name="Freeform 24"/>
            <p:cNvSpPr>
              <a:spLocks/>
            </p:cNvSpPr>
            <p:nvPr/>
          </p:nvSpPr>
          <p:spPr bwMode="auto">
            <a:xfrm>
              <a:off x="2176" y="1883"/>
              <a:ext cx="224" cy="488"/>
            </a:xfrm>
            <a:custGeom>
              <a:avLst/>
              <a:gdLst>
                <a:gd name="T0" fmla="*/ 3 w 207"/>
                <a:gd name="T1" fmla="*/ 495 h 482"/>
                <a:gd name="T2" fmla="*/ 31 w 207"/>
                <a:gd name="T3" fmla="*/ 428 h 482"/>
                <a:gd name="T4" fmla="*/ 55 w 207"/>
                <a:gd name="T5" fmla="*/ 367 h 482"/>
                <a:gd name="T6" fmla="*/ 75 w 207"/>
                <a:gd name="T7" fmla="*/ 312 h 482"/>
                <a:gd name="T8" fmla="*/ 89 w 207"/>
                <a:gd name="T9" fmla="*/ 261 h 482"/>
                <a:gd name="T10" fmla="*/ 98 w 207"/>
                <a:gd name="T11" fmla="*/ 215 h 482"/>
                <a:gd name="T12" fmla="*/ 106 w 207"/>
                <a:gd name="T13" fmla="*/ 172 h 482"/>
                <a:gd name="T14" fmla="*/ 106 w 207"/>
                <a:gd name="T15" fmla="*/ 137 h 482"/>
                <a:gd name="T16" fmla="*/ 98 w 207"/>
                <a:gd name="T17" fmla="*/ 104 h 482"/>
                <a:gd name="T18" fmla="*/ 65 w 207"/>
                <a:gd name="T19" fmla="*/ 91 h 482"/>
                <a:gd name="T20" fmla="*/ 44 w 207"/>
                <a:gd name="T21" fmla="*/ 78 h 482"/>
                <a:gd name="T22" fmla="*/ 34 w 207"/>
                <a:gd name="T23" fmla="*/ 62 h 482"/>
                <a:gd name="T24" fmla="*/ 38 w 207"/>
                <a:gd name="T25" fmla="*/ 37 h 482"/>
                <a:gd name="T26" fmla="*/ 44 w 207"/>
                <a:gd name="T27" fmla="*/ 24 h 482"/>
                <a:gd name="T28" fmla="*/ 55 w 207"/>
                <a:gd name="T29" fmla="*/ 13 h 482"/>
                <a:gd name="T30" fmla="*/ 82 w 207"/>
                <a:gd name="T31" fmla="*/ 2 h 482"/>
                <a:gd name="T32" fmla="*/ 117 w 207"/>
                <a:gd name="T33" fmla="*/ 0 h 482"/>
                <a:gd name="T34" fmla="*/ 147 w 207"/>
                <a:gd name="T35" fmla="*/ 0 h 482"/>
                <a:gd name="T36" fmla="*/ 182 w 207"/>
                <a:gd name="T37" fmla="*/ 2 h 482"/>
                <a:gd name="T38" fmla="*/ 218 w 207"/>
                <a:gd name="T39" fmla="*/ 8 h 482"/>
                <a:gd name="T40" fmla="*/ 248 w 207"/>
                <a:gd name="T41" fmla="*/ 21 h 482"/>
                <a:gd name="T42" fmla="*/ 259 w 207"/>
                <a:gd name="T43" fmla="*/ 29 h 482"/>
                <a:gd name="T44" fmla="*/ 262 w 207"/>
                <a:gd name="T45" fmla="*/ 46 h 482"/>
                <a:gd name="T46" fmla="*/ 259 w 207"/>
                <a:gd name="T47" fmla="*/ 59 h 482"/>
                <a:gd name="T48" fmla="*/ 248 w 207"/>
                <a:gd name="T49" fmla="*/ 72 h 482"/>
                <a:gd name="T50" fmla="*/ 222 w 207"/>
                <a:gd name="T51" fmla="*/ 91 h 482"/>
                <a:gd name="T52" fmla="*/ 182 w 207"/>
                <a:gd name="T53" fmla="*/ 104 h 482"/>
                <a:gd name="T54" fmla="*/ 147 w 207"/>
                <a:gd name="T55" fmla="*/ 110 h 482"/>
                <a:gd name="T56" fmla="*/ 137 w 207"/>
                <a:gd name="T57" fmla="*/ 102 h 482"/>
                <a:gd name="T58" fmla="*/ 133 w 207"/>
                <a:gd name="T59" fmla="*/ 96 h 482"/>
                <a:gd name="T60" fmla="*/ 137 w 207"/>
                <a:gd name="T61" fmla="*/ 94 h 482"/>
                <a:gd name="T62" fmla="*/ 150 w 207"/>
                <a:gd name="T63" fmla="*/ 88 h 482"/>
                <a:gd name="T64" fmla="*/ 173 w 207"/>
                <a:gd name="T65" fmla="*/ 83 h 482"/>
                <a:gd name="T66" fmla="*/ 190 w 207"/>
                <a:gd name="T67" fmla="*/ 72 h 482"/>
                <a:gd name="T68" fmla="*/ 201 w 207"/>
                <a:gd name="T69" fmla="*/ 62 h 482"/>
                <a:gd name="T70" fmla="*/ 198 w 207"/>
                <a:gd name="T71" fmla="*/ 48 h 482"/>
                <a:gd name="T72" fmla="*/ 184 w 207"/>
                <a:gd name="T73" fmla="*/ 37 h 482"/>
                <a:gd name="T74" fmla="*/ 163 w 207"/>
                <a:gd name="T75" fmla="*/ 29 h 482"/>
                <a:gd name="T76" fmla="*/ 140 w 207"/>
                <a:gd name="T77" fmla="*/ 21 h 482"/>
                <a:gd name="T78" fmla="*/ 117 w 207"/>
                <a:gd name="T79" fmla="*/ 21 h 482"/>
                <a:gd name="T80" fmla="*/ 106 w 207"/>
                <a:gd name="T81" fmla="*/ 24 h 482"/>
                <a:gd name="T82" fmla="*/ 98 w 207"/>
                <a:gd name="T83" fmla="*/ 32 h 482"/>
                <a:gd name="T84" fmla="*/ 96 w 207"/>
                <a:gd name="T85" fmla="*/ 51 h 482"/>
                <a:gd name="T86" fmla="*/ 106 w 207"/>
                <a:gd name="T87" fmla="*/ 72 h 482"/>
                <a:gd name="T88" fmla="*/ 127 w 207"/>
                <a:gd name="T89" fmla="*/ 94 h 482"/>
                <a:gd name="T90" fmla="*/ 140 w 207"/>
                <a:gd name="T91" fmla="*/ 113 h 482"/>
                <a:gd name="T92" fmla="*/ 147 w 207"/>
                <a:gd name="T93" fmla="*/ 140 h 482"/>
                <a:gd name="T94" fmla="*/ 147 w 207"/>
                <a:gd name="T95" fmla="*/ 172 h 482"/>
                <a:gd name="T96" fmla="*/ 140 w 207"/>
                <a:gd name="T97" fmla="*/ 212 h 482"/>
                <a:gd name="T98" fmla="*/ 133 w 207"/>
                <a:gd name="T99" fmla="*/ 212 h 482"/>
                <a:gd name="T100" fmla="*/ 68 w 207"/>
                <a:gd name="T101" fmla="*/ 500 h 482"/>
                <a:gd name="T102" fmla="*/ 0 w 207"/>
                <a:gd name="T103" fmla="*/ 492 h 482"/>
                <a:gd name="T104" fmla="*/ 3 w 207"/>
                <a:gd name="T105" fmla="*/ 495 h 48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7"/>
                <a:gd name="T160" fmla="*/ 0 h 482"/>
                <a:gd name="T161" fmla="*/ 207 w 207"/>
                <a:gd name="T162" fmla="*/ 482 h 48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7" h="482">
                  <a:moveTo>
                    <a:pt x="3" y="477"/>
                  </a:moveTo>
                  <a:lnTo>
                    <a:pt x="25" y="413"/>
                  </a:lnTo>
                  <a:lnTo>
                    <a:pt x="43" y="354"/>
                  </a:lnTo>
                  <a:lnTo>
                    <a:pt x="59" y="300"/>
                  </a:lnTo>
                  <a:lnTo>
                    <a:pt x="70" y="252"/>
                  </a:lnTo>
                  <a:lnTo>
                    <a:pt x="78" y="206"/>
                  </a:lnTo>
                  <a:lnTo>
                    <a:pt x="84" y="166"/>
                  </a:lnTo>
                  <a:lnTo>
                    <a:pt x="84" y="131"/>
                  </a:lnTo>
                  <a:lnTo>
                    <a:pt x="78" y="101"/>
                  </a:lnTo>
                  <a:lnTo>
                    <a:pt x="51" y="88"/>
                  </a:lnTo>
                  <a:lnTo>
                    <a:pt x="35" y="75"/>
                  </a:lnTo>
                  <a:lnTo>
                    <a:pt x="27" y="59"/>
                  </a:lnTo>
                  <a:lnTo>
                    <a:pt x="30" y="37"/>
                  </a:lnTo>
                  <a:lnTo>
                    <a:pt x="35" y="24"/>
                  </a:lnTo>
                  <a:lnTo>
                    <a:pt x="43" y="13"/>
                  </a:lnTo>
                  <a:lnTo>
                    <a:pt x="65" y="2"/>
                  </a:lnTo>
                  <a:lnTo>
                    <a:pt x="92" y="0"/>
                  </a:lnTo>
                  <a:lnTo>
                    <a:pt x="116" y="0"/>
                  </a:lnTo>
                  <a:lnTo>
                    <a:pt x="143" y="2"/>
                  </a:lnTo>
                  <a:lnTo>
                    <a:pt x="172" y="8"/>
                  </a:lnTo>
                  <a:lnTo>
                    <a:pt x="196" y="21"/>
                  </a:lnTo>
                  <a:lnTo>
                    <a:pt x="204" y="29"/>
                  </a:lnTo>
                  <a:lnTo>
                    <a:pt x="207" y="43"/>
                  </a:lnTo>
                  <a:lnTo>
                    <a:pt x="204" y="56"/>
                  </a:lnTo>
                  <a:lnTo>
                    <a:pt x="196" y="69"/>
                  </a:lnTo>
                  <a:lnTo>
                    <a:pt x="175" y="88"/>
                  </a:lnTo>
                  <a:lnTo>
                    <a:pt x="143" y="101"/>
                  </a:lnTo>
                  <a:lnTo>
                    <a:pt x="116" y="107"/>
                  </a:lnTo>
                  <a:lnTo>
                    <a:pt x="108" y="99"/>
                  </a:lnTo>
                  <a:lnTo>
                    <a:pt x="105" y="93"/>
                  </a:lnTo>
                  <a:lnTo>
                    <a:pt x="108" y="91"/>
                  </a:lnTo>
                  <a:lnTo>
                    <a:pt x="118" y="85"/>
                  </a:lnTo>
                  <a:lnTo>
                    <a:pt x="137" y="80"/>
                  </a:lnTo>
                  <a:lnTo>
                    <a:pt x="151" y="69"/>
                  </a:lnTo>
                  <a:lnTo>
                    <a:pt x="159" y="59"/>
                  </a:lnTo>
                  <a:lnTo>
                    <a:pt x="156" y="45"/>
                  </a:lnTo>
                  <a:lnTo>
                    <a:pt x="145" y="37"/>
                  </a:lnTo>
                  <a:lnTo>
                    <a:pt x="129" y="29"/>
                  </a:lnTo>
                  <a:lnTo>
                    <a:pt x="110" y="21"/>
                  </a:lnTo>
                  <a:lnTo>
                    <a:pt x="92" y="21"/>
                  </a:lnTo>
                  <a:lnTo>
                    <a:pt x="84" y="24"/>
                  </a:lnTo>
                  <a:lnTo>
                    <a:pt x="78" y="32"/>
                  </a:lnTo>
                  <a:lnTo>
                    <a:pt x="76" y="48"/>
                  </a:lnTo>
                  <a:lnTo>
                    <a:pt x="84" y="69"/>
                  </a:lnTo>
                  <a:lnTo>
                    <a:pt x="100" y="91"/>
                  </a:lnTo>
                  <a:lnTo>
                    <a:pt x="110" y="110"/>
                  </a:lnTo>
                  <a:lnTo>
                    <a:pt x="116" y="134"/>
                  </a:lnTo>
                  <a:lnTo>
                    <a:pt x="116" y="166"/>
                  </a:lnTo>
                  <a:lnTo>
                    <a:pt x="110" y="203"/>
                  </a:lnTo>
                  <a:lnTo>
                    <a:pt x="105" y="203"/>
                  </a:lnTo>
                  <a:lnTo>
                    <a:pt x="54" y="482"/>
                  </a:lnTo>
                  <a:lnTo>
                    <a:pt x="0" y="474"/>
                  </a:lnTo>
                  <a:lnTo>
                    <a:pt x="3" y="477"/>
                  </a:lnTo>
                  <a:close/>
                </a:path>
              </a:pathLst>
            </a:custGeom>
            <a:solidFill>
              <a:srgbClr val="000000"/>
            </a:solidFill>
            <a:ln w="9525">
              <a:noFill/>
              <a:round/>
              <a:headEnd/>
              <a:tailEnd/>
            </a:ln>
          </p:spPr>
          <p:txBody>
            <a:bodyPr/>
            <a:lstStyle/>
            <a:p>
              <a:endParaRPr lang="ar-SA"/>
            </a:p>
          </p:txBody>
        </p:sp>
        <p:sp>
          <p:nvSpPr>
            <p:cNvPr id="11287" name="Freeform 25"/>
            <p:cNvSpPr>
              <a:spLocks/>
            </p:cNvSpPr>
            <p:nvPr/>
          </p:nvSpPr>
          <p:spPr bwMode="auto">
            <a:xfrm>
              <a:off x="2414" y="1636"/>
              <a:ext cx="244" cy="160"/>
            </a:xfrm>
            <a:custGeom>
              <a:avLst/>
              <a:gdLst>
                <a:gd name="T0" fmla="*/ 62 w 226"/>
                <a:gd name="T1" fmla="*/ 2 h 158"/>
                <a:gd name="T2" fmla="*/ 30 w 226"/>
                <a:gd name="T3" fmla="*/ 5 h 158"/>
                <a:gd name="T4" fmla="*/ 6 w 226"/>
                <a:gd name="T5" fmla="*/ 16 h 158"/>
                <a:gd name="T6" fmla="*/ 0 w 226"/>
                <a:gd name="T7" fmla="*/ 24 h 158"/>
                <a:gd name="T8" fmla="*/ 0 w 226"/>
                <a:gd name="T9" fmla="*/ 32 h 158"/>
                <a:gd name="T10" fmla="*/ 3 w 226"/>
                <a:gd name="T11" fmla="*/ 45 h 158"/>
                <a:gd name="T12" fmla="*/ 14 w 226"/>
                <a:gd name="T13" fmla="*/ 59 h 158"/>
                <a:gd name="T14" fmla="*/ 52 w 226"/>
                <a:gd name="T15" fmla="*/ 80 h 158"/>
                <a:gd name="T16" fmla="*/ 89 w 226"/>
                <a:gd name="T17" fmla="*/ 96 h 158"/>
                <a:gd name="T18" fmla="*/ 118 w 226"/>
                <a:gd name="T19" fmla="*/ 113 h 158"/>
                <a:gd name="T20" fmla="*/ 126 w 226"/>
                <a:gd name="T21" fmla="*/ 126 h 158"/>
                <a:gd name="T22" fmla="*/ 126 w 226"/>
                <a:gd name="T23" fmla="*/ 137 h 158"/>
                <a:gd name="T24" fmla="*/ 122 w 226"/>
                <a:gd name="T25" fmla="*/ 156 h 158"/>
                <a:gd name="T26" fmla="*/ 126 w 226"/>
                <a:gd name="T27" fmla="*/ 164 h 158"/>
                <a:gd name="T28" fmla="*/ 132 w 226"/>
                <a:gd name="T29" fmla="*/ 158 h 158"/>
                <a:gd name="T30" fmla="*/ 143 w 226"/>
                <a:gd name="T31" fmla="*/ 145 h 158"/>
                <a:gd name="T32" fmla="*/ 157 w 226"/>
                <a:gd name="T33" fmla="*/ 126 h 158"/>
                <a:gd name="T34" fmla="*/ 173 w 226"/>
                <a:gd name="T35" fmla="*/ 110 h 158"/>
                <a:gd name="T36" fmla="*/ 190 w 226"/>
                <a:gd name="T37" fmla="*/ 102 h 158"/>
                <a:gd name="T38" fmla="*/ 206 w 226"/>
                <a:gd name="T39" fmla="*/ 99 h 158"/>
                <a:gd name="T40" fmla="*/ 233 w 226"/>
                <a:gd name="T41" fmla="*/ 96 h 158"/>
                <a:gd name="T42" fmla="*/ 265 w 226"/>
                <a:gd name="T43" fmla="*/ 86 h 158"/>
                <a:gd name="T44" fmla="*/ 277 w 226"/>
                <a:gd name="T45" fmla="*/ 78 h 158"/>
                <a:gd name="T46" fmla="*/ 284 w 226"/>
                <a:gd name="T47" fmla="*/ 70 h 158"/>
                <a:gd name="T48" fmla="*/ 281 w 226"/>
                <a:gd name="T49" fmla="*/ 56 h 158"/>
                <a:gd name="T50" fmla="*/ 270 w 226"/>
                <a:gd name="T51" fmla="*/ 43 h 158"/>
                <a:gd name="T52" fmla="*/ 257 w 226"/>
                <a:gd name="T53" fmla="*/ 29 h 158"/>
                <a:gd name="T54" fmla="*/ 247 w 226"/>
                <a:gd name="T55" fmla="*/ 24 h 158"/>
                <a:gd name="T56" fmla="*/ 240 w 226"/>
                <a:gd name="T57" fmla="*/ 24 h 158"/>
                <a:gd name="T58" fmla="*/ 236 w 226"/>
                <a:gd name="T59" fmla="*/ 26 h 158"/>
                <a:gd name="T60" fmla="*/ 240 w 226"/>
                <a:gd name="T61" fmla="*/ 54 h 158"/>
                <a:gd name="T62" fmla="*/ 236 w 226"/>
                <a:gd name="T63" fmla="*/ 64 h 158"/>
                <a:gd name="T64" fmla="*/ 222 w 226"/>
                <a:gd name="T65" fmla="*/ 75 h 158"/>
                <a:gd name="T66" fmla="*/ 201 w 226"/>
                <a:gd name="T67" fmla="*/ 83 h 158"/>
                <a:gd name="T68" fmla="*/ 170 w 226"/>
                <a:gd name="T69" fmla="*/ 86 h 158"/>
                <a:gd name="T70" fmla="*/ 132 w 226"/>
                <a:gd name="T71" fmla="*/ 80 h 158"/>
                <a:gd name="T72" fmla="*/ 92 w 226"/>
                <a:gd name="T73" fmla="*/ 70 h 158"/>
                <a:gd name="T74" fmla="*/ 58 w 226"/>
                <a:gd name="T75" fmla="*/ 54 h 158"/>
                <a:gd name="T76" fmla="*/ 48 w 226"/>
                <a:gd name="T77" fmla="*/ 45 h 158"/>
                <a:gd name="T78" fmla="*/ 48 w 226"/>
                <a:gd name="T79" fmla="*/ 34 h 158"/>
                <a:gd name="T80" fmla="*/ 54 w 226"/>
                <a:gd name="T81" fmla="*/ 18 h 158"/>
                <a:gd name="T82" fmla="*/ 72 w 226"/>
                <a:gd name="T83" fmla="*/ 5 h 158"/>
                <a:gd name="T84" fmla="*/ 68 w 226"/>
                <a:gd name="T85" fmla="*/ 2 h 158"/>
                <a:gd name="T86" fmla="*/ 62 w 226"/>
                <a:gd name="T87" fmla="*/ 2 h 158"/>
                <a:gd name="T88" fmla="*/ 62 w 226"/>
                <a:gd name="T89" fmla="*/ 0 h 158"/>
                <a:gd name="T90" fmla="*/ 62 w 226"/>
                <a:gd name="T91" fmla="*/ 2 h 1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6"/>
                <a:gd name="T139" fmla="*/ 0 h 158"/>
                <a:gd name="T140" fmla="*/ 226 w 226"/>
                <a:gd name="T141" fmla="*/ 158 h 15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6" h="158">
                  <a:moveTo>
                    <a:pt x="49" y="2"/>
                  </a:moveTo>
                  <a:lnTo>
                    <a:pt x="24" y="5"/>
                  </a:lnTo>
                  <a:lnTo>
                    <a:pt x="6" y="16"/>
                  </a:lnTo>
                  <a:lnTo>
                    <a:pt x="0" y="24"/>
                  </a:lnTo>
                  <a:lnTo>
                    <a:pt x="0" y="32"/>
                  </a:lnTo>
                  <a:lnTo>
                    <a:pt x="3" y="42"/>
                  </a:lnTo>
                  <a:lnTo>
                    <a:pt x="11" y="56"/>
                  </a:lnTo>
                  <a:lnTo>
                    <a:pt x="41" y="77"/>
                  </a:lnTo>
                  <a:lnTo>
                    <a:pt x="70" y="93"/>
                  </a:lnTo>
                  <a:lnTo>
                    <a:pt x="94" y="110"/>
                  </a:lnTo>
                  <a:lnTo>
                    <a:pt x="100" y="120"/>
                  </a:lnTo>
                  <a:lnTo>
                    <a:pt x="100" y="131"/>
                  </a:lnTo>
                  <a:lnTo>
                    <a:pt x="97" y="150"/>
                  </a:lnTo>
                  <a:lnTo>
                    <a:pt x="100" y="158"/>
                  </a:lnTo>
                  <a:lnTo>
                    <a:pt x="105" y="152"/>
                  </a:lnTo>
                  <a:lnTo>
                    <a:pt x="113" y="139"/>
                  </a:lnTo>
                  <a:lnTo>
                    <a:pt x="124" y="120"/>
                  </a:lnTo>
                  <a:lnTo>
                    <a:pt x="137" y="107"/>
                  </a:lnTo>
                  <a:lnTo>
                    <a:pt x="151" y="99"/>
                  </a:lnTo>
                  <a:lnTo>
                    <a:pt x="164" y="96"/>
                  </a:lnTo>
                  <a:lnTo>
                    <a:pt x="185" y="93"/>
                  </a:lnTo>
                  <a:lnTo>
                    <a:pt x="210" y="83"/>
                  </a:lnTo>
                  <a:lnTo>
                    <a:pt x="220" y="75"/>
                  </a:lnTo>
                  <a:lnTo>
                    <a:pt x="226" y="67"/>
                  </a:lnTo>
                  <a:lnTo>
                    <a:pt x="223" y="53"/>
                  </a:lnTo>
                  <a:lnTo>
                    <a:pt x="215" y="40"/>
                  </a:lnTo>
                  <a:lnTo>
                    <a:pt x="204" y="29"/>
                  </a:lnTo>
                  <a:lnTo>
                    <a:pt x="196" y="24"/>
                  </a:lnTo>
                  <a:lnTo>
                    <a:pt x="191" y="24"/>
                  </a:lnTo>
                  <a:lnTo>
                    <a:pt x="188" y="26"/>
                  </a:lnTo>
                  <a:lnTo>
                    <a:pt x="191" y="51"/>
                  </a:lnTo>
                  <a:lnTo>
                    <a:pt x="188" y="61"/>
                  </a:lnTo>
                  <a:lnTo>
                    <a:pt x="177" y="72"/>
                  </a:lnTo>
                  <a:lnTo>
                    <a:pt x="159" y="80"/>
                  </a:lnTo>
                  <a:lnTo>
                    <a:pt x="134" y="83"/>
                  </a:lnTo>
                  <a:lnTo>
                    <a:pt x="105" y="77"/>
                  </a:lnTo>
                  <a:lnTo>
                    <a:pt x="73" y="67"/>
                  </a:lnTo>
                  <a:lnTo>
                    <a:pt x="46" y="51"/>
                  </a:lnTo>
                  <a:lnTo>
                    <a:pt x="38" y="42"/>
                  </a:lnTo>
                  <a:lnTo>
                    <a:pt x="38" y="34"/>
                  </a:lnTo>
                  <a:lnTo>
                    <a:pt x="43" y="18"/>
                  </a:lnTo>
                  <a:lnTo>
                    <a:pt x="57" y="5"/>
                  </a:lnTo>
                  <a:lnTo>
                    <a:pt x="54" y="2"/>
                  </a:lnTo>
                  <a:lnTo>
                    <a:pt x="49" y="2"/>
                  </a:lnTo>
                  <a:lnTo>
                    <a:pt x="49" y="0"/>
                  </a:lnTo>
                  <a:lnTo>
                    <a:pt x="49" y="2"/>
                  </a:lnTo>
                  <a:close/>
                </a:path>
              </a:pathLst>
            </a:custGeom>
            <a:solidFill>
              <a:srgbClr val="000000"/>
            </a:solidFill>
            <a:ln w="9525">
              <a:noFill/>
              <a:round/>
              <a:headEnd/>
              <a:tailEnd/>
            </a:ln>
          </p:spPr>
          <p:txBody>
            <a:bodyPr/>
            <a:lstStyle/>
            <a:p>
              <a:endParaRPr lang="ar-SA"/>
            </a:p>
          </p:txBody>
        </p:sp>
        <p:sp>
          <p:nvSpPr>
            <p:cNvPr id="11288" name="Freeform 26"/>
            <p:cNvSpPr>
              <a:spLocks/>
            </p:cNvSpPr>
            <p:nvPr/>
          </p:nvSpPr>
          <p:spPr bwMode="auto">
            <a:xfrm>
              <a:off x="2481" y="2029"/>
              <a:ext cx="264" cy="163"/>
            </a:xfrm>
            <a:custGeom>
              <a:avLst/>
              <a:gdLst>
                <a:gd name="T0" fmla="*/ 81 w 244"/>
                <a:gd name="T1" fmla="*/ 111 h 161"/>
                <a:gd name="T2" fmla="*/ 113 w 244"/>
                <a:gd name="T3" fmla="*/ 121 h 161"/>
                <a:gd name="T4" fmla="*/ 143 w 244"/>
                <a:gd name="T5" fmla="*/ 132 h 161"/>
                <a:gd name="T6" fmla="*/ 173 w 244"/>
                <a:gd name="T7" fmla="*/ 135 h 161"/>
                <a:gd name="T8" fmla="*/ 200 w 244"/>
                <a:gd name="T9" fmla="*/ 132 h 161"/>
                <a:gd name="T10" fmla="*/ 225 w 244"/>
                <a:gd name="T11" fmla="*/ 130 h 161"/>
                <a:gd name="T12" fmla="*/ 241 w 244"/>
                <a:gd name="T13" fmla="*/ 121 h 161"/>
                <a:gd name="T14" fmla="*/ 259 w 244"/>
                <a:gd name="T15" fmla="*/ 113 h 161"/>
                <a:gd name="T16" fmla="*/ 265 w 244"/>
                <a:gd name="T17" fmla="*/ 105 h 161"/>
                <a:gd name="T18" fmla="*/ 265 w 244"/>
                <a:gd name="T19" fmla="*/ 89 h 161"/>
                <a:gd name="T20" fmla="*/ 254 w 244"/>
                <a:gd name="T21" fmla="*/ 70 h 161"/>
                <a:gd name="T22" fmla="*/ 238 w 244"/>
                <a:gd name="T23" fmla="*/ 57 h 161"/>
                <a:gd name="T24" fmla="*/ 220 w 244"/>
                <a:gd name="T25" fmla="*/ 52 h 161"/>
                <a:gd name="T26" fmla="*/ 214 w 244"/>
                <a:gd name="T27" fmla="*/ 49 h 161"/>
                <a:gd name="T28" fmla="*/ 200 w 244"/>
                <a:gd name="T29" fmla="*/ 38 h 161"/>
                <a:gd name="T30" fmla="*/ 184 w 244"/>
                <a:gd name="T31" fmla="*/ 22 h 161"/>
                <a:gd name="T32" fmla="*/ 184 w 244"/>
                <a:gd name="T33" fmla="*/ 14 h 161"/>
                <a:gd name="T34" fmla="*/ 189 w 244"/>
                <a:gd name="T35" fmla="*/ 11 h 161"/>
                <a:gd name="T36" fmla="*/ 208 w 244"/>
                <a:gd name="T37" fmla="*/ 14 h 161"/>
                <a:gd name="T38" fmla="*/ 238 w 244"/>
                <a:gd name="T39" fmla="*/ 25 h 161"/>
                <a:gd name="T40" fmla="*/ 268 w 244"/>
                <a:gd name="T41" fmla="*/ 44 h 161"/>
                <a:gd name="T42" fmla="*/ 292 w 244"/>
                <a:gd name="T43" fmla="*/ 60 h 161"/>
                <a:gd name="T44" fmla="*/ 303 w 244"/>
                <a:gd name="T45" fmla="*/ 76 h 161"/>
                <a:gd name="T46" fmla="*/ 309 w 244"/>
                <a:gd name="T47" fmla="*/ 95 h 161"/>
                <a:gd name="T48" fmla="*/ 305 w 244"/>
                <a:gd name="T49" fmla="*/ 111 h 161"/>
                <a:gd name="T50" fmla="*/ 299 w 244"/>
                <a:gd name="T51" fmla="*/ 130 h 161"/>
                <a:gd name="T52" fmla="*/ 285 w 244"/>
                <a:gd name="T53" fmla="*/ 143 h 161"/>
                <a:gd name="T54" fmla="*/ 268 w 244"/>
                <a:gd name="T55" fmla="*/ 154 h 161"/>
                <a:gd name="T56" fmla="*/ 248 w 244"/>
                <a:gd name="T57" fmla="*/ 162 h 161"/>
                <a:gd name="T58" fmla="*/ 225 w 244"/>
                <a:gd name="T59" fmla="*/ 167 h 161"/>
                <a:gd name="T60" fmla="*/ 167 w 244"/>
                <a:gd name="T61" fmla="*/ 167 h 161"/>
                <a:gd name="T62" fmla="*/ 102 w 244"/>
                <a:gd name="T63" fmla="*/ 157 h 161"/>
                <a:gd name="T64" fmla="*/ 41 w 244"/>
                <a:gd name="T65" fmla="*/ 132 h 161"/>
                <a:gd name="T66" fmla="*/ 25 w 244"/>
                <a:gd name="T67" fmla="*/ 119 h 161"/>
                <a:gd name="T68" fmla="*/ 11 w 244"/>
                <a:gd name="T69" fmla="*/ 108 h 161"/>
                <a:gd name="T70" fmla="*/ 0 w 244"/>
                <a:gd name="T71" fmla="*/ 81 h 161"/>
                <a:gd name="T72" fmla="*/ 5 w 244"/>
                <a:gd name="T73" fmla="*/ 54 h 161"/>
                <a:gd name="T74" fmla="*/ 19 w 244"/>
                <a:gd name="T75" fmla="*/ 30 h 161"/>
                <a:gd name="T76" fmla="*/ 41 w 244"/>
                <a:gd name="T77" fmla="*/ 14 h 161"/>
                <a:gd name="T78" fmla="*/ 75 w 244"/>
                <a:gd name="T79" fmla="*/ 6 h 161"/>
                <a:gd name="T80" fmla="*/ 140 w 244"/>
                <a:gd name="T81" fmla="*/ 0 h 161"/>
                <a:gd name="T82" fmla="*/ 154 w 244"/>
                <a:gd name="T83" fmla="*/ 6 h 161"/>
                <a:gd name="T84" fmla="*/ 156 w 244"/>
                <a:gd name="T85" fmla="*/ 14 h 161"/>
                <a:gd name="T86" fmla="*/ 149 w 244"/>
                <a:gd name="T87" fmla="*/ 22 h 161"/>
                <a:gd name="T88" fmla="*/ 126 w 244"/>
                <a:gd name="T89" fmla="*/ 25 h 161"/>
                <a:gd name="T90" fmla="*/ 89 w 244"/>
                <a:gd name="T91" fmla="*/ 33 h 161"/>
                <a:gd name="T92" fmla="*/ 71 w 244"/>
                <a:gd name="T93" fmla="*/ 44 h 161"/>
                <a:gd name="T94" fmla="*/ 58 w 244"/>
                <a:gd name="T95" fmla="*/ 54 h 161"/>
                <a:gd name="T96" fmla="*/ 48 w 244"/>
                <a:gd name="T97" fmla="*/ 68 h 161"/>
                <a:gd name="T98" fmla="*/ 48 w 244"/>
                <a:gd name="T99" fmla="*/ 81 h 161"/>
                <a:gd name="T100" fmla="*/ 58 w 244"/>
                <a:gd name="T101" fmla="*/ 97 h 161"/>
                <a:gd name="T102" fmla="*/ 81 w 244"/>
                <a:gd name="T103" fmla="*/ 111 h 161"/>
                <a:gd name="T104" fmla="*/ 81 w 244"/>
                <a:gd name="T105" fmla="*/ 108 h 161"/>
                <a:gd name="T106" fmla="*/ 81 w 244"/>
                <a:gd name="T107" fmla="*/ 111 h 16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44"/>
                <a:gd name="T163" fmla="*/ 0 h 161"/>
                <a:gd name="T164" fmla="*/ 244 w 244"/>
                <a:gd name="T165" fmla="*/ 161 h 16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44" h="161">
                  <a:moveTo>
                    <a:pt x="64" y="108"/>
                  </a:moveTo>
                  <a:lnTo>
                    <a:pt x="89" y="118"/>
                  </a:lnTo>
                  <a:lnTo>
                    <a:pt x="113" y="126"/>
                  </a:lnTo>
                  <a:lnTo>
                    <a:pt x="137" y="129"/>
                  </a:lnTo>
                  <a:lnTo>
                    <a:pt x="158" y="126"/>
                  </a:lnTo>
                  <a:lnTo>
                    <a:pt x="177" y="124"/>
                  </a:lnTo>
                  <a:lnTo>
                    <a:pt x="190" y="118"/>
                  </a:lnTo>
                  <a:lnTo>
                    <a:pt x="204" y="110"/>
                  </a:lnTo>
                  <a:lnTo>
                    <a:pt x="209" y="102"/>
                  </a:lnTo>
                  <a:lnTo>
                    <a:pt x="209" y="86"/>
                  </a:lnTo>
                  <a:lnTo>
                    <a:pt x="201" y="67"/>
                  </a:lnTo>
                  <a:lnTo>
                    <a:pt x="188" y="54"/>
                  </a:lnTo>
                  <a:lnTo>
                    <a:pt x="174" y="49"/>
                  </a:lnTo>
                  <a:lnTo>
                    <a:pt x="169" y="46"/>
                  </a:lnTo>
                  <a:lnTo>
                    <a:pt x="158" y="38"/>
                  </a:lnTo>
                  <a:lnTo>
                    <a:pt x="145" y="22"/>
                  </a:lnTo>
                  <a:lnTo>
                    <a:pt x="145" y="14"/>
                  </a:lnTo>
                  <a:lnTo>
                    <a:pt x="150" y="11"/>
                  </a:lnTo>
                  <a:lnTo>
                    <a:pt x="164" y="14"/>
                  </a:lnTo>
                  <a:lnTo>
                    <a:pt x="188" y="25"/>
                  </a:lnTo>
                  <a:lnTo>
                    <a:pt x="212" y="41"/>
                  </a:lnTo>
                  <a:lnTo>
                    <a:pt x="231" y="57"/>
                  </a:lnTo>
                  <a:lnTo>
                    <a:pt x="239" y="73"/>
                  </a:lnTo>
                  <a:lnTo>
                    <a:pt x="244" y="92"/>
                  </a:lnTo>
                  <a:lnTo>
                    <a:pt x="241" y="108"/>
                  </a:lnTo>
                  <a:lnTo>
                    <a:pt x="236" y="124"/>
                  </a:lnTo>
                  <a:lnTo>
                    <a:pt x="225" y="137"/>
                  </a:lnTo>
                  <a:lnTo>
                    <a:pt x="212" y="148"/>
                  </a:lnTo>
                  <a:lnTo>
                    <a:pt x="196" y="156"/>
                  </a:lnTo>
                  <a:lnTo>
                    <a:pt x="177" y="161"/>
                  </a:lnTo>
                  <a:lnTo>
                    <a:pt x="131" y="161"/>
                  </a:lnTo>
                  <a:lnTo>
                    <a:pt x="80" y="151"/>
                  </a:lnTo>
                  <a:lnTo>
                    <a:pt x="32" y="126"/>
                  </a:lnTo>
                  <a:lnTo>
                    <a:pt x="19" y="116"/>
                  </a:lnTo>
                  <a:lnTo>
                    <a:pt x="8" y="105"/>
                  </a:lnTo>
                  <a:lnTo>
                    <a:pt x="0" y="78"/>
                  </a:lnTo>
                  <a:lnTo>
                    <a:pt x="5" y="51"/>
                  </a:lnTo>
                  <a:lnTo>
                    <a:pt x="16" y="30"/>
                  </a:lnTo>
                  <a:lnTo>
                    <a:pt x="32" y="14"/>
                  </a:lnTo>
                  <a:lnTo>
                    <a:pt x="59" y="6"/>
                  </a:lnTo>
                  <a:lnTo>
                    <a:pt x="110" y="0"/>
                  </a:lnTo>
                  <a:lnTo>
                    <a:pt x="121" y="6"/>
                  </a:lnTo>
                  <a:lnTo>
                    <a:pt x="123" y="14"/>
                  </a:lnTo>
                  <a:lnTo>
                    <a:pt x="118" y="22"/>
                  </a:lnTo>
                  <a:lnTo>
                    <a:pt x="99" y="25"/>
                  </a:lnTo>
                  <a:lnTo>
                    <a:pt x="70" y="33"/>
                  </a:lnTo>
                  <a:lnTo>
                    <a:pt x="56" y="41"/>
                  </a:lnTo>
                  <a:lnTo>
                    <a:pt x="46" y="51"/>
                  </a:lnTo>
                  <a:lnTo>
                    <a:pt x="38" y="65"/>
                  </a:lnTo>
                  <a:lnTo>
                    <a:pt x="38" y="78"/>
                  </a:lnTo>
                  <a:lnTo>
                    <a:pt x="46" y="94"/>
                  </a:lnTo>
                  <a:lnTo>
                    <a:pt x="64" y="108"/>
                  </a:lnTo>
                  <a:lnTo>
                    <a:pt x="64" y="105"/>
                  </a:lnTo>
                  <a:lnTo>
                    <a:pt x="64" y="108"/>
                  </a:lnTo>
                  <a:close/>
                </a:path>
              </a:pathLst>
            </a:custGeom>
            <a:solidFill>
              <a:srgbClr val="000000"/>
            </a:solidFill>
            <a:ln w="9525">
              <a:noFill/>
              <a:round/>
              <a:headEnd/>
              <a:tailEnd/>
            </a:ln>
          </p:spPr>
          <p:txBody>
            <a:bodyPr/>
            <a:lstStyle/>
            <a:p>
              <a:endParaRPr lang="ar-SA"/>
            </a:p>
          </p:txBody>
        </p:sp>
        <p:sp>
          <p:nvSpPr>
            <p:cNvPr id="11289" name="Freeform 27"/>
            <p:cNvSpPr>
              <a:spLocks/>
            </p:cNvSpPr>
            <p:nvPr/>
          </p:nvSpPr>
          <p:spPr bwMode="auto">
            <a:xfrm>
              <a:off x="1208" y="4442"/>
              <a:ext cx="667" cy="1152"/>
            </a:xfrm>
            <a:custGeom>
              <a:avLst/>
              <a:gdLst>
                <a:gd name="T0" fmla="*/ 532 w 617"/>
                <a:gd name="T1" fmla="*/ 1112 h 1137"/>
                <a:gd name="T2" fmla="*/ 515 w 617"/>
                <a:gd name="T3" fmla="*/ 1049 h 1137"/>
                <a:gd name="T4" fmla="*/ 462 w 617"/>
                <a:gd name="T5" fmla="*/ 974 h 1137"/>
                <a:gd name="T6" fmla="*/ 352 w 617"/>
                <a:gd name="T7" fmla="*/ 896 h 1137"/>
                <a:gd name="T8" fmla="*/ 240 w 617"/>
                <a:gd name="T9" fmla="*/ 835 h 1137"/>
                <a:gd name="T10" fmla="*/ 159 w 617"/>
                <a:gd name="T11" fmla="*/ 773 h 1137"/>
                <a:gd name="T12" fmla="*/ 125 w 617"/>
                <a:gd name="T13" fmla="*/ 711 h 1137"/>
                <a:gd name="T14" fmla="*/ 121 w 617"/>
                <a:gd name="T15" fmla="*/ 622 h 1137"/>
                <a:gd name="T16" fmla="*/ 129 w 617"/>
                <a:gd name="T17" fmla="*/ 574 h 1137"/>
                <a:gd name="T18" fmla="*/ 109 w 617"/>
                <a:gd name="T19" fmla="*/ 533 h 1137"/>
                <a:gd name="T20" fmla="*/ 19 w 617"/>
                <a:gd name="T21" fmla="*/ 430 h 1137"/>
                <a:gd name="T22" fmla="*/ 0 w 617"/>
                <a:gd name="T23" fmla="*/ 367 h 1137"/>
                <a:gd name="T24" fmla="*/ 11 w 617"/>
                <a:gd name="T25" fmla="*/ 294 h 1137"/>
                <a:gd name="T26" fmla="*/ 37 w 617"/>
                <a:gd name="T27" fmla="*/ 237 h 1137"/>
                <a:gd name="T28" fmla="*/ 81 w 617"/>
                <a:gd name="T29" fmla="*/ 202 h 1137"/>
                <a:gd name="T30" fmla="*/ 179 w 617"/>
                <a:gd name="T31" fmla="*/ 159 h 1137"/>
                <a:gd name="T32" fmla="*/ 275 w 617"/>
                <a:gd name="T33" fmla="*/ 143 h 1137"/>
                <a:gd name="T34" fmla="*/ 332 w 617"/>
                <a:gd name="T35" fmla="*/ 124 h 1137"/>
                <a:gd name="T36" fmla="*/ 364 w 617"/>
                <a:gd name="T37" fmla="*/ 84 h 1137"/>
                <a:gd name="T38" fmla="*/ 413 w 617"/>
                <a:gd name="T39" fmla="*/ 35 h 1137"/>
                <a:gd name="T40" fmla="*/ 492 w 617"/>
                <a:gd name="T41" fmla="*/ 6 h 1137"/>
                <a:gd name="T42" fmla="*/ 548 w 617"/>
                <a:gd name="T43" fmla="*/ 0 h 1137"/>
                <a:gd name="T44" fmla="*/ 617 w 617"/>
                <a:gd name="T45" fmla="*/ 8 h 1137"/>
                <a:gd name="T46" fmla="*/ 725 w 617"/>
                <a:gd name="T47" fmla="*/ 62 h 1137"/>
                <a:gd name="T48" fmla="*/ 776 w 617"/>
                <a:gd name="T49" fmla="*/ 108 h 1137"/>
                <a:gd name="T50" fmla="*/ 779 w 617"/>
                <a:gd name="T51" fmla="*/ 135 h 1137"/>
                <a:gd name="T52" fmla="*/ 762 w 617"/>
                <a:gd name="T53" fmla="*/ 148 h 1137"/>
                <a:gd name="T54" fmla="*/ 737 w 617"/>
                <a:gd name="T55" fmla="*/ 146 h 1137"/>
                <a:gd name="T56" fmla="*/ 711 w 617"/>
                <a:gd name="T57" fmla="*/ 122 h 1137"/>
                <a:gd name="T58" fmla="*/ 643 w 617"/>
                <a:gd name="T59" fmla="*/ 78 h 1137"/>
                <a:gd name="T60" fmla="*/ 562 w 617"/>
                <a:gd name="T61" fmla="*/ 52 h 1137"/>
                <a:gd name="T62" fmla="*/ 492 w 617"/>
                <a:gd name="T63" fmla="*/ 62 h 1137"/>
                <a:gd name="T64" fmla="*/ 409 w 617"/>
                <a:gd name="T65" fmla="*/ 108 h 1137"/>
                <a:gd name="T66" fmla="*/ 373 w 617"/>
                <a:gd name="T67" fmla="*/ 154 h 1137"/>
                <a:gd name="T68" fmla="*/ 339 w 617"/>
                <a:gd name="T69" fmla="*/ 191 h 1137"/>
                <a:gd name="T70" fmla="*/ 305 w 617"/>
                <a:gd name="T71" fmla="*/ 208 h 1137"/>
                <a:gd name="T72" fmla="*/ 254 w 617"/>
                <a:gd name="T73" fmla="*/ 210 h 1137"/>
                <a:gd name="T74" fmla="*/ 216 w 617"/>
                <a:gd name="T75" fmla="*/ 216 h 1137"/>
                <a:gd name="T76" fmla="*/ 162 w 617"/>
                <a:gd name="T77" fmla="*/ 232 h 1137"/>
                <a:gd name="T78" fmla="*/ 115 w 617"/>
                <a:gd name="T79" fmla="*/ 274 h 1137"/>
                <a:gd name="T80" fmla="*/ 98 w 617"/>
                <a:gd name="T81" fmla="*/ 352 h 1137"/>
                <a:gd name="T82" fmla="*/ 119 w 617"/>
                <a:gd name="T83" fmla="*/ 433 h 1137"/>
                <a:gd name="T84" fmla="*/ 159 w 617"/>
                <a:gd name="T85" fmla="*/ 485 h 1137"/>
                <a:gd name="T86" fmla="*/ 192 w 617"/>
                <a:gd name="T87" fmla="*/ 520 h 1137"/>
                <a:gd name="T88" fmla="*/ 205 w 617"/>
                <a:gd name="T89" fmla="*/ 558 h 1137"/>
                <a:gd name="T90" fmla="*/ 189 w 617"/>
                <a:gd name="T91" fmla="*/ 612 h 1137"/>
                <a:gd name="T92" fmla="*/ 173 w 617"/>
                <a:gd name="T93" fmla="*/ 661 h 1137"/>
                <a:gd name="T94" fmla="*/ 179 w 617"/>
                <a:gd name="T95" fmla="*/ 695 h 1137"/>
                <a:gd name="T96" fmla="*/ 205 w 617"/>
                <a:gd name="T97" fmla="*/ 736 h 1137"/>
                <a:gd name="T98" fmla="*/ 258 w 617"/>
                <a:gd name="T99" fmla="*/ 787 h 1137"/>
                <a:gd name="T100" fmla="*/ 332 w 617"/>
                <a:gd name="T101" fmla="*/ 843 h 1137"/>
                <a:gd name="T102" fmla="*/ 448 w 617"/>
                <a:gd name="T103" fmla="*/ 901 h 1137"/>
                <a:gd name="T104" fmla="*/ 521 w 617"/>
                <a:gd name="T105" fmla="*/ 945 h 1137"/>
                <a:gd name="T106" fmla="*/ 568 w 617"/>
                <a:gd name="T107" fmla="*/ 1010 h 1137"/>
                <a:gd name="T108" fmla="*/ 582 w 617"/>
                <a:gd name="T109" fmla="*/ 1088 h 1137"/>
                <a:gd name="T110" fmla="*/ 565 w 617"/>
                <a:gd name="T111" fmla="*/ 1182 h 1137"/>
                <a:gd name="T112" fmla="*/ 529 w 617"/>
                <a:gd name="T113" fmla="*/ 1147 h 113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17"/>
                <a:gd name="T172" fmla="*/ 0 h 1137"/>
                <a:gd name="T173" fmla="*/ 617 w 617"/>
                <a:gd name="T174" fmla="*/ 1137 h 113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17" h="1137">
                  <a:moveTo>
                    <a:pt x="421" y="1105"/>
                  </a:moveTo>
                  <a:lnTo>
                    <a:pt x="421" y="1070"/>
                  </a:lnTo>
                  <a:lnTo>
                    <a:pt x="415" y="1038"/>
                  </a:lnTo>
                  <a:lnTo>
                    <a:pt x="407" y="1009"/>
                  </a:lnTo>
                  <a:lnTo>
                    <a:pt x="397" y="982"/>
                  </a:lnTo>
                  <a:lnTo>
                    <a:pt x="365" y="936"/>
                  </a:lnTo>
                  <a:lnTo>
                    <a:pt x="324" y="896"/>
                  </a:lnTo>
                  <a:lnTo>
                    <a:pt x="279" y="861"/>
                  </a:lnTo>
                  <a:lnTo>
                    <a:pt x="233" y="829"/>
                  </a:lnTo>
                  <a:lnTo>
                    <a:pt x="190" y="802"/>
                  </a:lnTo>
                  <a:lnTo>
                    <a:pt x="153" y="773"/>
                  </a:lnTo>
                  <a:lnTo>
                    <a:pt x="126" y="743"/>
                  </a:lnTo>
                  <a:lnTo>
                    <a:pt x="110" y="714"/>
                  </a:lnTo>
                  <a:lnTo>
                    <a:pt x="99" y="684"/>
                  </a:lnTo>
                  <a:lnTo>
                    <a:pt x="96" y="655"/>
                  </a:lnTo>
                  <a:lnTo>
                    <a:pt x="96" y="598"/>
                  </a:lnTo>
                  <a:lnTo>
                    <a:pt x="102" y="574"/>
                  </a:lnTo>
                  <a:lnTo>
                    <a:pt x="102" y="553"/>
                  </a:lnTo>
                  <a:lnTo>
                    <a:pt x="96" y="534"/>
                  </a:lnTo>
                  <a:lnTo>
                    <a:pt x="86" y="512"/>
                  </a:lnTo>
                  <a:lnTo>
                    <a:pt x="51" y="464"/>
                  </a:lnTo>
                  <a:lnTo>
                    <a:pt x="16" y="413"/>
                  </a:lnTo>
                  <a:lnTo>
                    <a:pt x="5" y="384"/>
                  </a:lnTo>
                  <a:lnTo>
                    <a:pt x="0" y="352"/>
                  </a:lnTo>
                  <a:lnTo>
                    <a:pt x="2" y="314"/>
                  </a:lnTo>
                  <a:lnTo>
                    <a:pt x="8" y="282"/>
                  </a:lnTo>
                  <a:lnTo>
                    <a:pt x="19" y="252"/>
                  </a:lnTo>
                  <a:lnTo>
                    <a:pt x="29" y="228"/>
                  </a:lnTo>
                  <a:lnTo>
                    <a:pt x="45" y="209"/>
                  </a:lnTo>
                  <a:lnTo>
                    <a:pt x="64" y="193"/>
                  </a:lnTo>
                  <a:lnTo>
                    <a:pt x="102" y="169"/>
                  </a:lnTo>
                  <a:lnTo>
                    <a:pt x="142" y="153"/>
                  </a:lnTo>
                  <a:lnTo>
                    <a:pt x="182" y="142"/>
                  </a:lnTo>
                  <a:lnTo>
                    <a:pt x="217" y="137"/>
                  </a:lnTo>
                  <a:lnTo>
                    <a:pt x="244" y="129"/>
                  </a:lnTo>
                  <a:lnTo>
                    <a:pt x="263" y="118"/>
                  </a:lnTo>
                  <a:lnTo>
                    <a:pt x="276" y="102"/>
                  </a:lnTo>
                  <a:lnTo>
                    <a:pt x="289" y="81"/>
                  </a:lnTo>
                  <a:lnTo>
                    <a:pt x="306" y="57"/>
                  </a:lnTo>
                  <a:lnTo>
                    <a:pt x="327" y="35"/>
                  </a:lnTo>
                  <a:lnTo>
                    <a:pt x="351" y="19"/>
                  </a:lnTo>
                  <a:lnTo>
                    <a:pt x="389" y="6"/>
                  </a:lnTo>
                  <a:lnTo>
                    <a:pt x="410" y="0"/>
                  </a:lnTo>
                  <a:lnTo>
                    <a:pt x="434" y="0"/>
                  </a:lnTo>
                  <a:lnTo>
                    <a:pt x="461" y="3"/>
                  </a:lnTo>
                  <a:lnTo>
                    <a:pt x="488" y="8"/>
                  </a:lnTo>
                  <a:lnTo>
                    <a:pt x="536" y="30"/>
                  </a:lnTo>
                  <a:lnTo>
                    <a:pt x="574" y="59"/>
                  </a:lnTo>
                  <a:lnTo>
                    <a:pt x="606" y="91"/>
                  </a:lnTo>
                  <a:lnTo>
                    <a:pt x="614" y="105"/>
                  </a:lnTo>
                  <a:lnTo>
                    <a:pt x="617" y="118"/>
                  </a:lnTo>
                  <a:lnTo>
                    <a:pt x="617" y="129"/>
                  </a:lnTo>
                  <a:lnTo>
                    <a:pt x="611" y="137"/>
                  </a:lnTo>
                  <a:lnTo>
                    <a:pt x="603" y="142"/>
                  </a:lnTo>
                  <a:lnTo>
                    <a:pt x="592" y="145"/>
                  </a:lnTo>
                  <a:lnTo>
                    <a:pt x="584" y="140"/>
                  </a:lnTo>
                  <a:lnTo>
                    <a:pt x="574" y="129"/>
                  </a:lnTo>
                  <a:lnTo>
                    <a:pt x="563" y="116"/>
                  </a:lnTo>
                  <a:lnTo>
                    <a:pt x="547" y="102"/>
                  </a:lnTo>
                  <a:lnTo>
                    <a:pt x="509" y="75"/>
                  </a:lnTo>
                  <a:lnTo>
                    <a:pt x="466" y="54"/>
                  </a:lnTo>
                  <a:lnTo>
                    <a:pt x="445" y="49"/>
                  </a:lnTo>
                  <a:lnTo>
                    <a:pt x="426" y="49"/>
                  </a:lnTo>
                  <a:lnTo>
                    <a:pt x="389" y="59"/>
                  </a:lnTo>
                  <a:lnTo>
                    <a:pt x="354" y="75"/>
                  </a:lnTo>
                  <a:lnTo>
                    <a:pt x="324" y="105"/>
                  </a:lnTo>
                  <a:lnTo>
                    <a:pt x="308" y="124"/>
                  </a:lnTo>
                  <a:lnTo>
                    <a:pt x="295" y="148"/>
                  </a:lnTo>
                  <a:lnTo>
                    <a:pt x="281" y="169"/>
                  </a:lnTo>
                  <a:lnTo>
                    <a:pt x="268" y="185"/>
                  </a:lnTo>
                  <a:lnTo>
                    <a:pt x="255" y="193"/>
                  </a:lnTo>
                  <a:lnTo>
                    <a:pt x="241" y="199"/>
                  </a:lnTo>
                  <a:lnTo>
                    <a:pt x="220" y="199"/>
                  </a:lnTo>
                  <a:lnTo>
                    <a:pt x="201" y="201"/>
                  </a:lnTo>
                  <a:lnTo>
                    <a:pt x="190" y="201"/>
                  </a:lnTo>
                  <a:lnTo>
                    <a:pt x="171" y="207"/>
                  </a:lnTo>
                  <a:lnTo>
                    <a:pt x="153" y="212"/>
                  </a:lnTo>
                  <a:lnTo>
                    <a:pt x="129" y="223"/>
                  </a:lnTo>
                  <a:lnTo>
                    <a:pt x="107" y="239"/>
                  </a:lnTo>
                  <a:lnTo>
                    <a:pt x="91" y="263"/>
                  </a:lnTo>
                  <a:lnTo>
                    <a:pt x="80" y="295"/>
                  </a:lnTo>
                  <a:lnTo>
                    <a:pt x="78" y="338"/>
                  </a:lnTo>
                  <a:lnTo>
                    <a:pt x="83" y="381"/>
                  </a:lnTo>
                  <a:lnTo>
                    <a:pt x="94" y="416"/>
                  </a:lnTo>
                  <a:lnTo>
                    <a:pt x="110" y="443"/>
                  </a:lnTo>
                  <a:lnTo>
                    <a:pt x="126" y="467"/>
                  </a:lnTo>
                  <a:lnTo>
                    <a:pt x="139" y="483"/>
                  </a:lnTo>
                  <a:lnTo>
                    <a:pt x="153" y="499"/>
                  </a:lnTo>
                  <a:lnTo>
                    <a:pt x="161" y="518"/>
                  </a:lnTo>
                  <a:lnTo>
                    <a:pt x="163" y="537"/>
                  </a:lnTo>
                  <a:lnTo>
                    <a:pt x="155" y="571"/>
                  </a:lnTo>
                  <a:lnTo>
                    <a:pt x="150" y="588"/>
                  </a:lnTo>
                  <a:lnTo>
                    <a:pt x="145" y="604"/>
                  </a:lnTo>
                  <a:lnTo>
                    <a:pt x="137" y="636"/>
                  </a:lnTo>
                  <a:lnTo>
                    <a:pt x="137" y="652"/>
                  </a:lnTo>
                  <a:lnTo>
                    <a:pt x="142" y="668"/>
                  </a:lnTo>
                  <a:lnTo>
                    <a:pt x="153" y="687"/>
                  </a:lnTo>
                  <a:lnTo>
                    <a:pt x="163" y="708"/>
                  </a:lnTo>
                  <a:lnTo>
                    <a:pt x="182" y="732"/>
                  </a:lnTo>
                  <a:lnTo>
                    <a:pt x="204" y="757"/>
                  </a:lnTo>
                  <a:lnTo>
                    <a:pt x="230" y="783"/>
                  </a:lnTo>
                  <a:lnTo>
                    <a:pt x="263" y="810"/>
                  </a:lnTo>
                  <a:lnTo>
                    <a:pt x="306" y="837"/>
                  </a:lnTo>
                  <a:lnTo>
                    <a:pt x="354" y="866"/>
                  </a:lnTo>
                  <a:lnTo>
                    <a:pt x="386" y="885"/>
                  </a:lnTo>
                  <a:lnTo>
                    <a:pt x="413" y="909"/>
                  </a:lnTo>
                  <a:lnTo>
                    <a:pt x="434" y="939"/>
                  </a:lnTo>
                  <a:lnTo>
                    <a:pt x="450" y="971"/>
                  </a:lnTo>
                  <a:lnTo>
                    <a:pt x="458" y="1006"/>
                  </a:lnTo>
                  <a:lnTo>
                    <a:pt x="461" y="1046"/>
                  </a:lnTo>
                  <a:lnTo>
                    <a:pt x="456" y="1089"/>
                  </a:lnTo>
                  <a:lnTo>
                    <a:pt x="448" y="1137"/>
                  </a:lnTo>
                  <a:lnTo>
                    <a:pt x="448" y="1135"/>
                  </a:lnTo>
                  <a:lnTo>
                    <a:pt x="418" y="1102"/>
                  </a:lnTo>
                  <a:lnTo>
                    <a:pt x="421" y="1105"/>
                  </a:lnTo>
                  <a:close/>
                </a:path>
              </a:pathLst>
            </a:custGeom>
            <a:solidFill>
              <a:srgbClr val="000000"/>
            </a:solidFill>
            <a:ln w="9525">
              <a:noFill/>
              <a:round/>
              <a:headEnd/>
              <a:tailEnd/>
            </a:ln>
          </p:spPr>
          <p:txBody>
            <a:bodyPr/>
            <a:lstStyle/>
            <a:p>
              <a:endParaRPr lang="ar-SA"/>
            </a:p>
          </p:txBody>
        </p:sp>
        <p:sp>
          <p:nvSpPr>
            <p:cNvPr id="11290" name="Freeform 28"/>
            <p:cNvSpPr>
              <a:spLocks/>
            </p:cNvSpPr>
            <p:nvPr/>
          </p:nvSpPr>
          <p:spPr bwMode="auto">
            <a:xfrm>
              <a:off x="1651" y="4546"/>
              <a:ext cx="1004" cy="1040"/>
            </a:xfrm>
            <a:custGeom>
              <a:avLst/>
              <a:gdLst>
                <a:gd name="T0" fmla="*/ 408 w 928"/>
                <a:gd name="T1" fmla="*/ 19 h 1027"/>
                <a:gd name="T2" fmla="*/ 532 w 928"/>
                <a:gd name="T3" fmla="*/ 0 h 1027"/>
                <a:gd name="T4" fmla="*/ 625 w 928"/>
                <a:gd name="T5" fmla="*/ 19 h 1027"/>
                <a:gd name="T6" fmla="*/ 727 w 928"/>
                <a:gd name="T7" fmla="*/ 92 h 1027"/>
                <a:gd name="T8" fmla="*/ 856 w 928"/>
                <a:gd name="T9" fmla="*/ 159 h 1027"/>
                <a:gd name="T10" fmla="*/ 986 w 928"/>
                <a:gd name="T11" fmla="*/ 191 h 1027"/>
                <a:gd name="T12" fmla="*/ 1100 w 928"/>
                <a:gd name="T13" fmla="*/ 259 h 1027"/>
                <a:gd name="T14" fmla="*/ 1155 w 928"/>
                <a:gd name="T15" fmla="*/ 347 h 1027"/>
                <a:gd name="T16" fmla="*/ 1175 w 928"/>
                <a:gd name="T17" fmla="*/ 425 h 1027"/>
                <a:gd name="T18" fmla="*/ 1127 w 928"/>
                <a:gd name="T19" fmla="*/ 496 h 1027"/>
                <a:gd name="T20" fmla="*/ 1086 w 928"/>
                <a:gd name="T21" fmla="*/ 521 h 1027"/>
                <a:gd name="T22" fmla="*/ 1084 w 928"/>
                <a:gd name="T23" fmla="*/ 566 h 1027"/>
                <a:gd name="T24" fmla="*/ 1127 w 928"/>
                <a:gd name="T25" fmla="*/ 625 h 1027"/>
                <a:gd name="T26" fmla="*/ 1117 w 928"/>
                <a:gd name="T27" fmla="*/ 724 h 1027"/>
                <a:gd name="T28" fmla="*/ 1046 w 928"/>
                <a:gd name="T29" fmla="*/ 819 h 1027"/>
                <a:gd name="T30" fmla="*/ 916 w 928"/>
                <a:gd name="T31" fmla="*/ 907 h 1027"/>
                <a:gd name="T32" fmla="*/ 818 w 928"/>
                <a:gd name="T33" fmla="*/ 948 h 1027"/>
                <a:gd name="T34" fmla="*/ 686 w 928"/>
                <a:gd name="T35" fmla="*/ 972 h 1027"/>
                <a:gd name="T36" fmla="*/ 591 w 928"/>
                <a:gd name="T37" fmla="*/ 1017 h 1027"/>
                <a:gd name="T38" fmla="*/ 540 w 928"/>
                <a:gd name="T39" fmla="*/ 1053 h 1027"/>
                <a:gd name="T40" fmla="*/ 454 w 928"/>
                <a:gd name="T41" fmla="*/ 1064 h 1027"/>
                <a:gd name="T42" fmla="*/ 445 w 928"/>
                <a:gd name="T43" fmla="*/ 1047 h 1027"/>
                <a:gd name="T44" fmla="*/ 527 w 928"/>
                <a:gd name="T45" fmla="*/ 1031 h 1027"/>
                <a:gd name="T46" fmla="*/ 584 w 928"/>
                <a:gd name="T47" fmla="*/ 980 h 1027"/>
                <a:gd name="T48" fmla="*/ 713 w 928"/>
                <a:gd name="T49" fmla="*/ 930 h 1027"/>
                <a:gd name="T50" fmla="*/ 795 w 928"/>
                <a:gd name="T51" fmla="*/ 922 h 1027"/>
                <a:gd name="T52" fmla="*/ 886 w 928"/>
                <a:gd name="T53" fmla="*/ 889 h 1027"/>
                <a:gd name="T54" fmla="*/ 977 w 928"/>
                <a:gd name="T55" fmla="*/ 805 h 1027"/>
                <a:gd name="T56" fmla="*/ 1053 w 928"/>
                <a:gd name="T57" fmla="*/ 714 h 1027"/>
                <a:gd name="T58" fmla="*/ 1091 w 928"/>
                <a:gd name="T59" fmla="*/ 649 h 1027"/>
                <a:gd name="T60" fmla="*/ 1056 w 928"/>
                <a:gd name="T61" fmla="*/ 582 h 1027"/>
                <a:gd name="T62" fmla="*/ 1035 w 928"/>
                <a:gd name="T63" fmla="*/ 523 h 1027"/>
                <a:gd name="T64" fmla="*/ 1072 w 928"/>
                <a:gd name="T65" fmla="*/ 471 h 1027"/>
                <a:gd name="T66" fmla="*/ 1125 w 928"/>
                <a:gd name="T67" fmla="*/ 383 h 1027"/>
                <a:gd name="T68" fmla="*/ 1084 w 928"/>
                <a:gd name="T69" fmla="*/ 307 h 1027"/>
                <a:gd name="T70" fmla="*/ 995 w 928"/>
                <a:gd name="T71" fmla="*/ 248 h 1027"/>
                <a:gd name="T72" fmla="*/ 853 w 928"/>
                <a:gd name="T73" fmla="*/ 213 h 1027"/>
                <a:gd name="T74" fmla="*/ 724 w 928"/>
                <a:gd name="T75" fmla="*/ 170 h 1027"/>
                <a:gd name="T76" fmla="*/ 652 w 928"/>
                <a:gd name="T77" fmla="*/ 113 h 1027"/>
                <a:gd name="T78" fmla="*/ 629 w 928"/>
                <a:gd name="T79" fmla="*/ 92 h 1027"/>
                <a:gd name="T80" fmla="*/ 573 w 928"/>
                <a:gd name="T81" fmla="*/ 65 h 1027"/>
                <a:gd name="T82" fmla="*/ 473 w 928"/>
                <a:gd name="T83" fmla="*/ 62 h 1027"/>
                <a:gd name="T84" fmla="*/ 305 w 928"/>
                <a:gd name="T85" fmla="*/ 162 h 1027"/>
                <a:gd name="T86" fmla="*/ 220 w 928"/>
                <a:gd name="T87" fmla="*/ 253 h 1027"/>
                <a:gd name="T88" fmla="*/ 220 w 928"/>
                <a:gd name="T89" fmla="*/ 391 h 1027"/>
                <a:gd name="T90" fmla="*/ 214 w 928"/>
                <a:gd name="T91" fmla="*/ 474 h 1027"/>
                <a:gd name="T92" fmla="*/ 103 w 928"/>
                <a:gd name="T93" fmla="*/ 566 h 1027"/>
                <a:gd name="T94" fmla="*/ 55 w 928"/>
                <a:gd name="T95" fmla="*/ 610 h 1027"/>
                <a:gd name="T96" fmla="*/ 81 w 928"/>
                <a:gd name="T97" fmla="*/ 714 h 1027"/>
                <a:gd name="T98" fmla="*/ 129 w 928"/>
                <a:gd name="T99" fmla="*/ 864 h 1027"/>
                <a:gd name="T100" fmla="*/ 123 w 928"/>
                <a:gd name="T101" fmla="*/ 964 h 1027"/>
                <a:gd name="T102" fmla="*/ 91 w 928"/>
                <a:gd name="T103" fmla="*/ 972 h 1027"/>
                <a:gd name="T104" fmla="*/ 84 w 928"/>
                <a:gd name="T105" fmla="*/ 936 h 1027"/>
                <a:gd name="T106" fmla="*/ 84 w 928"/>
                <a:gd name="T107" fmla="*/ 837 h 1027"/>
                <a:gd name="T108" fmla="*/ 38 w 928"/>
                <a:gd name="T109" fmla="*/ 743 h 1027"/>
                <a:gd name="T110" fmla="*/ 0 w 928"/>
                <a:gd name="T111" fmla="*/ 622 h 1027"/>
                <a:gd name="T112" fmla="*/ 91 w 928"/>
                <a:gd name="T113" fmla="*/ 514 h 1027"/>
                <a:gd name="T114" fmla="*/ 156 w 928"/>
                <a:gd name="T115" fmla="*/ 439 h 1027"/>
                <a:gd name="T116" fmla="*/ 123 w 928"/>
                <a:gd name="T117" fmla="*/ 342 h 1027"/>
                <a:gd name="T118" fmla="*/ 133 w 928"/>
                <a:gd name="T119" fmla="*/ 261 h 1027"/>
                <a:gd name="T120" fmla="*/ 220 w 928"/>
                <a:gd name="T121" fmla="*/ 164 h 1027"/>
                <a:gd name="T122" fmla="*/ 319 w 928"/>
                <a:gd name="T123" fmla="*/ 73 h 102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28"/>
                <a:gd name="T187" fmla="*/ 0 h 1027"/>
                <a:gd name="T188" fmla="*/ 928 w 928"/>
                <a:gd name="T189" fmla="*/ 1027 h 102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28" h="1027">
                  <a:moveTo>
                    <a:pt x="252" y="70"/>
                  </a:moveTo>
                  <a:lnTo>
                    <a:pt x="287" y="38"/>
                  </a:lnTo>
                  <a:lnTo>
                    <a:pt x="322" y="19"/>
                  </a:lnTo>
                  <a:lnTo>
                    <a:pt x="357" y="6"/>
                  </a:lnTo>
                  <a:lnTo>
                    <a:pt x="389" y="0"/>
                  </a:lnTo>
                  <a:lnTo>
                    <a:pt x="421" y="0"/>
                  </a:lnTo>
                  <a:lnTo>
                    <a:pt x="448" y="3"/>
                  </a:lnTo>
                  <a:lnTo>
                    <a:pt x="472" y="11"/>
                  </a:lnTo>
                  <a:lnTo>
                    <a:pt x="494" y="19"/>
                  </a:lnTo>
                  <a:lnTo>
                    <a:pt x="512" y="30"/>
                  </a:lnTo>
                  <a:lnTo>
                    <a:pt x="531" y="46"/>
                  </a:lnTo>
                  <a:lnTo>
                    <a:pt x="574" y="89"/>
                  </a:lnTo>
                  <a:lnTo>
                    <a:pt x="622" y="129"/>
                  </a:lnTo>
                  <a:lnTo>
                    <a:pt x="649" y="145"/>
                  </a:lnTo>
                  <a:lnTo>
                    <a:pt x="676" y="153"/>
                  </a:lnTo>
                  <a:lnTo>
                    <a:pt x="713" y="164"/>
                  </a:lnTo>
                  <a:lnTo>
                    <a:pt x="748" y="172"/>
                  </a:lnTo>
                  <a:lnTo>
                    <a:pt x="778" y="185"/>
                  </a:lnTo>
                  <a:lnTo>
                    <a:pt x="802" y="196"/>
                  </a:lnTo>
                  <a:lnTo>
                    <a:pt x="842" y="223"/>
                  </a:lnTo>
                  <a:lnTo>
                    <a:pt x="869" y="250"/>
                  </a:lnTo>
                  <a:lnTo>
                    <a:pt x="888" y="279"/>
                  </a:lnTo>
                  <a:lnTo>
                    <a:pt x="901" y="306"/>
                  </a:lnTo>
                  <a:lnTo>
                    <a:pt x="912" y="335"/>
                  </a:lnTo>
                  <a:lnTo>
                    <a:pt x="920" y="362"/>
                  </a:lnTo>
                  <a:lnTo>
                    <a:pt x="928" y="386"/>
                  </a:lnTo>
                  <a:lnTo>
                    <a:pt x="928" y="410"/>
                  </a:lnTo>
                  <a:lnTo>
                    <a:pt x="923" y="432"/>
                  </a:lnTo>
                  <a:lnTo>
                    <a:pt x="912" y="451"/>
                  </a:lnTo>
                  <a:lnTo>
                    <a:pt x="890" y="478"/>
                  </a:lnTo>
                  <a:lnTo>
                    <a:pt x="880" y="486"/>
                  </a:lnTo>
                  <a:lnTo>
                    <a:pt x="872" y="491"/>
                  </a:lnTo>
                  <a:lnTo>
                    <a:pt x="858" y="502"/>
                  </a:lnTo>
                  <a:lnTo>
                    <a:pt x="850" y="520"/>
                  </a:lnTo>
                  <a:lnTo>
                    <a:pt x="850" y="531"/>
                  </a:lnTo>
                  <a:lnTo>
                    <a:pt x="856" y="545"/>
                  </a:lnTo>
                  <a:lnTo>
                    <a:pt x="864" y="561"/>
                  </a:lnTo>
                  <a:lnTo>
                    <a:pt x="877" y="579"/>
                  </a:lnTo>
                  <a:lnTo>
                    <a:pt x="890" y="601"/>
                  </a:lnTo>
                  <a:lnTo>
                    <a:pt x="896" y="630"/>
                  </a:lnTo>
                  <a:lnTo>
                    <a:pt x="890" y="663"/>
                  </a:lnTo>
                  <a:lnTo>
                    <a:pt x="882" y="697"/>
                  </a:lnTo>
                  <a:lnTo>
                    <a:pt x="866" y="730"/>
                  </a:lnTo>
                  <a:lnTo>
                    <a:pt x="847" y="762"/>
                  </a:lnTo>
                  <a:lnTo>
                    <a:pt x="826" y="789"/>
                  </a:lnTo>
                  <a:lnTo>
                    <a:pt x="805" y="807"/>
                  </a:lnTo>
                  <a:lnTo>
                    <a:pt x="764" y="840"/>
                  </a:lnTo>
                  <a:lnTo>
                    <a:pt x="724" y="874"/>
                  </a:lnTo>
                  <a:lnTo>
                    <a:pt x="703" y="890"/>
                  </a:lnTo>
                  <a:lnTo>
                    <a:pt x="679" y="901"/>
                  </a:lnTo>
                  <a:lnTo>
                    <a:pt x="646" y="912"/>
                  </a:lnTo>
                  <a:lnTo>
                    <a:pt x="611" y="917"/>
                  </a:lnTo>
                  <a:lnTo>
                    <a:pt x="574" y="925"/>
                  </a:lnTo>
                  <a:lnTo>
                    <a:pt x="542" y="936"/>
                  </a:lnTo>
                  <a:lnTo>
                    <a:pt x="512" y="949"/>
                  </a:lnTo>
                  <a:lnTo>
                    <a:pt x="488" y="966"/>
                  </a:lnTo>
                  <a:lnTo>
                    <a:pt x="467" y="979"/>
                  </a:lnTo>
                  <a:lnTo>
                    <a:pt x="448" y="995"/>
                  </a:lnTo>
                  <a:lnTo>
                    <a:pt x="435" y="1006"/>
                  </a:lnTo>
                  <a:lnTo>
                    <a:pt x="426" y="1014"/>
                  </a:lnTo>
                  <a:lnTo>
                    <a:pt x="408" y="1025"/>
                  </a:lnTo>
                  <a:lnTo>
                    <a:pt x="381" y="1027"/>
                  </a:lnTo>
                  <a:lnTo>
                    <a:pt x="359" y="1025"/>
                  </a:lnTo>
                  <a:lnTo>
                    <a:pt x="351" y="1022"/>
                  </a:lnTo>
                  <a:lnTo>
                    <a:pt x="349" y="1014"/>
                  </a:lnTo>
                  <a:lnTo>
                    <a:pt x="351" y="1008"/>
                  </a:lnTo>
                  <a:lnTo>
                    <a:pt x="359" y="1006"/>
                  </a:lnTo>
                  <a:lnTo>
                    <a:pt x="384" y="1003"/>
                  </a:lnTo>
                  <a:lnTo>
                    <a:pt x="416" y="992"/>
                  </a:lnTo>
                  <a:lnTo>
                    <a:pt x="432" y="982"/>
                  </a:lnTo>
                  <a:lnTo>
                    <a:pt x="445" y="963"/>
                  </a:lnTo>
                  <a:lnTo>
                    <a:pt x="461" y="944"/>
                  </a:lnTo>
                  <a:lnTo>
                    <a:pt x="480" y="931"/>
                  </a:lnTo>
                  <a:lnTo>
                    <a:pt x="523" y="909"/>
                  </a:lnTo>
                  <a:lnTo>
                    <a:pt x="563" y="896"/>
                  </a:lnTo>
                  <a:lnTo>
                    <a:pt x="582" y="893"/>
                  </a:lnTo>
                  <a:lnTo>
                    <a:pt x="609" y="893"/>
                  </a:lnTo>
                  <a:lnTo>
                    <a:pt x="628" y="888"/>
                  </a:lnTo>
                  <a:lnTo>
                    <a:pt x="649" y="882"/>
                  </a:lnTo>
                  <a:lnTo>
                    <a:pt x="673" y="872"/>
                  </a:lnTo>
                  <a:lnTo>
                    <a:pt x="700" y="856"/>
                  </a:lnTo>
                  <a:lnTo>
                    <a:pt x="724" y="834"/>
                  </a:lnTo>
                  <a:lnTo>
                    <a:pt x="751" y="807"/>
                  </a:lnTo>
                  <a:lnTo>
                    <a:pt x="772" y="775"/>
                  </a:lnTo>
                  <a:lnTo>
                    <a:pt x="794" y="743"/>
                  </a:lnTo>
                  <a:lnTo>
                    <a:pt x="815" y="714"/>
                  </a:lnTo>
                  <a:lnTo>
                    <a:pt x="831" y="687"/>
                  </a:lnTo>
                  <a:lnTo>
                    <a:pt x="847" y="665"/>
                  </a:lnTo>
                  <a:lnTo>
                    <a:pt x="858" y="644"/>
                  </a:lnTo>
                  <a:lnTo>
                    <a:pt x="861" y="625"/>
                  </a:lnTo>
                  <a:lnTo>
                    <a:pt x="858" y="604"/>
                  </a:lnTo>
                  <a:lnTo>
                    <a:pt x="847" y="582"/>
                  </a:lnTo>
                  <a:lnTo>
                    <a:pt x="834" y="561"/>
                  </a:lnTo>
                  <a:lnTo>
                    <a:pt x="823" y="539"/>
                  </a:lnTo>
                  <a:lnTo>
                    <a:pt x="821" y="520"/>
                  </a:lnTo>
                  <a:lnTo>
                    <a:pt x="818" y="504"/>
                  </a:lnTo>
                  <a:lnTo>
                    <a:pt x="821" y="488"/>
                  </a:lnTo>
                  <a:lnTo>
                    <a:pt x="826" y="475"/>
                  </a:lnTo>
                  <a:lnTo>
                    <a:pt x="847" y="453"/>
                  </a:lnTo>
                  <a:lnTo>
                    <a:pt x="869" y="429"/>
                  </a:lnTo>
                  <a:lnTo>
                    <a:pt x="885" y="400"/>
                  </a:lnTo>
                  <a:lnTo>
                    <a:pt x="888" y="368"/>
                  </a:lnTo>
                  <a:lnTo>
                    <a:pt x="880" y="333"/>
                  </a:lnTo>
                  <a:lnTo>
                    <a:pt x="872" y="317"/>
                  </a:lnTo>
                  <a:lnTo>
                    <a:pt x="856" y="295"/>
                  </a:lnTo>
                  <a:lnTo>
                    <a:pt x="837" y="276"/>
                  </a:lnTo>
                  <a:lnTo>
                    <a:pt x="815" y="258"/>
                  </a:lnTo>
                  <a:lnTo>
                    <a:pt x="786" y="239"/>
                  </a:lnTo>
                  <a:lnTo>
                    <a:pt x="754" y="223"/>
                  </a:lnTo>
                  <a:lnTo>
                    <a:pt x="716" y="212"/>
                  </a:lnTo>
                  <a:lnTo>
                    <a:pt x="673" y="204"/>
                  </a:lnTo>
                  <a:lnTo>
                    <a:pt x="633" y="196"/>
                  </a:lnTo>
                  <a:lnTo>
                    <a:pt x="598" y="183"/>
                  </a:lnTo>
                  <a:lnTo>
                    <a:pt x="571" y="164"/>
                  </a:lnTo>
                  <a:lnTo>
                    <a:pt x="547" y="148"/>
                  </a:lnTo>
                  <a:lnTo>
                    <a:pt x="528" y="129"/>
                  </a:lnTo>
                  <a:lnTo>
                    <a:pt x="515" y="110"/>
                  </a:lnTo>
                  <a:lnTo>
                    <a:pt x="510" y="105"/>
                  </a:lnTo>
                  <a:lnTo>
                    <a:pt x="504" y="97"/>
                  </a:lnTo>
                  <a:lnTo>
                    <a:pt x="496" y="89"/>
                  </a:lnTo>
                  <a:lnTo>
                    <a:pt x="485" y="81"/>
                  </a:lnTo>
                  <a:lnTo>
                    <a:pt x="472" y="73"/>
                  </a:lnTo>
                  <a:lnTo>
                    <a:pt x="453" y="62"/>
                  </a:lnTo>
                  <a:lnTo>
                    <a:pt x="429" y="57"/>
                  </a:lnTo>
                  <a:lnTo>
                    <a:pt x="402" y="57"/>
                  </a:lnTo>
                  <a:lnTo>
                    <a:pt x="373" y="59"/>
                  </a:lnTo>
                  <a:lnTo>
                    <a:pt x="341" y="75"/>
                  </a:lnTo>
                  <a:lnTo>
                    <a:pt x="308" y="99"/>
                  </a:lnTo>
                  <a:lnTo>
                    <a:pt x="241" y="156"/>
                  </a:lnTo>
                  <a:lnTo>
                    <a:pt x="215" y="183"/>
                  </a:lnTo>
                  <a:lnTo>
                    <a:pt x="190" y="212"/>
                  </a:lnTo>
                  <a:lnTo>
                    <a:pt x="174" y="244"/>
                  </a:lnTo>
                  <a:lnTo>
                    <a:pt x="164" y="282"/>
                  </a:lnTo>
                  <a:lnTo>
                    <a:pt x="164" y="325"/>
                  </a:lnTo>
                  <a:lnTo>
                    <a:pt x="174" y="376"/>
                  </a:lnTo>
                  <a:lnTo>
                    <a:pt x="180" y="405"/>
                  </a:lnTo>
                  <a:lnTo>
                    <a:pt x="177" y="432"/>
                  </a:lnTo>
                  <a:lnTo>
                    <a:pt x="169" y="456"/>
                  </a:lnTo>
                  <a:lnTo>
                    <a:pt x="156" y="480"/>
                  </a:lnTo>
                  <a:lnTo>
                    <a:pt x="118" y="518"/>
                  </a:lnTo>
                  <a:lnTo>
                    <a:pt x="81" y="545"/>
                  </a:lnTo>
                  <a:lnTo>
                    <a:pt x="64" y="555"/>
                  </a:lnTo>
                  <a:lnTo>
                    <a:pt x="51" y="571"/>
                  </a:lnTo>
                  <a:lnTo>
                    <a:pt x="43" y="587"/>
                  </a:lnTo>
                  <a:lnTo>
                    <a:pt x="40" y="606"/>
                  </a:lnTo>
                  <a:lnTo>
                    <a:pt x="46" y="646"/>
                  </a:lnTo>
                  <a:lnTo>
                    <a:pt x="64" y="687"/>
                  </a:lnTo>
                  <a:lnTo>
                    <a:pt x="78" y="714"/>
                  </a:lnTo>
                  <a:lnTo>
                    <a:pt x="89" y="748"/>
                  </a:lnTo>
                  <a:lnTo>
                    <a:pt x="102" y="831"/>
                  </a:lnTo>
                  <a:lnTo>
                    <a:pt x="105" y="872"/>
                  </a:lnTo>
                  <a:lnTo>
                    <a:pt x="102" y="907"/>
                  </a:lnTo>
                  <a:lnTo>
                    <a:pt x="97" y="928"/>
                  </a:lnTo>
                  <a:lnTo>
                    <a:pt x="91" y="936"/>
                  </a:lnTo>
                  <a:lnTo>
                    <a:pt x="83" y="939"/>
                  </a:lnTo>
                  <a:lnTo>
                    <a:pt x="72" y="936"/>
                  </a:lnTo>
                  <a:lnTo>
                    <a:pt x="67" y="928"/>
                  </a:lnTo>
                  <a:lnTo>
                    <a:pt x="64" y="917"/>
                  </a:lnTo>
                  <a:lnTo>
                    <a:pt x="67" y="901"/>
                  </a:lnTo>
                  <a:lnTo>
                    <a:pt x="72" y="866"/>
                  </a:lnTo>
                  <a:lnTo>
                    <a:pt x="72" y="829"/>
                  </a:lnTo>
                  <a:lnTo>
                    <a:pt x="67" y="807"/>
                  </a:lnTo>
                  <a:lnTo>
                    <a:pt x="56" y="781"/>
                  </a:lnTo>
                  <a:lnTo>
                    <a:pt x="43" y="751"/>
                  </a:lnTo>
                  <a:lnTo>
                    <a:pt x="30" y="716"/>
                  </a:lnTo>
                  <a:lnTo>
                    <a:pt x="5" y="649"/>
                  </a:lnTo>
                  <a:lnTo>
                    <a:pt x="0" y="622"/>
                  </a:lnTo>
                  <a:lnTo>
                    <a:pt x="0" y="598"/>
                  </a:lnTo>
                  <a:lnTo>
                    <a:pt x="8" y="577"/>
                  </a:lnTo>
                  <a:lnTo>
                    <a:pt x="24" y="550"/>
                  </a:lnTo>
                  <a:lnTo>
                    <a:pt x="72" y="496"/>
                  </a:lnTo>
                  <a:lnTo>
                    <a:pt x="94" y="469"/>
                  </a:lnTo>
                  <a:lnTo>
                    <a:pt x="113" y="445"/>
                  </a:lnTo>
                  <a:lnTo>
                    <a:pt x="123" y="424"/>
                  </a:lnTo>
                  <a:lnTo>
                    <a:pt x="123" y="408"/>
                  </a:lnTo>
                  <a:lnTo>
                    <a:pt x="110" y="370"/>
                  </a:lnTo>
                  <a:lnTo>
                    <a:pt x="97" y="330"/>
                  </a:lnTo>
                  <a:lnTo>
                    <a:pt x="94" y="290"/>
                  </a:lnTo>
                  <a:lnTo>
                    <a:pt x="97" y="271"/>
                  </a:lnTo>
                  <a:lnTo>
                    <a:pt x="105" y="252"/>
                  </a:lnTo>
                  <a:lnTo>
                    <a:pt x="115" y="234"/>
                  </a:lnTo>
                  <a:lnTo>
                    <a:pt x="131" y="209"/>
                  </a:lnTo>
                  <a:lnTo>
                    <a:pt x="174" y="158"/>
                  </a:lnTo>
                  <a:lnTo>
                    <a:pt x="217" y="107"/>
                  </a:lnTo>
                  <a:lnTo>
                    <a:pt x="236" y="86"/>
                  </a:lnTo>
                  <a:lnTo>
                    <a:pt x="252" y="70"/>
                  </a:lnTo>
                  <a:lnTo>
                    <a:pt x="252" y="67"/>
                  </a:lnTo>
                  <a:lnTo>
                    <a:pt x="252" y="70"/>
                  </a:lnTo>
                  <a:close/>
                </a:path>
              </a:pathLst>
            </a:custGeom>
            <a:solidFill>
              <a:srgbClr val="000000"/>
            </a:solidFill>
            <a:ln w="9525">
              <a:noFill/>
              <a:round/>
              <a:headEnd/>
              <a:tailEnd/>
            </a:ln>
          </p:spPr>
          <p:txBody>
            <a:bodyPr/>
            <a:lstStyle/>
            <a:p>
              <a:endParaRPr lang="ar-SA"/>
            </a:p>
          </p:txBody>
        </p:sp>
        <p:sp>
          <p:nvSpPr>
            <p:cNvPr id="11291" name="Freeform 29"/>
            <p:cNvSpPr>
              <a:spLocks/>
            </p:cNvSpPr>
            <p:nvPr/>
          </p:nvSpPr>
          <p:spPr bwMode="auto">
            <a:xfrm>
              <a:off x="2031" y="5083"/>
              <a:ext cx="882" cy="669"/>
            </a:xfrm>
            <a:custGeom>
              <a:avLst/>
              <a:gdLst>
                <a:gd name="T0" fmla="*/ 0 w 816"/>
                <a:gd name="T1" fmla="*/ 676 h 660"/>
                <a:gd name="T2" fmla="*/ 19 w 816"/>
                <a:gd name="T3" fmla="*/ 684 h 660"/>
                <a:gd name="T4" fmla="*/ 68 w 816"/>
                <a:gd name="T5" fmla="*/ 665 h 660"/>
                <a:gd name="T6" fmla="*/ 129 w 816"/>
                <a:gd name="T7" fmla="*/ 634 h 660"/>
                <a:gd name="T8" fmla="*/ 182 w 816"/>
                <a:gd name="T9" fmla="*/ 617 h 660"/>
                <a:gd name="T10" fmla="*/ 217 w 816"/>
                <a:gd name="T11" fmla="*/ 614 h 660"/>
                <a:gd name="T12" fmla="*/ 258 w 816"/>
                <a:gd name="T13" fmla="*/ 625 h 660"/>
                <a:gd name="T14" fmla="*/ 376 w 816"/>
                <a:gd name="T15" fmla="*/ 639 h 660"/>
                <a:gd name="T16" fmla="*/ 462 w 816"/>
                <a:gd name="T17" fmla="*/ 634 h 660"/>
                <a:gd name="T18" fmla="*/ 525 w 816"/>
                <a:gd name="T19" fmla="*/ 606 h 660"/>
                <a:gd name="T20" fmla="*/ 574 w 816"/>
                <a:gd name="T21" fmla="*/ 579 h 660"/>
                <a:gd name="T22" fmla="*/ 624 w 816"/>
                <a:gd name="T23" fmla="*/ 570 h 660"/>
                <a:gd name="T24" fmla="*/ 694 w 816"/>
                <a:gd name="T25" fmla="*/ 577 h 660"/>
                <a:gd name="T26" fmla="*/ 765 w 816"/>
                <a:gd name="T27" fmla="*/ 536 h 660"/>
                <a:gd name="T28" fmla="*/ 829 w 816"/>
                <a:gd name="T29" fmla="*/ 512 h 660"/>
                <a:gd name="T30" fmla="*/ 911 w 816"/>
                <a:gd name="T31" fmla="*/ 504 h 660"/>
                <a:gd name="T32" fmla="*/ 966 w 816"/>
                <a:gd name="T33" fmla="*/ 466 h 660"/>
                <a:gd name="T34" fmla="*/ 997 w 816"/>
                <a:gd name="T35" fmla="*/ 407 h 660"/>
                <a:gd name="T36" fmla="*/ 993 w 816"/>
                <a:gd name="T37" fmla="*/ 338 h 660"/>
                <a:gd name="T38" fmla="*/ 983 w 816"/>
                <a:gd name="T39" fmla="*/ 270 h 660"/>
                <a:gd name="T40" fmla="*/ 1016 w 816"/>
                <a:gd name="T41" fmla="*/ 197 h 660"/>
                <a:gd name="T42" fmla="*/ 1030 w 816"/>
                <a:gd name="T43" fmla="*/ 143 h 660"/>
                <a:gd name="T44" fmla="*/ 999 w 816"/>
                <a:gd name="T45" fmla="*/ 70 h 660"/>
                <a:gd name="T46" fmla="*/ 924 w 816"/>
                <a:gd name="T47" fmla="*/ 14 h 660"/>
                <a:gd name="T48" fmla="*/ 868 w 816"/>
                <a:gd name="T49" fmla="*/ 0 h 660"/>
                <a:gd name="T50" fmla="*/ 797 w 816"/>
                <a:gd name="T51" fmla="*/ 3 h 660"/>
                <a:gd name="T52" fmla="*/ 786 w 816"/>
                <a:gd name="T53" fmla="*/ 8 h 660"/>
                <a:gd name="T54" fmla="*/ 803 w 816"/>
                <a:gd name="T55" fmla="*/ 19 h 660"/>
                <a:gd name="T56" fmla="*/ 868 w 816"/>
                <a:gd name="T57" fmla="*/ 41 h 660"/>
                <a:gd name="T58" fmla="*/ 905 w 816"/>
                <a:gd name="T59" fmla="*/ 54 h 660"/>
                <a:gd name="T60" fmla="*/ 972 w 816"/>
                <a:gd name="T61" fmla="*/ 94 h 660"/>
                <a:gd name="T62" fmla="*/ 999 w 816"/>
                <a:gd name="T63" fmla="*/ 130 h 660"/>
                <a:gd name="T64" fmla="*/ 972 w 816"/>
                <a:gd name="T65" fmla="*/ 180 h 660"/>
                <a:gd name="T66" fmla="*/ 924 w 816"/>
                <a:gd name="T67" fmla="*/ 275 h 660"/>
                <a:gd name="T68" fmla="*/ 927 w 816"/>
                <a:gd name="T69" fmla="*/ 321 h 660"/>
                <a:gd name="T70" fmla="*/ 938 w 816"/>
                <a:gd name="T71" fmla="*/ 369 h 660"/>
                <a:gd name="T72" fmla="*/ 914 w 816"/>
                <a:gd name="T73" fmla="*/ 439 h 660"/>
                <a:gd name="T74" fmla="*/ 881 w 816"/>
                <a:gd name="T75" fmla="*/ 455 h 660"/>
                <a:gd name="T76" fmla="*/ 752 w 816"/>
                <a:gd name="T77" fmla="*/ 488 h 660"/>
                <a:gd name="T78" fmla="*/ 691 w 816"/>
                <a:gd name="T79" fmla="*/ 528 h 660"/>
                <a:gd name="T80" fmla="*/ 638 w 816"/>
                <a:gd name="T81" fmla="*/ 549 h 660"/>
                <a:gd name="T82" fmla="*/ 579 w 816"/>
                <a:gd name="T83" fmla="*/ 555 h 660"/>
                <a:gd name="T84" fmla="*/ 549 w 816"/>
                <a:gd name="T85" fmla="*/ 564 h 660"/>
                <a:gd name="T86" fmla="*/ 462 w 816"/>
                <a:gd name="T87" fmla="*/ 595 h 660"/>
                <a:gd name="T88" fmla="*/ 401 w 816"/>
                <a:gd name="T89" fmla="*/ 601 h 660"/>
                <a:gd name="T90" fmla="*/ 285 w 816"/>
                <a:gd name="T91" fmla="*/ 587 h 660"/>
                <a:gd name="T92" fmla="*/ 190 w 816"/>
                <a:gd name="T93" fmla="*/ 587 h 660"/>
                <a:gd name="T94" fmla="*/ 89 w 816"/>
                <a:gd name="T95" fmla="*/ 622 h 660"/>
                <a:gd name="T96" fmla="*/ 3 w 816"/>
                <a:gd name="T97" fmla="*/ 673 h 660"/>
                <a:gd name="T98" fmla="*/ 3 w 816"/>
                <a:gd name="T99" fmla="*/ 673 h 6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6"/>
                <a:gd name="T151" fmla="*/ 0 h 660"/>
                <a:gd name="T152" fmla="*/ 816 w 816"/>
                <a:gd name="T153" fmla="*/ 660 h 6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6" h="660">
                  <a:moveTo>
                    <a:pt x="3" y="646"/>
                  </a:moveTo>
                  <a:lnTo>
                    <a:pt x="0" y="649"/>
                  </a:lnTo>
                  <a:lnTo>
                    <a:pt x="8" y="654"/>
                  </a:lnTo>
                  <a:lnTo>
                    <a:pt x="16" y="657"/>
                  </a:lnTo>
                  <a:lnTo>
                    <a:pt x="25" y="660"/>
                  </a:lnTo>
                  <a:lnTo>
                    <a:pt x="54" y="638"/>
                  </a:lnTo>
                  <a:lnTo>
                    <a:pt x="78" y="622"/>
                  </a:lnTo>
                  <a:lnTo>
                    <a:pt x="102" y="609"/>
                  </a:lnTo>
                  <a:lnTo>
                    <a:pt x="124" y="598"/>
                  </a:lnTo>
                  <a:lnTo>
                    <a:pt x="143" y="593"/>
                  </a:lnTo>
                  <a:lnTo>
                    <a:pt x="159" y="590"/>
                  </a:lnTo>
                  <a:lnTo>
                    <a:pt x="172" y="590"/>
                  </a:lnTo>
                  <a:lnTo>
                    <a:pt x="185" y="593"/>
                  </a:lnTo>
                  <a:lnTo>
                    <a:pt x="204" y="601"/>
                  </a:lnTo>
                  <a:lnTo>
                    <a:pt x="231" y="606"/>
                  </a:lnTo>
                  <a:lnTo>
                    <a:pt x="298" y="614"/>
                  </a:lnTo>
                  <a:lnTo>
                    <a:pt x="330" y="612"/>
                  </a:lnTo>
                  <a:lnTo>
                    <a:pt x="365" y="609"/>
                  </a:lnTo>
                  <a:lnTo>
                    <a:pt x="392" y="598"/>
                  </a:lnTo>
                  <a:lnTo>
                    <a:pt x="416" y="582"/>
                  </a:lnTo>
                  <a:lnTo>
                    <a:pt x="435" y="566"/>
                  </a:lnTo>
                  <a:lnTo>
                    <a:pt x="454" y="555"/>
                  </a:lnTo>
                  <a:lnTo>
                    <a:pt x="475" y="550"/>
                  </a:lnTo>
                  <a:lnTo>
                    <a:pt x="494" y="547"/>
                  </a:lnTo>
                  <a:lnTo>
                    <a:pt x="526" y="553"/>
                  </a:lnTo>
                  <a:lnTo>
                    <a:pt x="550" y="553"/>
                  </a:lnTo>
                  <a:lnTo>
                    <a:pt x="577" y="536"/>
                  </a:lnTo>
                  <a:lnTo>
                    <a:pt x="606" y="515"/>
                  </a:lnTo>
                  <a:lnTo>
                    <a:pt x="639" y="496"/>
                  </a:lnTo>
                  <a:lnTo>
                    <a:pt x="657" y="491"/>
                  </a:lnTo>
                  <a:lnTo>
                    <a:pt x="698" y="491"/>
                  </a:lnTo>
                  <a:lnTo>
                    <a:pt x="722" y="483"/>
                  </a:lnTo>
                  <a:lnTo>
                    <a:pt x="743" y="467"/>
                  </a:lnTo>
                  <a:lnTo>
                    <a:pt x="765" y="448"/>
                  </a:lnTo>
                  <a:lnTo>
                    <a:pt x="778" y="421"/>
                  </a:lnTo>
                  <a:lnTo>
                    <a:pt x="789" y="392"/>
                  </a:lnTo>
                  <a:lnTo>
                    <a:pt x="791" y="359"/>
                  </a:lnTo>
                  <a:lnTo>
                    <a:pt x="786" y="325"/>
                  </a:lnTo>
                  <a:lnTo>
                    <a:pt x="778" y="295"/>
                  </a:lnTo>
                  <a:lnTo>
                    <a:pt x="778" y="258"/>
                  </a:lnTo>
                  <a:lnTo>
                    <a:pt x="786" y="220"/>
                  </a:lnTo>
                  <a:lnTo>
                    <a:pt x="805" y="188"/>
                  </a:lnTo>
                  <a:lnTo>
                    <a:pt x="813" y="166"/>
                  </a:lnTo>
                  <a:lnTo>
                    <a:pt x="816" y="137"/>
                  </a:lnTo>
                  <a:lnTo>
                    <a:pt x="808" y="102"/>
                  </a:lnTo>
                  <a:lnTo>
                    <a:pt x="791" y="67"/>
                  </a:lnTo>
                  <a:lnTo>
                    <a:pt x="767" y="38"/>
                  </a:lnTo>
                  <a:lnTo>
                    <a:pt x="732" y="14"/>
                  </a:lnTo>
                  <a:lnTo>
                    <a:pt x="711" y="6"/>
                  </a:lnTo>
                  <a:lnTo>
                    <a:pt x="687" y="0"/>
                  </a:lnTo>
                  <a:lnTo>
                    <a:pt x="660" y="0"/>
                  </a:lnTo>
                  <a:lnTo>
                    <a:pt x="631" y="3"/>
                  </a:lnTo>
                  <a:lnTo>
                    <a:pt x="623" y="6"/>
                  </a:lnTo>
                  <a:lnTo>
                    <a:pt x="623" y="8"/>
                  </a:lnTo>
                  <a:lnTo>
                    <a:pt x="628" y="14"/>
                  </a:lnTo>
                  <a:lnTo>
                    <a:pt x="636" y="19"/>
                  </a:lnTo>
                  <a:lnTo>
                    <a:pt x="663" y="30"/>
                  </a:lnTo>
                  <a:lnTo>
                    <a:pt x="687" y="38"/>
                  </a:lnTo>
                  <a:lnTo>
                    <a:pt x="700" y="43"/>
                  </a:lnTo>
                  <a:lnTo>
                    <a:pt x="716" y="51"/>
                  </a:lnTo>
                  <a:lnTo>
                    <a:pt x="754" y="78"/>
                  </a:lnTo>
                  <a:lnTo>
                    <a:pt x="770" y="91"/>
                  </a:lnTo>
                  <a:lnTo>
                    <a:pt x="783" y="107"/>
                  </a:lnTo>
                  <a:lnTo>
                    <a:pt x="791" y="124"/>
                  </a:lnTo>
                  <a:lnTo>
                    <a:pt x="789" y="140"/>
                  </a:lnTo>
                  <a:lnTo>
                    <a:pt x="770" y="174"/>
                  </a:lnTo>
                  <a:lnTo>
                    <a:pt x="749" y="217"/>
                  </a:lnTo>
                  <a:lnTo>
                    <a:pt x="732" y="263"/>
                  </a:lnTo>
                  <a:lnTo>
                    <a:pt x="730" y="287"/>
                  </a:lnTo>
                  <a:lnTo>
                    <a:pt x="735" y="309"/>
                  </a:lnTo>
                  <a:lnTo>
                    <a:pt x="741" y="330"/>
                  </a:lnTo>
                  <a:lnTo>
                    <a:pt x="743" y="354"/>
                  </a:lnTo>
                  <a:lnTo>
                    <a:pt x="741" y="392"/>
                  </a:lnTo>
                  <a:lnTo>
                    <a:pt x="724" y="421"/>
                  </a:lnTo>
                  <a:lnTo>
                    <a:pt x="711" y="429"/>
                  </a:lnTo>
                  <a:lnTo>
                    <a:pt x="698" y="437"/>
                  </a:lnTo>
                  <a:lnTo>
                    <a:pt x="631" y="453"/>
                  </a:lnTo>
                  <a:lnTo>
                    <a:pt x="596" y="469"/>
                  </a:lnTo>
                  <a:lnTo>
                    <a:pt x="564" y="494"/>
                  </a:lnTo>
                  <a:lnTo>
                    <a:pt x="547" y="507"/>
                  </a:lnTo>
                  <a:lnTo>
                    <a:pt x="534" y="518"/>
                  </a:lnTo>
                  <a:lnTo>
                    <a:pt x="505" y="528"/>
                  </a:lnTo>
                  <a:lnTo>
                    <a:pt x="480" y="531"/>
                  </a:lnTo>
                  <a:lnTo>
                    <a:pt x="459" y="534"/>
                  </a:lnTo>
                  <a:lnTo>
                    <a:pt x="448" y="536"/>
                  </a:lnTo>
                  <a:lnTo>
                    <a:pt x="435" y="542"/>
                  </a:lnTo>
                  <a:lnTo>
                    <a:pt x="405" y="558"/>
                  </a:lnTo>
                  <a:lnTo>
                    <a:pt x="365" y="571"/>
                  </a:lnTo>
                  <a:lnTo>
                    <a:pt x="341" y="577"/>
                  </a:lnTo>
                  <a:lnTo>
                    <a:pt x="317" y="577"/>
                  </a:lnTo>
                  <a:lnTo>
                    <a:pt x="269" y="571"/>
                  </a:lnTo>
                  <a:lnTo>
                    <a:pt x="226" y="563"/>
                  </a:lnTo>
                  <a:lnTo>
                    <a:pt x="185" y="558"/>
                  </a:lnTo>
                  <a:lnTo>
                    <a:pt x="151" y="563"/>
                  </a:lnTo>
                  <a:lnTo>
                    <a:pt x="108" y="579"/>
                  </a:lnTo>
                  <a:lnTo>
                    <a:pt x="70" y="598"/>
                  </a:lnTo>
                  <a:lnTo>
                    <a:pt x="35" y="620"/>
                  </a:lnTo>
                  <a:lnTo>
                    <a:pt x="3" y="646"/>
                  </a:lnTo>
                  <a:lnTo>
                    <a:pt x="0" y="644"/>
                  </a:lnTo>
                  <a:lnTo>
                    <a:pt x="3" y="646"/>
                  </a:lnTo>
                  <a:close/>
                </a:path>
              </a:pathLst>
            </a:custGeom>
            <a:solidFill>
              <a:srgbClr val="000000"/>
            </a:solidFill>
            <a:ln w="9525">
              <a:noFill/>
              <a:round/>
              <a:headEnd/>
              <a:tailEnd/>
            </a:ln>
          </p:spPr>
          <p:txBody>
            <a:bodyPr/>
            <a:lstStyle/>
            <a:p>
              <a:endParaRPr lang="ar-SA"/>
            </a:p>
          </p:txBody>
        </p:sp>
        <p:sp>
          <p:nvSpPr>
            <p:cNvPr id="11292" name="Freeform 30"/>
            <p:cNvSpPr>
              <a:spLocks/>
            </p:cNvSpPr>
            <p:nvPr/>
          </p:nvSpPr>
          <p:spPr bwMode="auto">
            <a:xfrm>
              <a:off x="1721" y="2111"/>
              <a:ext cx="209" cy="147"/>
            </a:xfrm>
            <a:custGeom>
              <a:avLst/>
              <a:gdLst>
                <a:gd name="T0" fmla="*/ 184 w 194"/>
                <a:gd name="T1" fmla="*/ 11 h 145"/>
                <a:gd name="T2" fmla="*/ 200 w 194"/>
                <a:gd name="T3" fmla="*/ 21 h 145"/>
                <a:gd name="T4" fmla="*/ 220 w 194"/>
                <a:gd name="T5" fmla="*/ 27 h 145"/>
                <a:gd name="T6" fmla="*/ 236 w 194"/>
                <a:gd name="T7" fmla="*/ 35 h 145"/>
                <a:gd name="T8" fmla="*/ 242 w 194"/>
                <a:gd name="T9" fmla="*/ 54 h 145"/>
                <a:gd name="T10" fmla="*/ 239 w 194"/>
                <a:gd name="T11" fmla="*/ 65 h 145"/>
                <a:gd name="T12" fmla="*/ 231 w 194"/>
                <a:gd name="T13" fmla="*/ 78 h 145"/>
                <a:gd name="T14" fmla="*/ 214 w 194"/>
                <a:gd name="T15" fmla="*/ 91 h 145"/>
                <a:gd name="T16" fmla="*/ 190 w 194"/>
                <a:gd name="T17" fmla="*/ 107 h 145"/>
                <a:gd name="T18" fmla="*/ 125 w 194"/>
                <a:gd name="T19" fmla="*/ 135 h 145"/>
                <a:gd name="T20" fmla="*/ 95 w 194"/>
                <a:gd name="T21" fmla="*/ 143 h 145"/>
                <a:gd name="T22" fmla="*/ 64 w 194"/>
                <a:gd name="T23" fmla="*/ 151 h 145"/>
                <a:gd name="T24" fmla="*/ 37 w 194"/>
                <a:gd name="T25" fmla="*/ 151 h 145"/>
                <a:gd name="T26" fmla="*/ 20 w 194"/>
                <a:gd name="T27" fmla="*/ 148 h 145"/>
                <a:gd name="T28" fmla="*/ 6 w 194"/>
                <a:gd name="T29" fmla="*/ 140 h 145"/>
                <a:gd name="T30" fmla="*/ 3 w 194"/>
                <a:gd name="T31" fmla="*/ 124 h 145"/>
                <a:gd name="T32" fmla="*/ 3 w 194"/>
                <a:gd name="T33" fmla="*/ 102 h 145"/>
                <a:gd name="T34" fmla="*/ 0 w 194"/>
                <a:gd name="T35" fmla="*/ 91 h 145"/>
                <a:gd name="T36" fmla="*/ 11 w 194"/>
                <a:gd name="T37" fmla="*/ 78 h 145"/>
                <a:gd name="T38" fmla="*/ 31 w 194"/>
                <a:gd name="T39" fmla="*/ 59 h 145"/>
                <a:gd name="T40" fmla="*/ 87 w 194"/>
                <a:gd name="T41" fmla="*/ 21 h 145"/>
                <a:gd name="T42" fmla="*/ 117 w 194"/>
                <a:gd name="T43" fmla="*/ 8 h 145"/>
                <a:gd name="T44" fmla="*/ 148 w 194"/>
                <a:gd name="T45" fmla="*/ 3 h 145"/>
                <a:gd name="T46" fmla="*/ 171 w 194"/>
                <a:gd name="T47" fmla="*/ 0 h 145"/>
                <a:gd name="T48" fmla="*/ 184 w 194"/>
                <a:gd name="T49" fmla="*/ 11 h 145"/>
                <a:gd name="T50" fmla="*/ 181 w 194"/>
                <a:gd name="T51" fmla="*/ 8 h 145"/>
                <a:gd name="T52" fmla="*/ 184 w 194"/>
                <a:gd name="T53" fmla="*/ 11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4"/>
                <a:gd name="T82" fmla="*/ 0 h 145"/>
                <a:gd name="T83" fmla="*/ 194 w 194"/>
                <a:gd name="T84" fmla="*/ 145 h 14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4" h="145">
                  <a:moveTo>
                    <a:pt x="148" y="11"/>
                  </a:moveTo>
                  <a:lnTo>
                    <a:pt x="161" y="21"/>
                  </a:lnTo>
                  <a:lnTo>
                    <a:pt x="175" y="27"/>
                  </a:lnTo>
                  <a:lnTo>
                    <a:pt x="188" y="35"/>
                  </a:lnTo>
                  <a:lnTo>
                    <a:pt x="194" y="51"/>
                  </a:lnTo>
                  <a:lnTo>
                    <a:pt x="191" y="62"/>
                  </a:lnTo>
                  <a:lnTo>
                    <a:pt x="185" y="75"/>
                  </a:lnTo>
                  <a:lnTo>
                    <a:pt x="172" y="88"/>
                  </a:lnTo>
                  <a:lnTo>
                    <a:pt x="151" y="104"/>
                  </a:lnTo>
                  <a:lnTo>
                    <a:pt x="100" y="129"/>
                  </a:lnTo>
                  <a:lnTo>
                    <a:pt x="76" y="137"/>
                  </a:lnTo>
                  <a:lnTo>
                    <a:pt x="51" y="145"/>
                  </a:lnTo>
                  <a:lnTo>
                    <a:pt x="30" y="145"/>
                  </a:lnTo>
                  <a:lnTo>
                    <a:pt x="17" y="142"/>
                  </a:lnTo>
                  <a:lnTo>
                    <a:pt x="6" y="134"/>
                  </a:lnTo>
                  <a:lnTo>
                    <a:pt x="3" y="118"/>
                  </a:lnTo>
                  <a:lnTo>
                    <a:pt x="3" y="99"/>
                  </a:lnTo>
                  <a:lnTo>
                    <a:pt x="0" y="88"/>
                  </a:lnTo>
                  <a:lnTo>
                    <a:pt x="8" y="75"/>
                  </a:lnTo>
                  <a:lnTo>
                    <a:pt x="25" y="56"/>
                  </a:lnTo>
                  <a:lnTo>
                    <a:pt x="70" y="21"/>
                  </a:lnTo>
                  <a:lnTo>
                    <a:pt x="94" y="8"/>
                  </a:lnTo>
                  <a:lnTo>
                    <a:pt x="118" y="3"/>
                  </a:lnTo>
                  <a:lnTo>
                    <a:pt x="137" y="0"/>
                  </a:lnTo>
                  <a:lnTo>
                    <a:pt x="148" y="11"/>
                  </a:lnTo>
                  <a:lnTo>
                    <a:pt x="145" y="8"/>
                  </a:lnTo>
                  <a:lnTo>
                    <a:pt x="148" y="11"/>
                  </a:lnTo>
                  <a:close/>
                </a:path>
              </a:pathLst>
            </a:custGeom>
            <a:solidFill>
              <a:srgbClr val="FFFFFF"/>
            </a:solidFill>
            <a:ln w="9525">
              <a:noFill/>
              <a:round/>
              <a:headEnd/>
              <a:tailEnd/>
            </a:ln>
          </p:spPr>
          <p:txBody>
            <a:bodyPr/>
            <a:lstStyle/>
            <a:p>
              <a:endParaRPr lang="ar-SA"/>
            </a:p>
          </p:txBody>
        </p:sp>
        <p:sp>
          <p:nvSpPr>
            <p:cNvPr id="11293" name="Freeform 31"/>
            <p:cNvSpPr>
              <a:spLocks/>
            </p:cNvSpPr>
            <p:nvPr/>
          </p:nvSpPr>
          <p:spPr bwMode="auto">
            <a:xfrm>
              <a:off x="1855" y="1856"/>
              <a:ext cx="197" cy="111"/>
            </a:xfrm>
            <a:custGeom>
              <a:avLst/>
              <a:gdLst>
                <a:gd name="T0" fmla="*/ 61 w 182"/>
                <a:gd name="T1" fmla="*/ 113 h 110"/>
                <a:gd name="T2" fmla="*/ 34 w 182"/>
                <a:gd name="T3" fmla="*/ 110 h 110"/>
                <a:gd name="T4" fmla="*/ 16 w 182"/>
                <a:gd name="T5" fmla="*/ 99 h 110"/>
                <a:gd name="T6" fmla="*/ 11 w 182"/>
                <a:gd name="T7" fmla="*/ 91 h 110"/>
                <a:gd name="T8" fmla="*/ 2 w 182"/>
                <a:gd name="T9" fmla="*/ 83 h 110"/>
                <a:gd name="T10" fmla="*/ 0 w 182"/>
                <a:gd name="T11" fmla="*/ 78 h 110"/>
                <a:gd name="T12" fmla="*/ 0 w 182"/>
                <a:gd name="T13" fmla="*/ 70 h 110"/>
                <a:gd name="T14" fmla="*/ 14 w 182"/>
                <a:gd name="T15" fmla="*/ 45 h 110"/>
                <a:gd name="T16" fmla="*/ 27 w 182"/>
                <a:gd name="T17" fmla="*/ 32 h 110"/>
                <a:gd name="T18" fmla="*/ 44 w 182"/>
                <a:gd name="T19" fmla="*/ 21 h 110"/>
                <a:gd name="T20" fmla="*/ 67 w 182"/>
                <a:gd name="T21" fmla="*/ 11 h 110"/>
                <a:gd name="T22" fmla="*/ 99 w 182"/>
                <a:gd name="T23" fmla="*/ 2 h 110"/>
                <a:gd name="T24" fmla="*/ 129 w 182"/>
                <a:gd name="T25" fmla="*/ 0 h 110"/>
                <a:gd name="T26" fmla="*/ 156 w 182"/>
                <a:gd name="T27" fmla="*/ 0 h 110"/>
                <a:gd name="T28" fmla="*/ 175 w 182"/>
                <a:gd name="T29" fmla="*/ 2 h 110"/>
                <a:gd name="T30" fmla="*/ 195 w 182"/>
                <a:gd name="T31" fmla="*/ 8 h 110"/>
                <a:gd name="T32" fmla="*/ 216 w 182"/>
                <a:gd name="T33" fmla="*/ 27 h 110"/>
                <a:gd name="T34" fmla="*/ 231 w 182"/>
                <a:gd name="T35" fmla="*/ 45 h 110"/>
                <a:gd name="T36" fmla="*/ 231 w 182"/>
                <a:gd name="T37" fmla="*/ 53 h 110"/>
                <a:gd name="T38" fmla="*/ 225 w 182"/>
                <a:gd name="T39" fmla="*/ 64 h 110"/>
                <a:gd name="T40" fmla="*/ 203 w 182"/>
                <a:gd name="T41" fmla="*/ 81 h 110"/>
                <a:gd name="T42" fmla="*/ 173 w 182"/>
                <a:gd name="T43" fmla="*/ 91 h 110"/>
                <a:gd name="T44" fmla="*/ 142 w 182"/>
                <a:gd name="T45" fmla="*/ 97 h 110"/>
                <a:gd name="T46" fmla="*/ 129 w 182"/>
                <a:gd name="T47" fmla="*/ 102 h 110"/>
                <a:gd name="T48" fmla="*/ 116 w 182"/>
                <a:gd name="T49" fmla="*/ 107 h 110"/>
                <a:gd name="T50" fmla="*/ 95 w 182"/>
                <a:gd name="T51" fmla="*/ 113 h 110"/>
                <a:gd name="T52" fmla="*/ 61 w 182"/>
                <a:gd name="T53" fmla="*/ 113 h 110"/>
                <a:gd name="T54" fmla="*/ 61 w 182"/>
                <a:gd name="T55" fmla="*/ 110 h 110"/>
                <a:gd name="T56" fmla="*/ 61 w 182"/>
                <a:gd name="T57" fmla="*/ 113 h 1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2"/>
                <a:gd name="T88" fmla="*/ 0 h 110"/>
                <a:gd name="T89" fmla="*/ 182 w 182"/>
                <a:gd name="T90" fmla="*/ 110 h 11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2" h="110">
                  <a:moveTo>
                    <a:pt x="48" y="110"/>
                  </a:moveTo>
                  <a:lnTo>
                    <a:pt x="27" y="107"/>
                  </a:lnTo>
                  <a:lnTo>
                    <a:pt x="13" y="96"/>
                  </a:lnTo>
                  <a:lnTo>
                    <a:pt x="8" y="88"/>
                  </a:lnTo>
                  <a:lnTo>
                    <a:pt x="2" y="80"/>
                  </a:lnTo>
                  <a:lnTo>
                    <a:pt x="0" y="75"/>
                  </a:lnTo>
                  <a:lnTo>
                    <a:pt x="0" y="67"/>
                  </a:lnTo>
                  <a:lnTo>
                    <a:pt x="11" y="45"/>
                  </a:lnTo>
                  <a:lnTo>
                    <a:pt x="21" y="32"/>
                  </a:lnTo>
                  <a:lnTo>
                    <a:pt x="35" y="21"/>
                  </a:lnTo>
                  <a:lnTo>
                    <a:pt x="53" y="11"/>
                  </a:lnTo>
                  <a:lnTo>
                    <a:pt x="78" y="2"/>
                  </a:lnTo>
                  <a:lnTo>
                    <a:pt x="102" y="0"/>
                  </a:lnTo>
                  <a:lnTo>
                    <a:pt x="123" y="0"/>
                  </a:lnTo>
                  <a:lnTo>
                    <a:pt x="139" y="2"/>
                  </a:lnTo>
                  <a:lnTo>
                    <a:pt x="153" y="8"/>
                  </a:lnTo>
                  <a:lnTo>
                    <a:pt x="171" y="27"/>
                  </a:lnTo>
                  <a:lnTo>
                    <a:pt x="182" y="45"/>
                  </a:lnTo>
                  <a:lnTo>
                    <a:pt x="182" y="53"/>
                  </a:lnTo>
                  <a:lnTo>
                    <a:pt x="177" y="61"/>
                  </a:lnTo>
                  <a:lnTo>
                    <a:pt x="161" y="78"/>
                  </a:lnTo>
                  <a:lnTo>
                    <a:pt x="137" y="88"/>
                  </a:lnTo>
                  <a:lnTo>
                    <a:pt x="112" y="94"/>
                  </a:lnTo>
                  <a:lnTo>
                    <a:pt x="102" y="99"/>
                  </a:lnTo>
                  <a:lnTo>
                    <a:pt x="91" y="104"/>
                  </a:lnTo>
                  <a:lnTo>
                    <a:pt x="75" y="110"/>
                  </a:lnTo>
                  <a:lnTo>
                    <a:pt x="48" y="110"/>
                  </a:lnTo>
                  <a:lnTo>
                    <a:pt x="48" y="107"/>
                  </a:lnTo>
                  <a:lnTo>
                    <a:pt x="48" y="110"/>
                  </a:lnTo>
                  <a:close/>
                </a:path>
              </a:pathLst>
            </a:custGeom>
            <a:solidFill>
              <a:srgbClr val="FFFFFF"/>
            </a:solidFill>
            <a:ln w="9525">
              <a:noFill/>
              <a:round/>
              <a:headEnd/>
              <a:tailEnd/>
            </a:ln>
          </p:spPr>
          <p:txBody>
            <a:bodyPr/>
            <a:lstStyle/>
            <a:p>
              <a:endParaRPr lang="ar-SA"/>
            </a:p>
          </p:txBody>
        </p:sp>
        <p:sp>
          <p:nvSpPr>
            <p:cNvPr id="11294" name="Freeform 32"/>
            <p:cNvSpPr>
              <a:spLocks/>
            </p:cNvSpPr>
            <p:nvPr/>
          </p:nvSpPr>
          <p:spPr bwMode="auto">
            <a:xfrm>
              <a:off x="2162" y="1649"/>
              <a:ext cx="50" cy="47"/>
            </a:xfrm>
            <a:custGeom>
              <a:avLst/>
              <a:gdLst>
                <a:gd name="T0" fmla="*/ 11 w 46"/>
                <a:gd name="T1" fmla="*/ 5 h 46"/>
                <a:gd name="T2" fmla="*/ 11 w 46"/>
                <a:gd name="T3" fmla="*/ 13 h 46"/>
                <a:gd name="T4" fmla="*/ 0 w 46"/>
                <a:gd name="T5" fmla="*/ 30 h 46"/>
                <a:gd name="T6" fmla="*/ 0 w 46"/>
                <a:gd name="T7" fmla="*/ 41 h 46"/>
                <a:gd name="T8" fmla="*/ 11 w 46"/>
                <a:gd name="T9" fmla="*/ 46 h 46"/>
                <a:gd name="T10" fmla="*/ 28 w 46"/>
                <a:gd name="T11" fmla="*/ 49 h 46"/>
                <a:gd name="T12" fmla="*/ 41 w 46"/>
                <a:gd name="T13" fmla="*/ 49 h 46"/>
                <a:gd name="T14" fmla="*/ 55 w 46"/>
                <a:gd name="T15" fmla="*/ 43 h 46"/>
                <a:gd name="T16" fmla="*/ 59 w 46"/>
                <a:gd name="T17" fmla="*/ 35 h 46"/>
                <a:gd name="T18" fmla="*/ 59 w 46"/>
                <a:gd name="T19" fmla="*/ 21 h 46"/>
                <a:gd name="T20" fmla="*/ 55 w 46"/>
                <a:gd name="T21" fmla="*/ 16 h 46"/>
                <a:gd name="T22" fmla="*/ 41 w 46"/>
                <a:gd name="T23" fmla="*/ 11 h 46"/>
                <a:gd name="T24" fmla="*/ 39 w 46"/>
                <a:gd name="T25" fmla="*/ 5 h 46"/>
                <a:gd name="T26" fmla="*/ 30 w 46"/>
                <a:gd name="T27" fmla="*/ 0 h 46"/>
                <a:gd name="T28" fmla="*/ 20 w 46"/>
                <a:gd name="T29" fmla="*/ 0 h 46"/>
                <a:gd name="T30" fmla="*/ 11 w 46"/>
                <a:gd name="T31" fmla="*/ 5 h 46"/>
                <a:gd name="T32" fmla="*/ 11 w 46"/>
                <a:gd name="T33" fmla="*/ 3 h 46"/>
                <a:gd name="T34" fmla="*/ 11 w 46"/>
                <a:gd name="T35" fmla="*/ 5 h 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
                <a:gd name="T55" fmla="*/ 0 h 46"/>
                <a:gd name="T56" fmla="*/ 46 w 46"/>
                <a:gd name="T57" fmla="*/ 46 h 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 h="46">
                  <a:moveTo>
                    <a:pt x="8" y="5"/>
                  </a:moveTo>
                  <a:lnTo>
                    <a:pt x="8" y="13"/>
                  </a:lnTo>
                  <a:lnTo>
                    <a:pt x="0" y="27"/>
                  </a:lnTo>
                  <a:lnTo>
                    <a:pt x="0" y="38"/>
                  </a:lnTo>
                  <a:lnTo>
                    <a:pt x="8" y="43"/>
                  </a:lnTo>
                  <a:lnTo>
                    <a:pt x="22" y="46"/>
                  </a:lnTo>
                  <a:lnTo>
                    <a:pt x="32" y="46"/>
                  </a:lnTo>
                  <a:lnTo>
                    <a:pt x="43" y="40"/>
                  </a:lnTo>
                  <a:lnTo>
                    <a:pt x="46" y="32"/>
                  </a:lnTo>
                  <a:lnTo>
                    <a:pt x="46" y="21"/>
                  </a:lnTo>
                  <a:lnTo>
                    <a:pt x="43" y="16"/>
                  </a:lnTo>
                  <a:lnTo>
                    <a:pt x="32" y="11"/>
                  </a:lnTo>
                  <a:lnTo>
                    <a:pt x="30" y="5"/>
                  </a:lnTo>
                  <a:lnTo>
                    <a:pt x="24" y="0"/>
                  </a:lnTo>
                  <a:lnTo>
                    <a:pt x="16" y="0"/>
                  </a:lnTo>
                  <a:lnTo>
                    <a:pt x="8" y="5"/>
                  </a:lnTo>
                  <a:lnTo>
                    <a:pt x="8" y="3"/>
                  </a:lnTo>
                  <a:lnTo>
                    <a:pt x="8" y="5"/>
                  </a:lnTo>
                  <a:close/>
                </a:path>
              </a:pathLst>
            </a:custGeom>
            <a:solidFill>
              <a:srgbClr val="FFFFFF"/>
            </a:solidFill>
            <a:ln w="9525">
              <a:noFill/>
              <a:round/>
              <a:headEnd/>
              <a:tailEnd/>
            </a:ln>
          </p:spPr>
          <p:txBody>
            <a:bodyPr/>
            <a:lstStyle/>
            <a:p>
              <a:endParaRPr lang="ar-SA"/>
            </a:p>
          </p:txBody>
        </p:sp>
        <p:sp>
          <p:nvSpPr>
            <p:cNvPr id="11295" name="Freeform 33"/>
            <p:cNvSpPr>
              <a:spLocks/>
            </p:cNvSpPr>
            <p:nvPr/>
          </p:nvSpPr>
          <p:spPr bwMode="auto">
            <a:xfrm>
              <a:off x="2258" y="1904"/>
              <a:ext cx="90" cy="71"/>
            </a:xfrm>
            <a:custGeom>
              <a:avLst/>
              <a:gdLst>
                <a:gd name="T0" fmla="*/ 30 w 83"/>
                <a:gd name="T1" fmla="*/ 73 h 70"/>
                <a:gd name="T2" fmla="*/ 11 w 83"/>
                <a:gd name="T3" fmla="*/ 51 h 70"/>
                <a:gd name="T4" fmla="*/ 0 w 83"/>
                <a:gd name="T5" fmla="*/ 27 h 70"/>
                <a:gd name="T6" fmla="*/ 2 w 83"/>
                <a:gd name="T7" fmla="*/ 11 h 70"/>
                <a:gd name="T8" fmla="*/ 11 w 83"/>
                <a:gd name="T9" fmla="*/ 3 h 70"/>
                <a:gd name="T10" fmla="*/ 20 w 83"/>
                <a:gd name="T11" fmla="*/ 0 h 70"/>
                <a:gd name="T12" fmla="*/ 43 w 83"/>
                <a:gd name="T13" fmla="*/ 0 h 70"/>
                <a:gd name="T14" fmla="*/ 67 w 83"/>
                <a:gd name="T15" fmla="*/ 8 h 70"/>
                <a:gd name="T16" fmla="*/ 88 w 83"/>
                <a:gd name="T17" fmla="*/ 16 h 70"/>
                <a:gd name="T18" fmla="*/ 102 w 83"/>
                <a:gd name="T19" fmla="*/ 24 h 70"/>
                <a:gd name="T20" fmla="*/ 106 w 83"/>
                <a:gd name="T21" fmla="*/ 41 h 70"/>
                <a:gd name="T22" fmla="*/ 95 w 83"/>
                <a:gd name="T23" fmla="*/ 51 h 70"/>
                <a:gd name="T24" fmla="*/ 78 w 83"/>
                <a:gd name="T25" fmla="*/ 62 h 70"/>
                <a:gd name="T26" fmla="*/ 54 w 83"/>
                <a:gd name="T27" fmla="*/ 67 h 70"/>
                <a:gd name="T28" fmla="*/ 43 w 83"/>
                <a:gd name="T29" fmla="*/ 73 h 70"/>
                <a:gd name="T30" fmla="*/ 30 w 83"/>
                <a:gd name="T31" fmla="*/ 73 h 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3"/>
                <a:gd name="T49" fmla="*/ 0 h 70"/>
                <a:gd name="T50" fmla="*/ 83 w 83"/>
                <a:gd name="T51" fmla="*/ 70 h 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3" h="70">
                  <a:moveTo>
                    <a:pt x="24" y="70"/>
                  </a:moveTo>
                  <a:lnTo>
                    <a:pt x="8" y="48"/>
                  </a:lnTo>
                  <a:lnTo>
                    <a:pt x="0" y="27"/>
                  </a:lnTo>
                  <a:lnTo>
                    <a:pt x="2" y="11"/>
                  </a:lnTo>
                  <a:lnTo>
                    <a:pt x="8" y="3"/>
                  </a:lnTo>
                  <a:lnTo>
                    <a:pt x="16" y="0"/>
                  </a:lnTo>
                  <a:lnTo>
                    <a:pt x="34" y="0"/>
                  </a:lnTo>
                  <a:lnTo>
                    <a:pt x="53" y="8"/>
                  </a:lnTo>
                  <a:lnTo>
                    <a:pt x="69" y="16"/>
                  </a:lnTo>
                  <a:lnTo>
                    <a:pt x="80" y="24"/>
                  </a:lnTo>
                  <a:lnTo>
                    <a:pt x="83" y="38"/>
                  </a:lnTo>
                  <a:lnTo>
                    <a:pt x="75" y="48"/>
                  </a:lnTo>
                  <a:lnTo>
                    <a:pt x="61" y="59"/>
                  </a:lnTo>
                  <a:lnTo>
                    <a:pt x="42" y="64"/>
                  </a:lnTo>
                  <a:lnTo>
                    <a:pt x="34" y="70"/>
                  </a:lnTo>
                  <a:lnTo>
                    <a:pt x="24" y="70"/>
                  </a:lnTo>
                  <a:close/>
                </a:path>
              </a:pathLst>
            </a:custGeom>
            <a:solidFill>
              <a:srgbClr val="FFFFFF"/>
            </a:solidFill>
            <a:ln w="9525">
              <a:noFill/>
              <a:round/>
              <a:headEnd/>
              <a:tailEnd/>
            </a:ln>
          </p:spPr>
          <p:txBody>
            <a:bodyPr/>
            <a:lstStyle/>
            <a:p>
              <a:endParaRPr lang="ar-SA"/>
            </a:p>
          </p:txBody>
        </p:sp>
        <p:sp>
          <p:nvSpPr>
            <p:cNvPr id="11296" name="Freeform 34"/>
            <p:cNvSpPr>
              <a:spLocks/>
            </p:cNvSpPr>
            <p:nvPr/>
          </p:nvSpPr>
          <p:spPr bwMode="auto">
            <a:xfrm>
              <a:off x="2455" y="1633"/>
              <a:ext cx="165" cy="87"/>
            </a:xfrm>
            <a:custGeom>
              <a:avLst/>
              <a:gdLst>
                <a:gd name="T0" fmla="*/ 189 w 153"/>
                <a:gd name="T1" fmla="*/ 32 h 86"/>
                <a:gd name="T2" fmla="*/ 192 w 153"/>
                <a:gd name="T3" fmla="*/ 57 h 86"/>
                <a:gd name="T4" fmla="*/ 189 w 153"/>
                <a:gd name="T5" fmla="*/ 67 h 86"/>
                <a:gd name="T6" fmla="*/ 175 w 153"/>
                <a:gd name="T7" fmla="*/ 78 h 86"/>
                <a:gd name="T8" fmla="*/ 151 w 153"/>
                <a:gd name="T9" fmla="*/ 86 h 86"/>
                <a:gd name="T10" fmla="*/ 121 w 153"/>
                <a:gd name="T11" fmla="*/ 89 h 86"/>
                <a:gd name="T12" fmla="*/ 84 w 153"/>
                <a:gd name="T13" fmla="*/ 83 h 86"/>
                <a:gd name="T14" fmla="*/ 44 w 153"/>
                <a:gd name="T15" fmla="*/ 73 h 86"/>
                <a:gd name="T16" fmla="*/ 11 w 153"/>
                <a:gd name="T17" fmla="*/ 57 h 86"/>
                <a:gd name="T18" fmla="*/ 0 w 153"/>
                <a:gd name="T19" fmla="*/ 48 h 86"/>
                <a:gd name="T20" fmla="*/ 0 w 153"/>
                <a:gd name="T21" fmla="*/ 37 h 86"/>
                <a:gd name="T22" fmla="*/ 5 w 153"/>
                <a:gd name="T23" fmla="*/ 24 h 86"/>
                <a:gd name="T24" fmla="*/ 24 w 153"/>
                <a:gd name="T25" fmla="*/ 11 h 86"/>
                <a:gd name="T26" fmla="*/ 24 w 153"/>
                <a:gd name="T27" fmla="*/ 5 h 86"/>
                <a:gd name="T28" fmla="*/ 36 w 153"/>
                <a:gd name="T29" fmla="*/ 3 h 86"/>
                <a:gd name="T30" fmla="*/ 57 w 153"/>
                <a:gd name="T31" fmla="*/ 0 h 86"/>
                <a:gd name="T32" fmla="*/ 108 w 153"/>
                <a:gd name="T33" fmla="*/ 3 h 86"/>
                <a:gd name="T34" fmla="*/ 162 w 153"/>
                <a:gd name="T35" fmla="*/ 11 h 86"/>
                <a:gd name="T36" fmla="*/ 178 w 153"/>
                <a:gd name="T37" fmla="*/ 21 h 86"/>
                <a:gd name="T38" fmla="*/ 189 w 153"/>
                <a:gd name="T39" fmla="*/ 32 h 86"/>
                <a:gd name="T40" fmla="*/ 184 w 153"/>
                <a:gd name="T41" fmla="*/ 27 h 86"/>
                <a:gd name="T42" fmla="*/ 189 w 153"/>
                <a:gd name="T43" fmla="*/ 32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3"/>
                <a:gd name="T67" fmla="*/ 0 h 86"/>
                <a:gd name="T68" fmla="*/ 153 w 153"/>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3" h="86">
                  <a:moveTo>
                    <a:pt x="150" y="32"/>
                  </a:moveTo>
                  <a:lnTo>
                    <a:pt x="153" y="54"/>
                  </a:lnTo>
                  <a:lnTo>
                    <a:pt x="150" y="64"/>
                  </a:lnTo>
                  <a:lnTo>
                    <a:pt x="139" y="75"/>
                  </a:lnTo>
                  <a:lnTo>
                    <a:pt x="121" y="83"/>
                  </a:lnTo>
                  <a:lnTo>
                    <a:pt x="96" y="86"/>
                  </a:lnTo>
                  <a:lnTo>
                    <a:pt x="67" y="80"/>
                  </a:lnTo>
                  <a:lnTo>
                    <a:pt x="35" y="70"/>
                  </a:lnTo>
                  <a:lnTo>
                    <a:pt x="8" y="54"/>
                  </a:lnTo>
                  <a:lnTo>
                    <a:pt x="0" y="45"/>
                  </a:lnTo>
                  <a:lnTo>
                    <a:pt x="0" y="37"/>
                  </a:lnTo>
                  <a:lnTo>
                    <a:pt x="5" y="24"/>
                  </a:lnTo>
                  <a:lnTo>
                    <a:pt x="19" y="11"/>
                  </a:lnTo>
                  <a:lnTo>
                    <a:pt x="19" y="5"/>
                  </a:lnTo>
                  <a:lnTo>
                    <a:pt x="29" y="3"/>
                  </a:lnTo>
                  <a:lnTo>
                    <a:pt x="45" y="0"/>
                  </a:lnTo>
                  <a:lnTo>
                    <a:pt x="86" y="3"/>
                  </a:lnTo>
                  <a:lnTo>
                    <a:pt x="129" y="11"/>
                  </a:lnTo>
                  <a:lnTo>
                    <a:pt x="142" y="21"/>
                  </a:lnTo>
                  <a:lnTo>
                    <a:pt x="150" y="32"/>
                  </a:lnTo>
                  <a:lnTo>
                    <a:pt x="147" y="27"/>
                  </a:lnTo>
                  <a:lnTo>
                    <a:pt x="150" y="32"/>
                  </a:lnTo>
                  <a:close/>
                </a:path>
              </a:pathLst>
            </a:custGeom>
            <a:solidFill>
              <a:srgbClr val="FFFFFF"/>
            </a:solidFill>
            <a:ln w="9525">
              <a:noFill/>
              <a:round/>
              <a:headEnd/>
              <a:tailEnd/>
            </a:ln>
          </p:spPr>
          <p:txBody>
            <a:bodyPr/>
            <a:lstStyle/>
            <a:p>
              <a:endParaRPr lang="ar-SA"/>
            </a:p>
          </p:txBody>
        </p:sp>
        <p:sp>
          <p:nvSpPr>
            <p:cNvPr id="11297" name="Freeform 35"/>
            <p:cNvSpPr>
              <a:spLocks/>
            </p:cNvSpPr>
            <p:nvPr/>
          </p:nvSpPr>
          <p:spPr bwMode="auto">
            <a:xfrm>
              <a:off x="2522" y="2054"/>
              <a:ext cx="185" cy="105"/>
            </a:xfrm>
            <a:custGeom>
              <a:avLst/>
              <a:gdLst>
                <a:gd name="T0" fmla="*/ 172 w 171"/>
                <a:gd name="T1" fmla="*/ 24 h 104"/>
                <a:gd name="T2" fmla="*/ 189 w 171"/>
                <a:gd name="T3" fmla="*/ 29 h 104"/>
                <a:gd name="T4" fmla="*/ 206 w 171"/>
                <a:gd name="T5" fmla="*/ 42 h 104"/>
                <a:gd name="T6" fmla="*/ 216 w 171"/>
                <a:gd name="T7" fmla="*/ 64 h 104"/>
                <a:gd name="T8" fmla="*/ 216 w 171"/>
                <a:gd name="T9" fmla="*/ 80 h 104"/>
                <a:gd name="T10" fmla="*/ 211 w 171"/>
                <a:gd name="T11" fmla="*/ 88 h 104"/>
                <a:gd name="T12" fmla="*/ 191 w 171"/>
                <a:gd name="T13" fmla="*/ 96 h 104"/>
                <a:gd name="T14" fmla="*/ 175 w 171"/>
                <a:gd name="T15" fmla="*/ 102 h 104"/>
                <a:gd name="T16" fmla="*/ 153 w 171"/>
                <a:gd name="T17" fmla="*/ 104 h 104"/>
                <a:gd name="T18" fmla="*/ 125 w 171"/>
                <a:gd name="T19" fmla="*/ 107 h 104"/>
                <a:gd name="T20" fmla="*/ 95 w 171"/>
                <a:gd name="T21" fmla="*/ 104 h 104"/>
                <a:gd name="T22" fmla="*/ 65 w 171"/>
                <a:gd name="T23" fmla="*/ 96 h 104"/>
                <a:gd name="T24" fmla="*/ 32 w 171"/>
                <a:gd name="T25" fmla="*/ 86 h 104"/>
                <a:gd name="T26" fmla="*/ 11 w 171"/>
                <a:gd name="T27" fmla="*/ 72 h 104"/>
                <a:gd name="T28" fmla="*/ 0 w 171"/>
                <a:gd name="T29" fmla="*/ 56 h 104"/>
                <a:gd name="T30" fmla="*/ 0 w 171"/>
                <a:gd name="T31" fmla="*/ 40 h 104"/>
                <a:gd name="T32" fmla="*/ 11 w 171"/>
                <a:gd name="T33" fmla="*/ 26 h 104"/>
                <a:gd name="T34" fmla="*/ 23 w 171"/>
                <a:gd name="T35" fmla="*/ 16 h 104"/>
                <a:gd name="T36" fmla="*/ 41 w 171"/>
                <a:gd name="T37" fmla="*/ 8 h 104"/>
                <a:gd name="T38" fmla="*/ 77 w 171"/>
                <a:gd name="T39" fmla="*/ 0 h 104"/>
                <a:gd name="T40" fmla="*/ 81 w 171"/>
                <a:gd name="T41" fmla="*/ 0 h 104"/>
                <a:gd name="T42" fmla="*/ 105 w 171"/>
                <a:gd name="T43" fmla="*/ 2 h 104"/>
                <a:gd name="T44" fmla="*/ 140 w 171"/>
                <a:gd name="T45" fmla="*/ 8 h 104"/>
                <a:gd name="T46" fmla="*/ 172 w 171"/>
                <a:gd name="T47" fmla="*/ 24 h 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104"/>
                <a:gd name="T74" fmla="*/ 171 w 171"/>
                <a:gd name="T75" fmla="*/ 104 h 10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104">
                  <a:moveTo>
                    <a:pt x="136" y="24"/>
                  </a:moveTo>
                  <a:lnTo>
                    <a:pt x="150" y="29"/>
                  </a:lnTo>
                  <a:lnTo>
                    <a:pt x="163" y="42"/>
                  </a:lnTo>
                  <a:lnTo>
                    <a:pt x="171" y="61"/>
                  </a:lnTo>
                  <a:lnTo>
                    <a:pt x="171" y="77"/>
                  </a:lnTo>
                  <a:lnTo>
                    <a:pt x="166" y="85"/>
                  </a:lnTo>
                  <a:lnTo>
                    <a:pt x="152" y="93"/>
                  </a:lnTo>
                  <a:lnTo>
                    <a:pt x="139" y="99"/>
                  </a:lnTo>
                  <a:lnTo>
                    <a:pt x="120" y="101"/>
                  </a:lnTo>
                  <a:lnTo>
                    <a:pt x="99" y="104"/>
                  </a:lnTo>
                  <a:lnTo>
                    <a:pt x="75" y="101"/>
                  </a:lnTo>
                  <a:lnTo>
                    <a:pt x="51" y="93"/>
                  </a:lnTo>
                  <a:lnTo>
                    <a:pt x="26" y="83"/>
                  </a:lnTo>
                  <a:lnTo>
                    <a:pt x="8" y="69"/>
                  </a:lnTo>
                  <a:lnTo>
                    <a:pt x="0" y="53"/>
                  </a:lnTo>
                  <a:lnTo>
                    <a:pt x="0" y="40"/>
                  </a:lnTo>
                  <a:lnTo>
                    <a:pt x="8" y="26"/>
                  </a:lnTo>
                  <a:lnTo>
                    <a:pt x="18" y="16"/>
                  </a:lnTo>
                  <a:lnTo>
                    <a:pt x="32" y="8"/>
                  </a:lnTo>
                  <a:lnTo>
                    <a:pt x="61" y="0"/>
                  </a:lnTo>
                  <a:lnTo>
                    <a:pt x="64" y="0"/>
                  </a:lnTo>
                  <a:lnTo>
                    <a:pt x="83" y="2"/>
                  </a:lnTo>
                  <a:lnTo>
                    <a:pt x="110" y="8"/>
                  </a:lnTo>
                  <a:lnTo>
                    <a:pt x="136" y="24"/>
                  </a:lnTo>
                  <a:close/>
                </a:path>
              </a:pathLst>
            </a:custGeom>
            <a:solidFill>
              <a:srgbClr val="FFFFFF"/>
            </a:solidFill>
            <a:ln w="9525">
              <a:noFill/>
              <a:round/>
              <a:headEnd/>
              <a:tailEnd/>
            </a:ln>
          </p:spPr>
          <p:txBody>
            <a:bodyPr/>
            <a:lstStyle/>
            <a:p>
              <a:endParaRPr lang="ar-SA"/>
            </a:p>
          </p:txBody>
        </p:sp>
      </p:grpSp>
      <p:sp>
        <p:nvSpPr>
          <p:cNvPr id="33828" name="AutoShape 36" descr="رق"/>
          <p:cNvSpPr>
            <a:spLocks noChangeArrowheads="1"/>
          </p:cNvSpPr>
          <p:nvPr/>
        </p:nvSpPr>
        <p:spPr bwMode="auto">
          <a:xfrm>
            <a:off x="2584450" y="1219200"/>
            <a:ext cx="4273550" cy="1373187"/>
          </a:xfrm>
          <a:prstGeom prst="roundRect">
            <a:avLst>
              <a:gd name="adj" fmla="val 16667"/>
            </a:avLst>
          </a:prstGeom>
          <a:blipFill dpi="0" rotWithShape="0">
            <a:blip r:embed="rId3" cstate="print"/>
            <a:srcRect/>
            <a:tile tx="0" ty="0" sx="100000" sy="100000" flip="none" algn="tl"/>
          </a:blipFill>
          <a:ln w="19050" algn="ctr">
            <a:solidFill>
              <a:srgbClr val="000000"/>
            </a:solidFill>
            <a:round/>
            <a:headEnd/>
            <a:tailEnd/>
          </a:ln>
          <a:effectLst>
            <a:outerShdw dist="107763" dir="18900000" algn="ctr" rotWithShape="0">
              <a:srgbClr val="808080">
                <a:alpha val="50000"/>
              </a:srgbClr>
            </a:outerShdw>
          </a:effectLst>
        </p:spPr>
        <p:txBody>
          <a:bodyPr/>
          <a:lstStyle/>
          <a:p>
            <a:pPr algn="ctr">
              <a:spcAft>
                <a:spcPts val="1000"/>
              </a:spcAft>
              <a:defRPr/>
            </a:pPr>
            <a:endParaRPr lang="ar-IQ" sz="1200" dirty="0">
              <a:latin typeface="Calibri" pitchFamily="34" charset="0"/>
              <a:ea typeface="Arial" pitchFamily="34" charset="0"/>
              <a:cs typeface="PT Bold Heading" pitchFamily="2" charset="-78"/>
            </a:endParaRPr>
          </a:p>
          <a:p>
            <a:pPr algn="ctr">
              <a:spcAft>
                <a:spcPts val="1000"/>
              </a:spcAft>
              <a:defRPr/>
            </a:pPr>
            <a:r>
              <a:rPr lang="ar-IQ" sz="3200" dirty="0">
                <a:latin typeface="Calibri" pitchFamily="34" charset="0"/>
                <a:ea typeface="Arial" pitchFamily="34" charset="0"/>
                <a:cs typeface="PT Bold Heading" pitchFamily="2" charset="-78"/>
              </a:rPr>
              <a:t>الوحدة النمطية الأولى </a:t>
            </a:r>
            <a:endParaRPr lang="ar-SA" sz="3200" dirty="0">
              <a:ea typeface="Arial" pitchFamily="34" charset="0"/>
              <a:cs typeface="PT Bold Heading" pitchFamily="2" charset="-78"/>
            </a:endParaRPr>
          </a:p>
        </p:txBody>
      </p:sp>
      <p:sp>
        <p:nvSpPr>
          <p:cNvPr id="33829" name="Text Box 37"/>
          <p:cNvSpPr txBox="1">
            <a:spLocks noChangeArrowheads="1"/>
          </p:cNvSpPr>
          <p:nvPr/>
        </p:nvSpPr>
        <p:spPr bwMode="auto">
          <a:xfrm>
            <a:off x="1828800" y="2819400"/>
            <a:ext cx="5715000" cy="3124200"/>
          </a:xfrm>
          <a:prstGeom prst="rect">
            <a:avLst/>
          </a:prstGeom>
          <a:noFill/>
          <a:ln w="9525" algn="ctr">
            <a:noFill/>
            <a:miter lim="800000"/>
            <a:headEnd/>
            <a:tailEnd/>
          </a:ln>
        </p:spPr>
        <p:txBody>
          <a:bodyPr/>
          <a:lstStyle/>
          <a:p>
            <a:pPr algn="ctr">
              <a:spcAft>
                <a:spcPts val="1000"/>
              </a:spcAft>
            </a:pPr>
            <a:r>
              <a:rPr lang="ar-IQ" sz="2800" dirty="0" smtClean="0">
                <a:latin typeface="Calibri" pitchFamily="34" charset="0"/>
                <a:ea typeface="Arial" pitchFamily="34" charset="0"/>
                <a:cs typeface="Monotype Koufi" pitchFamily="2" charset="-78"/>
              </a:rPr>
              <a:t>جمع وتصنيف وتبويب وعرض البيانات </a:t>
            </a:r>
            <a:endParaRPr lang="en-US" sz="2800" dirty="0" smtClean="0">
              <a:latin typeface="Calibri" pitchFamily="34" charset="0"/>
              <a:ea typeface="Arial" pitchFamily="34" charset="0"/>
              <a:cs typeface="Monotype Koufi" pitchFamily="2" charset="-78"/>
            </a:endParaRPr>
          </a:p>
          <a:p>
            <a:pPr algn="just">
              <a:spcAft>
                <a:spcPts val="1000"/>
              </a:spcAft>
            </a:pPr>
            <a:r>
              <a:rPr lang="ar-IQ" sz="2400" dirty="0" smtClean="0">
                <a:latin typeface="Calibri" pitchFamily="34" charset="0"/>
                <a:ea typeface="Arial" pitchFamily="34" charset="0"/>
                <a:cs typeface="Monotype Koufi" pitchFamily="2" charset="-78"/>
              </a:rPr>
              <a:t>- جمع البيانات </a:t>
            </a:r>
            <a:endParaRPr lang="en-US" sz="2400" dirty="0" smtClean="0">
              <a:latin typeface="Calibri" pitchFamily="34" charset="0"/>
              <a:ea typeface="Arial" pitchFamily="34" charset="0"/>
              <a:cs typeface="Monotype Koufi" pitchFamily="2" charset="-78"/>
            </a:endParaRPr>
          </a:p>
          <a:p>
            <a:pPr algn="just">
              <a:spcAft>
                <a:spcPts val="1000"/>
              </a:spcAft>
            </a:pPr>
            <a:r>
              <a:rPr lang="ar-IQ" sz="2400" dirty="0" smtClean="0">
                <a:latin typeface="Calibri" pitchFamily="34" charset="0"/>
                <a:ea typeface="Arial" pitchFamily="34" charset="0"/>
                <a:cs typeface="Monotype Koufi" pitchFamily="2" charset="-78"/>
              </a:rPr>
              <a:t>- تصنيف وتبويب البيانات </a:t>
            </a:r>
            <a:endParaRPr lang="en-US" sz="2400" dirty="0" smtClean="0">
              <a:latin typeface="Calibri" pitchFamily="34" charset="0"/>
              <a:ea typeface="Arial" pitchFamily="34" charset="0"/>
              <a:cs typeface="Monotype Koufi" pitchFamily="2" charset="-78"/>
            </a:endParaRPr>
          </a:p>
          <a:p>
            <a:pPr algn="just">
              <a:spcAft>
                <a:spcPts val="1000"/>
              </a:spcAft>
            </a:pPr>
            <a:r>
              <a:rPr lang="ar-IQ" sz="2400" dirty="0" smtClean="0">
                <a:latin typeface="Calibri" pitchFamily="34" charset="0"/>
                <a:ea typeface="Arial" pitchFamily="34" charset="0"/>
                <a:cs typeface="Monotype Koufi" pitchFamily="2" charset="-78"/>
              </a:rPr>
              <a:t>- مصطلحات وقوانين </a:t>
            </a:r>
            <a:endParaRPr lang="en-US" sz="2400" dirty="0" smtClean="0">
              <a:latin typeface="Calibri" pitchFamily="34" charset="0"/>
              <a:ea typeface="Arial" pitchFamily="34" charset="0"/>
              <a:cs typeface="Monotype Koufi" pitchFamily="2" charset="-78"/>
            </a:endParaRPr>
          </a:p>
          <a:p>
            <a:pPr algn="just">
              <a:spcAft>
                <a:spcPts val="1000"/>
              </a:spcAft>
            </a:pPr>
            <a:r>
              <a:rPr lang="ar-IQ" sz="2400" dirty="0" smtClean="0">
                <a:latin typeface="Calibri" pitchFamily="34" charset="0"/>
                <a:ea typeface="Arial" pitchFamily="34" charset="0"/>
                <a:cs typeface="Monotype Koufi" pitchFamily="2" charset="-78"/>
              </a:rPr>
              <a:t>- تكوين الجداول التكرارية </a:t>
            </a:r>
            <a:endParaRPr lang="en-US" sz="2400" dirty="0" smtClean="0">
              <a:latin typeface="Calibri" pitchFamily="34" charset="0"/>
              <a:ea typeface="Arial" pitchFamily="34" charset="0"/>
              <a:cs typeface="Monotype Koufi" pitchFamily="2" charset="-78"/>
            </a:endParaRPr>
          </a:p>
          <a:p>
            <a:pPr algn="just">
              <a:spcAft>
                <a:spcPts val="1000"/>
              </a:spcAft>
            </a:pPr>
            <a:r>
              <a:rPr lang="ar-IQ" sz="2400" dirty="0" smtClean="0">
                <a:latin typeface="Calibri" pitchFamily="34" charset="0"/>
                <a:ea typeface="Arial" pitchFamily="34" charset="0"/>
                <a:cs typeface="Monotype Koufi" pitchFamily="2" charset="-78"/>
              </a:rPr>
              <a:t>- تمثيل البيانات المبوبة </a:t>
            </a:r>
            <a:endParaRPr lang="en-US" sz="2400" dirty="0" smtClean="0">
              <a:latin typeface="Calibri" pitchFamily="34" charset="0"/>
              <a:ea typeface="Arial" pitchFamily="34" charset="0"/>
              <a:cs typeface="Monotype Koufi" pitchFamily="2" charset="-78"/>
            </a:endParaRPr>
          </a:p>
          <a:p>
            <a:pPr algn="ctr">
              <a:spcAft>
                <a:spcPts val="1000"/>
              </a:spcAft>
            </a:pPr>
            <a:endParaRPr lang="ar-SA" sz="2400" dirty="0">
              <a:ea typeface="Arial" pitchFamily="34" charset="0"/>
              <a:cs typeface="Monotype Koufi" pitchFamily="2" charset="-78"/>
            </a:endParaRPr>
          </a:p>
        </p:txBody>
      </p:sp>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3828"/>
                                        </p:tgtEl>
                                        <p:attrNameLst>
                                          <p:attrName>style.visibility</p:attrName>
                                        </p:attrNameLst>
                                      </p:cBhvr>
                                      <p:to>
                                        <p:strVal val="visible"/>
                                      </p:to>
                                    </p:set>
                                    <p:animEffect transition="in" filter="diamond(in)">
                                      <p:cBhvr>
                                        <p:cTn id="13" dur="2000"/>
                                        <p:tgtEl>
                                          <p:spTgt spid="33828"/>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33829"/>
                                        </p:tgtEl>
                                        <p:attrNameLst>
                                          <p:attrName>style.visibility</p:attrName>
                                        </p:attrNameLst>
                                      </p:cBhvr>
                                      <p:to>
                                        <p:strVal val="visible"/>
                                      </p:to>
                                    </p:set>
                                    <p:anim calcmode="lin" valueType="num">
                                      <p:cBhvr>
                                        <p:cTn id="18" dur="1000" fill="hold"/>
                                        <p:tgtEl>
                                          <p:spTgt spid="33829"/>
                                        </p:tgtEl>
                                        <p:attrNameLst>
                                          <p:attrName>ppt_w</p:attrName>
                                        </p:attrNameLst>
                                      </p:cBhvr>
                                      <p:tavLst>
                                        <p:tav tm="0">
                                          <p:val>
                                            <p:strVal val="#ppt_w*0.70"/>
                                          </p:val>
                                        </p:tav>
                                        <p:tav tm="100000">
                                          <p:val>
                                            <p:strVal val="#ppt_w"/>
                                          </p:val>
                                        </p:tav>
                                      </p:tavLst>
                                    </p:anim>
                                    <p:anim calcmode="lin" valueType="num">
                                      <p:cBhvr>
                                        <p:cTn id="19" dur="1000" fill="hold"/>
                                        <p:tgtEl>
                                          <p:spTgt spid="33829"/>
                                        </p:tgtEl>
                                        <p:attrNameLst>
                                          <p:attrName>ppt_h</p:attrName>
                                        </p:attrNameLst>
                                      </p:cBhvr>
                                      <p:tavLst>
                                        <p:tav tm="0">
                                          <p:val>
                                            <p:strVal val="#ppt_h"/>
                                          </p:val>
                                        </p:tav>
                                        <p:tav tm="100000">
                                          <p:val>
                                            <p:strVal val="#ppt_h"/>
                                          </p:val>
                                        </p:tav>
                                      </p:tavLst>
                                    </p:anim>
                                    <p:animEffect transition="in" filter="fade">
                                      <p:cBhvr>
                                        <p:cTn id="20" dur="1000"/>
                                        <p:tgtEl>
                                          <p:spTgt spid="338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8" grpId="0" animBg="1"/>
      <p:bldP spid="3382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304800" y="304800"/>
            <a:ext cx="8305800" cy="6096000"/>
            <a:chOff x="651" y="955"/>
            <a:chExt cx="10689" cy="14608"/>
          </a:xfrm>
        </p:grpSpPr>
        <p:grpSp>
          <p:nvGrpSpPr>
            <p:cNvPr id="20485" name="Group 4"/>
            <p:cNvGrpSpPr>
              <a:grpSpLocks/>
            </p:cNvGrpSpPr>
            <p:nvPr/>
          </p:nvGrpSpPr>
          <p:grpSpPr bwMode="auto">
            <a:xfrm>
              <a:off x="651" y="955"/>
              <a:ext cx="3579" cy="2167"/>
              <a:chOff x="867" y="2786"/>
              <a:chExt cx="3309" cy="2140"/>
            </a:xfrm>
          </p:grpSpPr>
          <p:sp>
            <p:nvSpPr>
              <p:cNvPr id="20514" name="Freeform 5"/>
              <p:cNvSpPr>
                <a:spLocks/>
              </p:cNvSpPr>
              <p:nvPr/>
            </p:nvSpPr>
            <p:spPr bwMode="auto">
              <a:xfrm>
                <a:off x="867" y="2786"/>
                <a:ext cx="3309" cy="2140"/>
              </a:xfrm>
              <a:custGeom>
                <a:avLst/>
                <a:gdLst>
                  <a:gd name="T0" fmla="*/ 2351 w 3309"/>
                  <a:gd name="T1" fmla="*/ 984 h 2140"/>
                  <a:gd name="T2" fmla="*/ 2357 w 3309"/>
                  <a:gd name="T3" fmla="*/ 1030 h 2140"/>
                  <a:gd name="T4" fmla="*/ 2595 w 3309"/>
                  <a:gd name="T5" fmla="*/ 952 h 2140"/>
                  <a:gd name="T6" fmla="*/ 2735 w 3309"/>
                  <a:gd name="T7" fmla="*/ 880 h 2140"/>
                  <a:gd name="T8" fmla="*/ 3043 w 3309"/>
                  <a:gd name="T9" fmla="*/ 829 h 2140"/>
                  <a:gd name="T10" fmla="*/ 3258 w 3309"/>
                  <a:gd name="T11" fmla="*/ 909 h 2140"/>
                  <a:gd name="T12" fmla="*/ 3242 w 3309"/>
                  <a:gd name="T13" fmla="*/ 1134 h 2140"/>
                  <a:gd name="T14" fmla="*/ 3277 w 3309"/>
                  <a:gd name="T15" fmla="*/ 1284 h 2140"/>
                  <a:gd name="T16" fmla="*/ 3301 w 3309"/>
                  <a:gd name="T17" fmla="*/ 1448 h 2140"/>
                  <a:gd name="T18" fmla="*/ 3175 w 3309"/>
                  <a:gd name="T19" fmla="*/ 1558 h 2140"/>
                  <a:gd name="T20" fmla="*/ 3054 w 3309"/>
                  <a:gd name="T21" fmla="*/ 1518 h 2140"/>
                  <a:gd name="T22" fmla="*/ 3075 w 3309"/>
                  <a:gd name="T23" fmla="*/ 1617 h 2140"/>
                  <a:gd name="T24" fmla="*/ 2947 w 3309"/>
                  <a:gd name="T25" fmla="*/ 1714 h 2140"/>
                  <a:gd name="T26" fmla="*/ 2794 w 3309"/>
                  <a:gd name="T27" fmla="*/ 1722 h 2140"/>
                  <a:gd name="T28" fmla="*/ 2668 w 3309"/>
                  <a:gd name="T29" fmla="*/ 1832 h 2140"/>
                  <a:gd name="T30" fmla="*/ 2520 w 3309"/>
                  <a:gd name="T31" fmla="*/ 1837 h 2140"/>
                  <a:gd name="T32" fmla="*/ 2306 w 3309"/>
                  <a:gd name="T33" fmla="*/ 1990 h 2140"/>
                  <a:gd name="T34" fmla="*/ 2188 w 3309"/>
                  <a:gd name="T35" fmla="*/ 1936 h 2140"/>
                  <a:gd name="T36" fmla="*/ 2107 w 3309"/>
                  <a:gd name="T37" fmla="*/ 2003 h 2140"/>
                  <a:gd name="T38" fmla="*/ 1971 w 3309"/>
                  <a:gd name="T39" fmla="*/ 2041 h 2140"/>
                  <a:gd name="T40" fmla="*/ 1745 w 3309"/>
                  <a:gd name="T41" fmla="*/ 2086 h 2140"/>
                  <a:gd name="T42" fmla="*/ 1552 w 3309"/>
                  <a:gd name="T43" fmla="*/ 2126 h 2140"/>
                  <a:gd name="T44" fmla="*/ 1448 w 3309"/>
                  <a:gd name="T45" fmla="*/ 2070 h 2140"/>
                  <a:gd name="T46" fmla="*/ 1273 w 3309"/>
                  <a:gd name="T47" fmla="*/ 2062 h 2140"/>
                  <a:gd name="T48" fmla="*/ 1231 w 3309"/>
                  <a:gd name="T49" fmla="*/ 1931 h 2140"/>
                  <a:gd name="T50" fmla="*/ 1043 w 3309"/>
                  <a:gd name="T51" fmla="*/ 1899 h 2140"/>
                  <a:gd name="T52" fmla="*/ 756 w 3309"/>
                  <a:gd name="T53" fmla="*/ 1845 h 2140"/>
                  <a:gd name="T54" fmla="*/ 724 w 3309"/>
                  <a:gd name="T55" fmla="*/ 1689 h 2140"/>
                  <a:gd name="T56" fmla="*/ 646 w 3309"/>
                  <a:gd name="T57" fmla="*/ 1585 h 2140"/>
                  <a:gd name="T58" fmla="*/ 659 w 3309"/>
                  <a:gd name="T59" fmla="*/ 1486 h 2140"/>
                  <a:gd name="T60" fmla="*/ 418 w 3309"/>
                  <a:gd name="T61" fmla="*/ 1518 h 2140"/>
                  <a:gd name="T62" fmla="*/ 203 w 3309"/>
                  <a:gd name="T63" fmla="*/ 1483 h 2140"/>
                  <a:gd name="T64" fmla="*/ 102 w 3309"/>
                  <a:gd name="T65" fmla="*/ 1252 h 2140"/>
                  <a:gd name="T66" fmla="*/ 13 w 3309"/>
                  <a:gd name="T67" fmla="*/ 1094 h 2140"/>
                  <a:gd name="T68" fmla="*/ 51 w 3309"/>
                  <a:gd name="T69" fmla="*/ 987 h 2140"/>
                  <a:gd name="T70" fmla="*/ 147 w 3309"/>
                  <a:gd name="T71" fmla="*/ 904 h 2140"/>
                  <a:gd name="T72" fmla="*/ 69 w 3309"/>
                  <a:gd name="T73" fmla="*/ 794 h 2140"/>
                  <a:gd name="T74" fmla="*/ 35 w 3309"/>
                  <a:gd name="T75" fmla="*/ 609 h 2140"/>
                  <a:gd name="T76" fmla="*/ 161 w 3309"/>
                  <a:gd name="T77" fmla="*/ 552 h 2140"/>
                  <a:gd name="T78" fmla="*/ 249 w 3309"/>
                  <a:gd name="T79" fmla="*/ 523 h 2140"/>
                  <a:gd name="T80" fmla="*/ 383 w 3309"/>
                  <a:gd name="T81" fmla="*/ 434 h 2140"/>
                  <a:gd name="T82" fmla="*/ 421 w 3309"/>
                  <a:gd name="T83" fmla="*/ 512 h 2140"/>
                  <a:gd name="T84" fmla="*/ 509 w 3309"/>
                  <a:gd name="T85" fmla="*/ 442 h 2140"/>
                  <a:gd name="T86" fmla="*/ 646 w 3309"/>
                  <a:gd name="T87" fmla="*/ 298 h 2140"/>
                  <a:gd name="T88" fmla="*/ 823 w 3309"/>
                  <a:gd name="T89" fmla="*/ 257 h 2140"/>
                  <a:gd name="T90" fmla="*/ 1021 w 3309"/>
                  <a:gd name="T91" fmla="*/ 400 h 2140"/>
                  <a:gd name="T92" fmla="*/ 1182 w 3309"/>
                  <a:gd name="T93" fmla="*/ 526 h 2140"/>
                  <a:gd name="T94" fmla="*/ 1273 w 3309"/>
                  <a:gd name="T95" fmla="*/ 402 h 2140"/>
                  <a:gd name="T96" fmla="*/ 1402 w 3309"/>
                  <a:gd name="T97" fmla="*/ 180 h 2140"/>
                  <a:gd name="T98" fmla="*/ 1590 w 3309"/>
                  <a:gd name="T99" fmla="*/ 102 h 2140"/>
                  <a:gd name="T100" fmla="*/ 1735 w 3309"/>
                  <a:gd name="T101" fmla="*/ 107 h 2140"/>
                  <a:gd name="T102" fmla="*/ 1965 w 3309"/>
                  <a:gd name="T103" fmla="*/ 5 h 2140"/>
                  <a:gd name="T104" fmla="*/ 2166 w 3309"/>
                  <a:gd name="T105" fmla="*/ 67 h 2140"/>
                  <a:gd name="T106" fmla="*/ 2207 w 3309"/>
                  <a:gd name="T107" fmla="*/ 196 h 2140"/>
                  <a:gd name="T108" fmla="*/ 2338 w 3309"/>
                  <a:gd name="T109" fmla="*/ 215 h 2140"/>
                  <a:gd name="T110" fmla="*/ 2461 w 3309"/>
                  <a:gd name="T111" fmla="*/ 150 h 2140"/>
                  <a:gd name="T112" fmla="*/ 2625 w 3309"/>
                  <a:gd name="T113" fmla="*/ 121 h 2140"/>
                  <a:gd name="T114" fmla="*/ 2681 w 3309"/>
                  <a:gd name="T115" fmla="*/ 252 h 2140"/>
                  <a:gd name="T116" fmla="*/ 2646 w 3309"/>
                  <a:gd name="T117" fmla="*/ 354 h 2140"/>
                  <a:gd name="T118" fmla="*/ 2684 w 3309"/>
                  <a:gd name="T119" fmla="*/ 464 h 2140"/>
                  <a:gd name="T120" fmla="*/ 2649 w 3309"/>
                  <a:gd name="T121" fmla="*/ 547 h 2140"/>
                  <a:gd name="T122" fmla="*/ 2767 w 3309"/>
                  <a:gd name="T123" fmla="*/ 705 h 2140"/>
                  <a:gd name="T124" fmla="*/ 2633 w 3309"/>
                  <a:gd name="T125" fmla="*/ 786 h 214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09"/>
                  <a:gd name="T190" fmla="*/ 0 h 2140"/>
                  <a:gd name="T191" fmla="*/ 3309 w 3309"/>
                  <a:gd name="T192" fmla="*/ 2140 h 214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09" h="2140">
                    <a:moveTo>
                      <a:pt x="2526" y="829"/>
                    </a:moveTo>
                    <a:lnTo>
                      <a:pt x="2494" y="855"/>
                    </a:lnTo>
                    <a:lnTo>
                      <a:pt x="2456" y="885"/>
                    </a:lnTo>
                    <a:lnTo>
                      <a:pt x="2416" y="922"/>
                    </a:lnTo>
                    <a:lnTo>
                      <a:pt x="2373" y="963"/>
                    </a:lnTo>
                    <a:lnTo>
                      <a:pt x="2351" y="984"/>
                    </a:lnTo>
                    <a:lnTo>
                      <a:pt x="2338" y="1000"/>
                    </a:lnTo>
                    <a:lnTo>
                      <a:pt x="2330" y="1014"/>
                    </a:lnTo>
                    <a:lnTo>
                      <a:pt x="2327" y="1022"/>
                    </a:lnTo>
                    <a:lnTo>
                      <a:pt x="2330" y="1027"/>
                    </a:lnTo>
                    <a:lnTo>
                      <a:pt x="2341" y="1030"/>
                    </a:lnTo>
                    <a:lnTo>
                      <a:pt x="2357" y="1030"/>
                    </a:lnTo>
                    <a:lnTo>
                      <a:pt x="2381" y="1024"/>
                    </a:lnTo>
                    <a:lnTo>
                      <a:pt x="2413" y="1006"/>
                    </a:lnTo>
                    <a:lnTo>
                      <a:pt x="2448" y="989"/>
                    </a:lnTo>
                    <a:lnTo>
                      <a:pt x="2526" y="965"/>
                    </a:lnTo>
                    <a:lnTo>
                      <a:pt x="2563" y="957"/>
                    </a:lnTo>
                    <a:lnTo>
                      <a:pt x="2595" y="952"/>
                    </a:lnTo>
                    <a:lnTo>
                      <a:pt x="2625" y="947"/>
                    </a:lnTo>
                    <a:lnTo>
                      <a:pt x="2649" y="941"/>
                    </a:lnTo>
                    <a:lnTo>
                      <a:pt x="2676" y="933"/>
                    </a:lnTo>
                    <a:lnTo>
                      <a:pt x="2697" y="920"/>
                    </a:lnTo>
                    <a:lnTo>
                      <a:pt x="2719" y="904"/>
                    </a:lnTo>
                    <a:lnTo>
                      <a:pt x="2735" y="880"/>
                    </a:lnTo>
                    <a:lnTo>
                      <a:pt x="2756" y="869"/>
                    </a:lnTo>
                    <a:lnTo>
                      <a:pt x="2783" y="861"/>
                    </a:lnTo>
                    <a:lnTo>
                      <a:pt x="2821" y="853"/>
                    </a:lnTo>
                    <a:lnTo>
                      <a:pt x="2861" y="845"/>
                    </a:lnTo>
                    <a:lnTo>
                      <a:pt x="2949" y="834"/>
                    </a:lnTo>
                    <a:lnTo>
                      <a:pt x="3043" y="829"/>
                    </a:lnTo>
                    <a:lnTo>
                      <a:pt x="3100" y="831"/>
                    </a:lnTo>
                    <a:lnTo>
                      <a:pt x="3145" y="839"/>
                    </a:lnTo>
                    <a:lnTo>
                      <a:pt x="3185" y="853"/>
                    </a:lnTo>
                    <a:lnTo>
                      <a:pt x="3215" y="869"/>
                    </a:lnTo>
                    <a:lnTo>
                      <a:pt x="3242" y="888"/>
                    </a:lnTo>
                    <a:lnTo>
                      <a:pt x="3258" y="909"/>
                    </a:lnTo>
                    <a:lnTo>
                      <a:pt x="3271" y="933"/>
                    </a:lnTo>
                    <a:lnTo>
                      <a:pt x="3279" y="957"/>
                    </a:lnTo>
                    <a:lnTo>
                      <a:pt x="3285" y="1011"/>
                    </a:lnTo>
                    <a:lnTo>
                      <a:pt x="3277" y="1059"/>
                    </a:lnTo>
                    <a:lnTo>
                      <a:pt x="3261" y="1102"/>
                    </a:lnTo>
                    <a:lnTo>
                      <a:pt x="3242" y="1134"/>
                    </a:lnTo>
                    <a:lnTo>
                      <a:pt x="3228" y="1158"/>
                    </a:lnTo>
                    <a:lnTo>
                      <a:pt x="3223" y="1183"/>
                    </a:lnTo>
                    <a:lnTo>
                      <a:pt x="3226" y="1207"/>
                    </a:lnTo>
                    <a:lnTo>
                      <a:pt x="3236" y="1228"/>
                    </a:lnTo>
                    <a:lnTo>
                      <a:pt x="3263" y="1268"/>
                    </a:lnTo>
                    <a:lnTo>
                      <a:pt x="3277" y="1284"/>
                    </a:lnTo>
                    <a:lnTo>
                      <a:pt x="3290" y="1298"/>
                    </a:lnTo>
                    <a:lnTo>
                      <a:pt x="3298" y="1309"/>
                    </a:lnTo>
                    <a:lnTo>
                      <a:pt x="3303" y="1325"/>
                    </a:lnTo>
                    <a:lnTo>
                      <a:pt x="3309" y="1365"/>
                    </a:lnTo>
                    <a:lnTo>
                      <a:pt x="3306" y="1408"/>
                    </a:lnTo>
                    <a:lnTo>
                      <a:pt x="3301" y="1448"/>
                    </a:lnTo>
                    <a:lnTo>
                      <a:pt x="3290" y="1486"/>
                    </a:lnTo>
                    <a:lnTo>
                      <a:pt x="3277" y="1515"/>
                    </a:lnTo>
                    <a:lnTo>
                      <a:pt x="3252" y="1539"/>
                    </a:lnTo>
                    <a:lnTo>
                      <a:pt x="3218" y="1558"/>
                    </a:lnTo>
                    <a:lnTo>
                      <a:pt x="3196" y="1561"/>
                    </a:lnTo>
                    <a:lnTo>
                      <a:pt x="3175" y="1558"/>
                    </a:lnTo>
                    <a:lnTo>
                      <a:pt x="3129" y="1545"/>
                    </a:lnTo>
                    <a:lnTo>
                      <a:pt x="3108" y="1534"/>
                    </a:lnTo>
                    <a:lnTo>
                      <a:pt x="3086" y="1523"/>
                    </a:lnTo>
                    <a:lnTo>
                      <a:pt x="3070" y="1518"/>
                    </a:lnTo>
                    <a:lnTo>
                      <a:pt x="3059" y="1515"/>
                    </a:lnTo>
                    <a:lnTo>
                      <a:pt x="3054" y="1518"/>
                    </a:lnTo>
                    <a:lnTo>
                      <a:pt x="3051" y="1528"/>
                    </a:lnTo>
                    <a:lnTo>
                      <a:pt x="3059" y="1555"/>
                    </a:lnTo>
                    <a:lnTo>
                      <a:pt x="3065" y="1574"/>
                    </a:lnTo>
                    <a:lnTo>
                      <a:pt x="3070" y="1590"/>
                    </a:lnTo>
                    <a:lnTo>
                      <a:pt x="3073" y="1604"/>
                    </a:lnTo>
                    <a:lnTo>
                      <a:pt x="3075" y="1617"/>
                    </a:lnTo>
                    <a:lnTo>
                      <a:pt x="3070" y="1646"/>
                    </a:lnTo>
                    <a:lnTo>
                      <a:pt x="3057" y="1671"/>
                    </a:lnTo>
                    <a:lnTo>
                      <a:pt x="3035" y="1687"/>
                    </a:lnTo>
                    <a:lnTo>
                      <a:pt x="3008" y="1700"/>
                    </a:lnTo>
                    <a:lnTo>
                      <a:pt x="2979" y="1711"/>
                    </a:lnTo>
                    <a:lnTo>
                      <a:pt x="2947" y="1714"/>
                    </a:lnTo>
                    <a:lnTo>
                      <a:pt x="2917" y="1714"/>
                    </a:lnTo>
                    <a:lnTo>
                      <a:pt x="2890" y="1711"/>
                    </a:lnTo>
                    <a:lnTo>
                      <a:pt x="2864" y="1708"/>
                    </a:lnTo>
                    <a:lnTo>
                      <a:pt x="2839" y="1708"/>
                    </a:lnTo>
                    <a:lnTo>
                      <a:pt x="2818" y="1711"/>
                    </a:lnTo>
                    <a:lnTo>
                      <a:pt x="2794" y="1722"/>
                    </a:lnTo>
                    <a:lnTo>
                      <a:pt x="2772" y="1735"/>
                    </a:lnTo>
                    <a:lnTo>
                      <a:pt x="2751" y="1754"/>
                    </a:lnTo>
                    <a:lnTo>
                      <a:pt x="2730" y="1775"/>
                    </a:lnTo>
                    <a:lnTo>
                      <a:pt x="2705" y="1802"/>
                    </a:lnTo>
                    <a:lnTo>
                      <a:pt x="2687" y="1818"/>
                    </a:lnTo>
                    <a:lnTo>
                      <a:pt x="2668" y="1832"/>
                    </a:lnTo>
                    <a:lnTo>
                      <a:pt x="2649" y="1842"/>
                    </a:lnTo>
                    <a:lnTo>
                      <a:pt x="2625" y="1848"/>
                    </a:lnTo>
                    <a:lnTo>
                      <a:pt x="2604" y="1850"/>
                    </a:lnTo>
                    <a:lnTo>
                      <a:pt x="2577" y="1850"/>
                    </a:lnTo>
                    <a:lnTo>
                      <a:pt x="2550" y="1845"/>
                    </a:lnTo>
                    <a:lnTo>
                      <a:pt x="2520" y="1837"/>
                    </a:lnTo>
                    <a:lnTo>
                      <a:pt x="2494" y="1869"/>
                    </a:lnTo>
                    <a:lnTo>
                      <a:pt x="2461" y="1899"/>
                    </a:lnTo>
                    <a:lnTo>
                      <a:pt x="2394" y="1947"/>
                    </a:lnTo>
                    <a:lnTo>
                      <a:pt x="2362" y="1966"/>
                    </a:lnTo>
                    <a:lnTo>
                      <a:pt x="2330" y="1982"/>
                    </a:lnTo>
                    <a:lnTo>
                      <a:pt x="2306" y="1990"/>
                    </a:lnTo>
                    <a:lnTo>
                      <a:pt x="2287" y="1992"/>
                    </a:lnTo>
                    <a:lnTo>
                      <a:pt x="2268" y="1990"/>
                    </a:lnTo>
                    <a:lnTo>
                      <a:pt x="2252" y="1982"/>
                    </a:lnTo>
                    <a:lnTo>
                      <a:pt x="2228" y="1960"/>
                    </a:lnTo>
                    <a:lnTo>
                      <a:pt x="2204" y="1941"/>
                    </a:lnTo>
                    <a:lnTo>
                      <a:pt x="2188" y="1936"/>
                    </a:lnTo>
                    <a:lnTo>
                      <a:pt x="2166" y="1936"/>
                    </a:lnTo>
                    <a:lnTo>
                      <a:pt x="2158" y="1939"/>
                    </a:lnTo>
                    <a:lnTo>
                      <a:pt x="2150" y="1947"/>
                    </a:lnTo>
                    <a:lnTo>
                      <a:pt x="2137" y="1971"/>
                    </a:lnTo>
                    <a:lnTo>
                      <a:pt x="2118" y="1995"/>
                    </a:lnTo>
                    <a:lnTo>
                      <a:pt x="2107" y="2003"/>
                    </a:lnTo>
                    <a:lnTo>
                      <a:pt x="2094" y="2006"/>
                    </a:lnTo>
                    <a:lnTo>
                      <a:pt x="2078" y="2011"/>
                    </a:lnTo>
                    <a:lnTo>
                      <a:pt x="2062" y="2025"/>
                    </a:lnTo>
                    <a:lnTo>
                      <a:pt x="2046" y="2041"/>
                    </a:lnTo>
                    <a:lnTo>
                      <a:pt x="2032" y="2065"/>
                    </a:lnTo>
                    <a:lnTo>
                      <a:pt x="1971" y="2041"/>
                    </a:lnTo>
                    <a:lnTo>
                      <a:pt x="1912" y="2027"/>
                    </a:lnTo>
                    <a:lnTo>
                      <a:pt x="1882" y="2022"/>
                    </a:lnTo>
                    <a:lnTo>
                      <a:pt x="1855" y="2025"/>
                    </a:lnTo>
                    <a:lnTo>
                      <a:pt x="1829" y="2030"/>
                    </a:lnTo>
                    <a:lnTo>
                      <a:pt x="1802" y="2043"/>
                    </a:lnTo>
                    <a:lnTo>
                      <a:pt x="1745" y="2086"/>
                    </a:lnTo>
                    <a:lnTo>
                      <a:pt x="1694" y="2116"/>
                    </a:lnTo>
                    <a:lnTo>
                      <a:pt x="1649" y="2135"/>
                    </a:lnTo>
                    <a:lnTo>
                      <a:pt x="1609" y="2140"/>
                    </a:lnTo>
                    <a:lnTo>
                      <a:pt x="1585" y="2137"/>
                    </a:lnTo>
                    <a:lnTo>
                      <a:pt x="1566" y="2135"/>
                    </a:lnTo>
                    <a:lnTo>
                      <a:pt x="1552" y="2126"/>
                    </a:lnTo>
                    <a:lnTo>
                      <a:pt x="1542" y="2121"/>
                    </a:lnTo>
                    <a:lnTo>
                      <a:pt x="1528" y="2105"/>
                    </a:lnTo>
                    <a:lnTo>
                      <a:pt x="1512" y="2092"/>
                    </a:lnTo>
                    <a:lnTo>
                      <a:pt x="1501" y="2086"/>
                    </a:lnTo>
                    <a:lnTo>
                      <a:pt x="1485" y="2081"/>
                    </a:lnTo>
                    <a:lnTo>
                      <a:pt x="1448" y="2070"/>
                    </a:lnTo>
                    <a:lnTo>
                      <a:pt x="1397" y="2067"/>
                    </a:lnTo>
                    <a:lnTo>
                      <a:pt x="1370" y="2067"/>
                    </a:lnTo>
                    <a:lnTo>
                      <a:pt x="1340" y="2073"/>
                    </a:lnTo>
                    <a:lnTo>
                      <a:pt x="1314" y="2073"/>
                    </a:lnTo>
                    <a:lnTo>
                      <a:pt x="1292" y="2070"/>
                    </a:lnTo>
                    <a:lnTo>
                      <a:pt x="1273" y="2062"/>
                    </a:lnTo>
                    <a:lnTo>
                      <a:pt x="1257" y="2051"/>
                    </a:lnTo>
                    <a:lnTo>
                      <a:pt x="1247" y="2035"/>
                    </a:lnTo>
                    <a:lnTo>
                      <a:pt x="1239" y="2017"/>
                    </a:lnTo>
                    <a:lnTo>
                      <a:pt x="1236" y="1992"/>
                    </a:lnTo>
                    <a:lnTo>
                      <a:pt x="1236" y="1947"/>
                    </a:lnTo>
                    <a:lnTo>
                      <a:pt x="1231" y="1931"/>
                    </a:lnTo>
                    <a:lnTo>
                      <a:pt x="1222" y="1917"/>
                    </a:lnTo>
                    <a:lnTo>
                      <a:pt x="1212" y="1907"/>
                    </a:lnTo>
                    <a:lnTo>
                      <a:pt x="1180" y="1896"/>
                    </a:lnTo>
                    <a:lnTo>
                      <a:pt x="1139" y="1891"/>
                    </a:lnTo>
                    <a:lnTo>
                      <a:pt x="1094" y="1893"/>
                    </a:lnTo>
                    <a:lnTo>
                      <a:pt x="1043" y="1899"/>
                    </a:lnTo>
                    <a:lnTo>
                      <a:pt x="941" y="1912"/>
                    </a:lnTo>
                    <a:lnTo>
                      <a:pt x="893" y="1915"/>
                    </a:lnTo>
                    <a:lnTo>
                      <a:pt x="850" y="1907"/>
                    </a:lnTo>
                    <a:lnTo>
                      <a:pt x="812" y="1891"/>
                    </a:lnTo>
                    <a:lnTo>
                      <a:pt x="780" y="1869"/>
                    </a:lnTo>
                    <a:lnTo>
                      <a:pt x="756" y="1845"/>
                    </a:lnTo>
                    <a:lnTo>
                      <a:pt x="740" y="1821"/>
                    </a:lnTo>
                    <a:lnTo>
                      <a:pt x="732" y="1794"/>
                    </a:lnTo>
                    <a:lnTo>
                      <a:pt x="734" y="1773"/>
                    </a:lnTo>
                    <a:lnTo>
                      <a:pt x="740" y="1738"/>
                    </a:lnTo>
                    <a:lnTo>
                      <a:pt x="734" y="1708"/>
                    </a:lnTo>
                    <a:lnTo>
                      <a:pt x="724" y="1689"/>
                    </a:lnTo>
                    <a:lnTo>
                      <a:pt x="705" y="1673"/>
                    </a:lnTo>
                    <a:lnTo>
                      <a:pt x="683" y="1657"/>
                    </a:lnTo>
                    <a:lnTo>
                      <a:pt x="667" y="1641"/>
                    </a:lnTo>
                    <a:lnTo>
                      <a:pt x="654" y="1622"/>
                    </a:lnTo>
                    <a:lnTo>
                      <a:pt x="649" y="1604"/>
                    </a:lnTo>
                    <a:lnTo>
                      <a:pt x="646" y="1585"/>
                    </a:lnTo>
                    <a:lnTo>
                      <a:pt x="651" y="1566"/>
                    </a:lnTo>
                    <a:lnTo>
                      <a:pt x="659" y="1547"/>
                    </a:lnTo>
                    <a:lnTo>
                      <a:pt x="673" y="1526"/>
                    </a:lnTo>
                    <a:lnTo>
                      <a:pt x="673" y="1510"/>
                    </a:lnTo>
                    <a:lnTo>
                      <a:pt x="667" y="1496"/>
                    </a:lnTo>
                    <a:lnTo>
                      <a:pt x="659" y="1486"/>
                    </a:lnTo>
                    <a:lnTo>
                      <a:pt x="646" y="1480"/>
                    </a:lnTo>
                    <a:lnTo>
                      <a:pt x="608" y="1478"/>
                    </a:lnTo>
                    <a:lnTo>
                      <a:pt x="563" y="1483"/>
                    </a:lnTo>
                    <a:lnTo>
                      <a:pt x="464" y="1504"/>
                    </a:lnTo>
                    <a:lnTo>
                      <a:pt x="439" y="1512"/>
                    </a:lnTo>
                    <a:lnTo>
                      <a:pt x="418" y="1518"/>
                    </a:lnTo>
                    <a:lnTo>
                      <a:pt x="380" y="1523"/>
                    </a:lnTo>
                    <a:lnTo>
                      <a:pt x="338" y="1523"/>
                    </a:lnTo>
                    <a:lnTo>
                      <a:pt x="297" y="1518"/>
                    </a:lnTo>
                    <a:lnTo>
                      <a:pt x="262" y="1510"/>
                    </a:lnTo>
                    <a:lnTo>
                      <a:pt x="230" y="1496"/>
                    </a:lnTo>
                    <a:lnTo>
                      <a:pt x="203" y="1483"/>
                    </a:lnTo>
                    <a:lnTo>
                      <a:pt x="179" y="1464"/>
                    </a:lnTo>
                    <a:lnTo>
                      <a:pt x="139" y="1424"/>
                    </a:lnTo>
                    <a:lnTo>
                      <a:pt x="112" y="1378"/>
                    </a:lnTo>
                    <a:lnTo>
                      <a:pt x="99" y="1333"/>
                    </a:lnTo>
                    <a:lnTo>
                      <a:pt x="96" y="1290"/>
                    </a:lnTo>
                    <a:lnTo>
                      <a:pt x="102" y="1252"/>
                    </a:lnTo>
                    <a:lnTo>
                      <a:pt x="110" y="1225"/>
                    </a:lnTo>
                    <a:lnTo>
                      <a:pt x="107" y="1201"/>
                    </a:lnTo>
                    <a:lnTo>
                      <a:pt x="102" y="1183"/>
                    </a:lnTo>
                    <a:lnTo>
                      <a:pt x="88" y="1166"/>
                    </a:lnTo>
                    <a:lnTo>
                      <a:pt x="51" y="1134"/>
                    </a:lnTo>
                    <a:lnTo>
                      <a:pt x="13" y="1094"/>
                    </a:lnTo>
                    <a:lnTo>
                      <a:pt x="0" y="1073"/>
                    </a:lnTo>
                    <a:lnTo>
                      <a:pt x="0" y="1051"/>
                    </a:lnTo>
                    <a:lnTo>
                      <a:pt x="5" y="1032"/>
                    </a:lnTo>
                    <a:lnTo>
                      <a:pt x="16" y="1016"/>
                    </a:lnTo>
                    <a:lnTo>
                      <a:pt x="32" y="1000"/>
                    </a:lnTo>
                    <a:lnTo>
                      <a:pt x="51" y="987"/>
                    </a:lnTo>
                    <a:lnTo>
                      <a:pt x="67" y="971"/>
                    </a:lnTo>
                    <a:lnTo>
                      <a:pt x="83" y="957"/>
                    </a:lnTo>
                    <a:lnTo>
                      <a:pt x="112" y="936"/>
                    </a:lnTo>
                    <a:lnTo>
                      <a:pt x="126" y="925"/>
                    </a:lnTo>
                    <a:lnTo>
                      <a:pt x="139" y="914"/>
                    </a:lnTo>
                    <a:lnTo>
                      <a:pt x="147" y="904"/>
                    </a:lnTo>
                    <a:lnTo>
                      <a:pt x="153" y="893"/>
                    </a:lnTo>
                    <a:lnTo>
                      <a:pt x="150" y="880"/>
                    </a:lnTo>
                    <a:lnTo>
                      <a:pt x="142" y="863"/>
                    </a:lnTo>
                    <a:lnTo>
                      <a:pt x="128" y="847"/>
                    </a:lnTo>
                    <a:lnTo>
                      <a:pt x="110" y="831"/>
                    </a:lnTo>
                    <a:lnTo>
                      <a:pt x="69" y="794"/>
                    </a:lnTo>
                    <a:lnTo>
                      <a:pt x="51" y="770"/>
                    </a:lnTo>
                    <a:lnTo>
                      <a:pt x="35" y="743"/>
                    </a:lnTo>
                    <a:lnTo>
                      <a:pt x="24" y="713"/>
                    </a:lnTo>
                    <a:lnTo>
                      <a:pt x="18" y="676"/>
                    </a:lnTo>
                    <a:lnTo>
                      <a:pt x="24" y="638"/>
                    </a:lnTo>
                    <a:lnTo>
                      <a:pt x="35" y="609"/>
                    </a:lnTo>
                    <a:lnTo>
                      <a:pt x="56" y="582"/>
                    </a:lnTo>
                    <a:lnTo>
                      <a:pt x="77" y="563"/>
                    </a:lnTo>
                    <a:lnTo>
                      <a:pt x="104" y="550"/>
                    </a:lnTo>
                    <a:lnTo>
                      <a:pt x="126" y="544"/>
                    </a:lnTo>
                    <a:lnTo>
                      <a:pt x="147" y="544"/>
                    </a:lnTo>
                    <a:lnTo>
                      <a:pt x="161" y="552"/>
                    </a:lnTo>
                    <a:lnTo>
                      <a:pt x="182" y="568"/>
                    </a:lnTo>
                    <a:lnTo>
                      <a:pt x="206" y="574"/>
                    </a:lnTo>
                    <a:lnTo>
                      <a:pt x="217" y="568"/>
                    </a:lnTo>
                    <a:lnTo>
                      <a:pt x="230" y="560"/>
                    </a:lnTo>
                    <a:lnTo>
                      <a:pt x="241" y="544"/>
                    </a:lnTo>
                    <a:lnTo>
                      <a:pt x="249" y="523"/>
                    </a:lnTo>
                    <a:lnTo>
                      <a:pt x="262" y="499"/>
                    </a:lnTo>
                    <a:lnTo>
                      <a:pt x="284" y="477"/>
                    </a:lnTo>
                    <a:lnTo>
                      <a:pt x="308" y="459"/>
                    </a:lnTo>
                    <a:lnTo>
                      <a:pt x="335" y="445"/>
                    </a:lnTo>
                    <a:lnTo>
                      <a:pt x="362" y="437"/>
                    </a:lnTo>
                    <a:lnTo>
                      <a:pt x="383" y="434"/>
                    </a:lnTo>
                    <a:lnTo>
                      <a:pt x="399" y="442"/>
                    </a:lnTo>
                    <a:lnTo>
                      <a:pt x="405" y="451"/>
                    </a:lnTo>
                    <a:lnTo>
                      <a:pt x="405" y="480"/>
                    </a:lnTo>
                    <a:lnTo>
                      <a:pt x="407" y="496"/>
                    </a:lnTo>
                    <a:lnTo>
                      <a:pt x="413" y="504"/>
                    </a:lnTo>
                    <a:lnTo>
                      <a:pt x="421" y="512"/>
                    </a:lnTo>
                    <a:lnTo>
                      <a:pt x="445" y="515"/>
                    </a:lnTo>
                    <a:lnTo>
                      <a:pt x="477" y="509"/>
                    </a:lnTo>
                    <a:lnTo>
                      <a:pt x="493" y="501"/>
                    </a:lnTo>
                    <a:lnTo>
                      <a:pt x="501" y="485"/>
                    </a:lnTo>
                    <a:lnTo>
                      <a:pt x="504" y="467"/>
                    </a:lnTo>
                    <a:lnTo>
                      <a:pt x="509" y="442"/>
                    </a:lnTo>
                    <a:lnTo>
                      <a:pt x="515" y="413"/>
                    </a:lnTo>
                    <a:lnTo>
                      <a:pt x="528" y="383"/>
                    </a:lnTo>
                    <a:lnTo>
                      <a:pt x="552" y="357"/>
                    </a:lnTo>
                    <a:lnTo>
                      <a:pt x="587" y="327"/>
                    </a:lnTo>
                    <a:lnTo>
                      <a:pt x="611" y="311"/>
                    </a:lnTo>
                    <a:lnTo>
                      <a:pt x="646" y="298"/>
                    </a:lnTo>
                    <a:lnTo>
                      <a:pt x="667" y="290"/>
                    </a:lnTo>
                    <a:lnTo>
                      <a:pt x="694" y="279"/>
                    </a:lnTo>
                    <a:lnTo>
                      <a:pt x="726" y="271"/>
                    </a:lnTo>
                    <a:lnTo>
                      <a:pt x="764" y="260"/>
                    </a:lnTo>
                    <a:lnTo>
                      <a:pt x="793" y="255"/>
                    </a:lnTo>
                    <a:lnTo>
                      <a:pt x="823" y="257"/>
                    </a:lnTo>
                    <a:lnTo>
                      <a:pt x="852" y="265"/>
                    </a:lnTo>
                    <a:lnTo>
                      <a:pt x="885" y="279"/>
                    </a:lnTo>
                    <a:lnTo>
                      <a:pt x="917" y="300"/>
                    </a:lnTo>
                    <a:lnTo>
                      <a:pt x="952" y="327"/>
                    </a:lnTo>
                    <a:lnTo>
                      <a:pt x="987" y="359"/>
                    </a:lnTo>
                    <a:lnTo>
                      <a:pt x="1021" y="400"/>
                    </a:lnTo>
                    <a:lnTo>
                      <a:pt x="1046" y="402"/>
                    </a:lnTo>
                    <a:lnTo>
                      <a:pt x="1072" y="413"/>
                    </a:lnTo>
                    <a:lnTo>
                      <a:pt x="1096" y="432"/>
                    </a:lnTo>
                    <a:lnTo>
                      <a:pt x="1126" y="456"/>
                    </a:lnTo>
                    <a:lnTo>
                      <a:pt x="1153" y="488"/>
                    </a:lnTo>
                    <a:lnTo>
                      <a:pt x="1182" y="526"/>
                    </a:lnTo>
                    <a:lnTo>
                      <a:pt x="1212" y="571"/>
                    </a:lnTo>
                    <a:lnTo>
                      <a:pt x="1244" y="625"/>
                    </a:lnTo>
                    <a:lnTo>
                      <a:pt x="1247" y="560"/>
                    </a:lnTo>
                    <a:lnTo>
                      <a:pt x="1255" y="501"/>
                    </a:lnTo>
                    <a:lnTo>
                      <a:pt x="1263" y="451"/>
                    </a:lnTo>
                    <a:lnTo>
                      <a:pt x="1273" y="402"/>
                    </a:lnTo>
                    <a:lnTo>
                      <a:pt x="1284" y="362"/>
                    </a:lnTo>
                    <a:lnTo>
                      <a:pt x="1300" y="324"/>
                    </a:lnTo>
                    <a:lnTo>
                      <a:pt x="1314" y="290"/>
                    </a:lnTo>
                    <a:lnTo>
                      <a:pt x="1330" y="263"/>
                    </a:lnTo>
                    <a:lnTo>
                      <a:pt x="1365" y="215"/>
                    </a:lnTo>
                    <a:lnTo>
                      <a:pt x="1402" y="180"/>
                    </a:lnTo>
                    <a:lnTo>
                      <a:pt x="1437" y="150"/>
                    </a:lnTo>
                    <a:lnTo>
                      <a:pt x="1472" y="129"/>
                    </a:lnTo>
                    <a:lnTo>
                      <a:pt x="1504" y="113"/>
                    </a:lnTo>
                    <a:lnTo>
                      <a:pt x="1534" y="102"/>
                    </a:lnTo>
                    <a:lnTo>
                      <a:pt x="1563" y="99"/>
                    </a:lnTo>
                    <a:lnTo>
                      <a:pt x="1590" y="102"/>
                    </a:lnTo>
                    <a:lnTo>
                      <a:pt x="1635" y="113"/>
                    </a:lnTo>
                    <a:lnTo>
                      <a:pt x="1654" y="121"/>
                    </a:lnTo>
                    <a:lnTo>
                      <a:pt x="1668" y="129"/>
                    </a:lnTo>
                    <a:lnTo>
                      <a:pt x="1684" y="131"/>
                    </a:lnTo>
                    <a:lnTo>
                      <a:pt x="1705" y="123"/>
                    </a:lnTo>
                    <a:lnTo>
                      <a:pt x="1735" y="107"/>
                    </a:lnTo>
                    <a:lnTo>
                      <a:pt x="1753" y="97"/>
                    </a:lnTo>
                    <a:lnTo>
                      <a:pt x="1772" y="86"/>
                    </a:lnTo>
                    <a:lnTo>
                      <a:pt x="1812" y="62"/>
                    </a:lnTo>
                    <a:lnTo>
                      <a:pt x="1861" y="40"/>
                    </a:lnTo>
                    <a:lnTo>
                      <a:pt x="1912" y="19"/>
                    </a:lnTo>
                    <a:lnTo>
                      <a:pt x="1965" y="5"/>
                    </a:lnTo>
                    <a:lnTo>
                      <a:pt x="2016" y="0"/>
                    </a:lnTo>
                    <a:lnTo>
                      <a:pt x="2062" y="5"/>
                    </a:lnTo>
                    <a:lnTo>
                      <a:pt x="2097" y="13"/>
                    </a:lnTo>
                    <a:lnTo>
                      <a:pt x="2126" y="29"/>
                    </a:lnTo>
                    <a:lnTo>
                      <a:pt x="2150" y="48"/>
                    </a:lnTo>
                    <a:lnTo>
                      <a:pt x="2166" y="67"/>
                    </a:lnTo>
                    <a:lnTo>
                      <a:pt x="2177" y="86"/>
                    </a:lnTo>
                    <a:lnTo>
                      <a:pt x="2183" y="102"/>
                    </a:lnTo>
                    <a:lnTo>
                      <a:pt x="2185" y="118"/>
                    </a:lnTo>
                    <a:lnTo>
                      <a:pt x="2188" y="137"/>
                    </a:lnTo>
                    <a:lnTo>
                      <a:pt x="2196" y="177"/>
                    </a:lnTo>
                    <a:lnTo>
                      <a:pt x="2207" y="196"/>
                    </a:lnTo>
                    <a:lnTo>
                      <a:pt x="2223" y="212"/>
                    </a:lnTo>
                    <a:lnTo>
                      <a:pt x="2244" y="223"/>
                    </a:lnTo>
                    <a:lnTo>
                      <a:pt x="2274" y="231"/>
                    </a:lnTo>
                    <a:lnTo>
                      <a:pt x="2303" y="233"/>
                    </a:lnTo>
                    <a:lnTo>
                      <a:pt x="2325" y="228"/>
                    </a:lnTo>
                    <a:lnTo>
                      <a:pt x="2338" y="215"/>
                    </a:lnTo>
                    <a:lnTo>
                      <a:pt x="2349" y="201"/>
                    </a:lnTo>
                    <a:lnTo>
                      <a:pt x="2370" y="169"/>
                    </a:lnTo>
                    <a:lnTo>
                      <a:pt x="2389" y="158"/>
                    </a:lnTo>
                    <a:lnTo>
                      <a:pt x="2413" y="156"/>
                    </a:lnTo>
                    <a:lnTo>
                      <a:pt x="2440" y="153"/>
                    </a:lnTo>
                    <a:lnTo>
                      <a:pt x="2461" y="150"/>
                    </a:lnTo>
                    <a:lnTo>
                      <a:pt x="2491" y="137"/>
                    </a:lnTo>
                    <a:lnTo>
                      <a:pt x="2520" y="121"/>
                    </a:lnTo>
                    <a:lnTo>
                      <a:pt x="2542" y="113"/>
                    </a:lnTo>
                    <a:lnTo>
                      <a:pt x="2569" y="107"/>
                    </a:lnTo>
                    <a:lnTo>
                      <a:pt x="2598" y="110"/>
                    </a:lnTo>
                    <a:lnTo>
                      <a:pt x="2625" y="121"/>
                    </a:lnTo>
                    <a:lnTo>
                      <a:pt x="2646" y="142"/>
                    </a:lnTo>
                    <a:lnTo>
                      <a:pt x="2663" y="164"/>
                    </a:lnTo>
                    <a:lnTo>
                      <a:pt x="2673" y="190"/>
                    </a:lnTo>
                    <a:lnTo>
                      <a:pt x="2681" y="215"/>
                    </a:lnTo>
                    <a:lnTo>
                      <a:pt x="2684" y="236"/>
                    </a:lnTo>
                    <a:lnTo>
                      <a:pt x="2681" y="252"/>
                    </a:lnTo>
                    <a:lnTo>
                      <a:pt x="2665" y="279"/>
                    </a:lnTo>
                    <a:lnTo>
                      <a:pt x="2657" y="292"/>
                    </a:lnTo>
                    <a:lnTo>
                      <a:pt x="2652" y="308"/>
                    </a:lnTo>
                    <a:lnTo>
                      <a:pt x="2641" y="333"/>
                    </a:lnTo>
                    <a:lnTo>
                      <a:pt x="2641" y="343"/>
                    </a:lnTo>
                    <a:lnTo>
                      <a:pt x="2646" y="354"/>
                    </a:lnTo>
                    <a:lnTo>
                      <a:pt x="2657" y="365"/>
                    </a:lnTo>
                    <a:lnTo>
                      <a:pt x="2668" y="378"/>
                    </a:lnTo>
                    <a:lnTo>
                      <a:pt x="2692" y="413"/>
                    </a:lnTo>
                    <a:lnTo>
                      <a:pt x="2697" y="432"/>
                    </a:lnTo>
                    <a:lnTo>
                      <a:pt x="2697" y="448"/>
                    </a:lnTo>
                    <a:lnTo>
                      <a:pt x="2684" y="464"/>
                    </a:lnTo>
                    <a:lnTo>
                      <a:pt x="2660" y="477"/>
                    </a:lnTo>
                    <a:lnTo>
                      <a:pt x="2646" y="485"/>
                    </a:lnTo>
                    <a:lnTo>
                      <a:pt x="2638" y="493"/>
                    </a:lnTo>
                    <a:lnTo>
                      <a:pt x="2636" y="504"/>
                    </a:lnTo>
                    <a:lnTo>
                      <a:pt x="2636" y="518"/>
                    </a:lnTo>
                    <a:lnTo>
                      <a:pt x="2649" y="547"/>
                    </a:lnTo>
                    <a:lnTo>
                      <a:pt x="2671" y="579"/>
                    </a:lnTo>
                    <a:lnTo>
                      <a:pt x="2695" y="614"/>
                    </a:lnTo>
                    <a:lnTo>
                      <a:pt x="2711" y="630"/>
                    </a:lnTo>
                    <a:lnTo>
                      <a:pt x="2724" y="646"/>
                    </a:lnTo>
                    <a:lnTo>
                      <a:pt x="2748" y="678"/>
                    </a:lnTo>
                    <a:lnTo>
                      <a:pt x="2767" y="705"/>
                    </a:lnTo>
                    <a:lnTo>
                      <a:pt x="2775" y="727"/>
                    </a:lnTo>
                    <a:lnTo>
                      <a:pt x="2772" y="743"/>
                    </a:lnTo>
                    <a:lnTo>
                      <a:pt x="2759" y="756"/>
                    </a:lnTo>
                    <a:lnTo>
                      <a:pt x="2735" y="767"/>
                    </a:lnTo>
                    <a:lnTo>
                      <a:pt x="2689" y="775"/>
                    </a:lnTo>
                    <a:lnTo>
                      <a:pt x="2633" y="786"/>
                    </a:lnTo>
                    <a:lnTo>
                      <a:pt x="2574" y="802"/>
                    </a:lnTo>
                    <a:lnTo>
                      <a:pt x="2550" y="813"/>
                    </a:lnTo>
                    <a:lnTo>
                      <a:pt x="2526" y="829"/>
                    </a:lnTo>
                    <a:lnTo>
                      <a:pt x="2526" y="826"/>
                    </a:lnTo>
                    <a:lnTo>
                      <a:pt x="2526" y="829"/>
                    </a:lnTo>
                    <a:close/>
                  </a:path>
                </a:pathLst>
              </a:custGeom>
              <a:solidFill>
                <a:srgbClr val="FFFFFF"/>
              </a:solidFill>
              <a:ln w="9525">
                <a:noFill/>
                <a:round/>
                <a:headEnd/>
                <a:tailEnd/>
              </a:ln>
            </p:spPr>
            <p:txBody>
              <a:bodyPr/>
              <a:lstStyle/>
              <a:p>
                <a:endParaRPr lang="ar-SA"/>
              </a:p>
            </p:txBody>
          </p:sp>
          <p:sp>
            <p:nvSpPr>
              <p:cNvPr id="20515" name="Freeform 6"/>
              <p:cNvSpPr>
                <a:spLocks/>
              </p:cNvSpPr>
              <p:nvPr/>
            </p:nvSpPr>
            <p:spPr bwMode="auto">
              <a:xfrm>
                <a:off x="867" y="3550"/>
                <a:ext cx="689" cy="762"/>
              </a:xfrm>
              <a:custGeom>
                <a:avLst/>
                <a:gdLst>
                  <a:gd name="T0" fmla="*/ 190 w 689"/>
                  <a:gd name="T1" fmla="*/ 32 h 762"/>
                  <a:gd name="T2" fmla="*/ 217 w 689"/>
                  <a:gd name="T3" fmla="*/ 81 h 762"/>
                  <a:gd name="T4" fmla="*/ 217 w 689"/>
                  <a:gd name="T5" fmla="*/ 110 h 762"/>
                  <a:gd name="T6" fmla="*/ 147 w 689"/>
                  <a:gd name="T7" fmla="*/ 193 h 762"/>
                  <a:gd name="T8" fmla="*/ 85 w 689"/>
                  <a:gd name="T9" fmla="*/ 263 h 762"/>
                  <a:gd name="T10" fmla="*/ 107 w 689"/>
                  <a:gd name="T11" fmla="*/ 298 h 762"/>
                  <a:gd name="T12" fmla="*/ 169 w 689"/>
                  <a:gd name="T13" fmla="*/ 319 h 762"/>
                  <a:gd name="T14" fmla="*/ 212 w 689"/>
                  <a:gd name="T15" fmla="*/ 360 h 762"/>
                  <a:gd name="T16" fmla="*/ 217 w 689"/>
                  <a:gd name="T17" fmla="*/ 392 h 762"/>
                  <a:gd name="T18" fmla="*/ 203 w 689"/>
                  <a:gd name="T19" fmla="*/ 416 h 762"/>
                  <a:gd name="T20" fmla="*/ 185 w 689"/>
                  <a:gd name="T21" fmla="*/ 443 h 762"/>
                  <a:gd name="T22" fmla="*/ 158 w 689"/>
                  <a:gd name="T23" fmla="*/ 496 h 762"/>
                  <a:gd name="T24" fmla="*/ 161 w 689"/>
                  <a:gd name="T25" fmla="*/ 534 h 762"/>
                  <a:gd name="T26" fmla="*/ 182 w 689"/>
                  <a:gd name="T27" fmla="*/ 579 h 762"/>
                  <a:gd name="T28" fmla="*/ 222 w 689"/>
                  <a:gd name="T29" fmla="*/ 630 h 762"/>
                  <a:gd name="T30" fmla="*/ 281 w 689"/>
                  <a:gd name="T31" fmla="*/ 668 h 762"/>
                  <a:gd name="T32" fmla="*/ 359 w 689"/>
                  <a:gd name="T33" fmla="*/ 681 h 762"/>
                  <a:gd name="T34" fmla="*/ 415 w 689"/>
                  <a:gd name="T35" fmla="*/ 673 h 762"/>
                  <a:gd name="T36" fmla="*/ 565 w 689"/>
                  <a:gd name="T37" fmla="*/ 655 h 762"/>
                  <a:gd name="T38" fmla="*/ 646 w 689"/>
                  <a:gd name="T39" fmla="*/ 665 h 762"/>
                  <a:gd name="T40" fmla="*/ 683 w 689"/>
                  <a:gd name="T41" fmla="*/ 703 h 762"/>
                  <a:gd name="T42" fmla="*/ 683 w 689"/>
                  <a:gd name="T43" fmla="*/ 740 h 762"/>
                  <a:gd name="T44" fmla="*/ 673 w 689"/>
                  <a:gd name="T45" fmla="*/ 746 h 762"/>
                  <a:gd name="T46" fmla="*/ 659 w 689"/>
                  <a:gd name="T47" fmla="*/ 722 h 762"/>
                  <a:gd name="T48" fmla="*/ 608 w 689"/>
                  <a:gd name="T49" fmla="*/ 714 h 762"/>
                  <a:gd name="T50" fmla="*/ 464 w 689"/>
                  <a:gd name="T51" fmla="*/ 740 h 762"/>
                  <a:gd name="T52" fmla="*/ 418 w 689"/>
                  <a:gd name="T53" fmla="*/ 754 h 762"/>
                  <a:gd name="T54" fmla="*/ 338 w 689"/>
                  <a:gd name="T55" fmla="*/ 759 h 762"/>
                  <a:gd name="T56" fmla="*/ 262 w 689"/>
                  <a:gd name="T57" fmla="*/ 746 h 762"/>
                  <a:gd name="T58" fmla="*/ 203 w 689"/>
                  <a:gd name="T59" fmla="*/ 719 h 762"/>
                  <a:gd name="T60" fmla="*/ 139 w 689"/>
                  <a:gd name="T61" fmla="*/ 660 h 762"/>
                  <a:gd name="T62" fmla="*/ 99 w 689"/>
                  <a:gd name="T63" fmla="*/ 569 h 762"/>
                  <a:gd name="T64" fmla="*/ 102 w 689"/>
                  <a:gd name="T65" fmla="*/ 488 h 762"/>
                  <a:gd name="T66" fmla="*/ 107 w 689"/>
                  <a:gd name="T67" fmla="*/ 437 h 762"/>
                  <a:gd name="T68" fmla="*/ 88 w 689"/>
                  <a:gd name="T69" fmla="*/ 402 h 762"/>
                  <a:gd name="T70" fmla="*/ 13 w 689"/>
                  <a:gd name="T71" fmla="*/ 330 h 762"/>
                  <a:gd name="T72" fmla="*/ 0 w 689"/>
                  <a:gd name="T73" fmla="*/ 287 h 762"/>
                  <a:gd name="T74" fmla="*/ 16 w 689"/>
                  <a:gd name="T75" fmla="*/ 252 h 762"/>
                  <a:gd name="T76" fmla="*/ 51 w 689"/>
                  <a:gd name="T77" fmla="*/ 223 h 762"/>
                  <a:gd name="T78" fmla="*/ 83 w 689"/>
                  <a:gd name="T79" fmla="*/ 193 h 762"/>
                  <a:gd name="T80" fmla="*/ 126 w 689"/>
                  <a:gd name="T81" fmla="*/ 161 h 762"/>
                  <a:gd name="T82" fmla="*/ 147 w 689"/>
                  <a:gd name="T83" fmla="*/ 140 h 762"/>
                  <a:gd name="T84" fmla="*/ 150 w 689"/>
                  <a:gd name="T85" fmla="*/ 116 h 762"/>
                  <a:gd name="T86" fmla="*/ 123 w 689"/>
                  <a:gd name="T87" fmla="*/ 81 h 762"/>
                  <a:gd name="T88" fmla="*/ 72 w 689"/>
                  <a:gd name="T89" fmla="*/ 32 h 762"/>
                  <a:gd name="T90" fmla="*/ 48 w 689"/>
                  <a:gd name="T91" fmla="*/ 0 h 762"/>
                  <a:gd name="T92" fmla="*/ 163 w 689"/>
                  <a:gd name="T93" fmla="*/ 3 h 76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89"/>
                  <a:gd name="T142" fmla="*/ 0 h 762"/>
                  <a:gd name="T143" fmla="*/ 689 w 689"/>
                  <a:gd name="T144" fmla="*/ 762 h 76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89" h="762">
                    <a:moveTo>
                      <a:pt x="163" y="3"/>
                    </a:moveTo>
                    <a:lnTo>
                      <a:pt x="190" y="32"/>
                    </a:lnTo>
                    <a:lnTo>
                      <a:pt x="212" y="65"/>
                    </a:lnTo>
                    <a:lnTo>
                      <a:pt x="217" y="81"/>
                    </a:lnTo>
                    <a:lnTo>
                      <a:pt x="220" y="97"/>
                    </a:lnTo>
                    <a:lnTo>
                      <a:pt x="217" y="110"/>
                    </a:lnTo>
                    <a:lnTo>
                      <a:pt x="209" y="124"/>
                    </a:lnTo>
                    <a:lnTo>
                      <a:pt x="147" y="193"/>
                    </a:lnTo>
                    <a:lnTo>
                      <a:pt x="88" y="252"/>
                    </a:lnTo>
                    <a:lnTo>
                      <a:pt x="85" y="263"/>
                    </a:lnTo>
                    <a:lnTo>
                      <a:pt x="91" y="282"/>
                    </a:lnTo>
                    <a:lnTo>
                      <a:pt x="107" y="298"/>
                    </a:lnTo>
                    <a:lnTo>
                      <a:pt x="134" y="309"/>
                    </a:lnTo>
                    <a:lnTo>
                      <a:pt x="169" y="319"/>
                    </a:lnTo>
                    <a:lnTo>
                      <a:pt x="201" y="343"/>
                    </a:lnTo>
                    <a:lnTo>
                      <a:pt x="212" y="360"/>
                    </a:lnTo>
                    <a:lnTo>
                      <a:pt x="217" y="376"/>
                    </a:lnTo>
                    <a:lnTo>
                      <a:pt x="217" y="392"/>
                    </a:lnTo>
                    <a:lnTo>
                      <a:pt x="209" y="408"/>
                    </a:lnTo>
                    <a:lnTo>
                      <a:pt x="203" y="416"/>
                    </a:lnTo>
                    <a:lnTo>
                      <a:pt x="195" y="429"/>
                    </a:lnTo>
                    <a:lnTo>
                      <a:pt x="185" y="443"/>
                    </a:lnTo>
                    <a:lnTo>
                      <a:pt x="174" y="459"/>
                    </a:lnTo>
                    <a:lnTo>
                      <a:pt x="158" y="496"/>
                    </a:lnTo>
                    <a:lnTo>
                      <a:pt x="158" y="515"/>
                    </a:lnTo>
                    <a:lnTo>
                      <a:pt x="161" y="534"/>
                    </a:lnTo>
                    <a:lnTo>
                      <a:pt x="169" y="555"/>
                    </a:lnTo>
                    <a:lnTo>
                      <a:pt x="182" y="579"/>
                    </a:lnTo>
                    <a:lnTo>
                      <a:pt x="201" y="606"/>
                    </a:lnTo>
                    <a:lnTo>
                      <a:pt x="222" y="630"/>
                    </a:lnTo>
                    <a:lnTo>
                      <a:pt x="249" y="652"/>
                    </a:lnTo>
                    <a:lnTo>
                      <a:pt x="281" y="668"/>
                    </a:lnTo>
                    <a:lnTo>
                      <a:pt x="316" y="679"/>
                    </a:lnTo>
                    <a:lnTo>
                      <a:pt x="359" y="681"/>
                    </a:lnTo>
                    <a:lnTo>
                      <a:pt x="383" y="679"/>
                    </a:lnTo>
                    <a:lnTo>
                      <a:pt x="415" y="673"/>
                    </a:lnTo>
                    <a:lnTo>
                      <a:pt x="490" y="665"/>
                    </a:lnTo>
                    <a:lnTo>
                      <a:pt x="565" y="655"/>
                    </a:lnTo>
                    <a:lnTo>
                      <a:pt x="614" y="655"/>
                    </a:lnTo>
                    <a:lnTo>
                      <a:pt x="646" y="665"/>
                    </a:lnTo>
                    <a:lnTo>
                      <a:pt x="675" y="689"/>
                    </a:lnTo>
                    <a:lnTo>
                      <a:pt x="683" y="703"/>
                    </a:lnTo>
                    <a:lnTo>
                      <a:pt x="689" y="722"/>
                    </a:lnTo>
                    <a:lnTo>
                      <a:pt x="683" y="740"/>
                    </a:lnTo>
                    <a:lnTo>
                      <a:pt x="673" y="762"/>
                    </a:lnTo>
                    <a:lnTo>
                      <a:pt x="673" y="746"/>
                    </a:lnTo>
                    <a:lnTo>
                      <a:pt x="667" y="732"/>
                    </a:lnTo>
                    <a:lnTo>
                      <a:pt x="659" y="722"/>
                    </a:lnTo>
                    <a:lnTo>
                      <a:pt x="646" y="716"/>
                    </a:lnTo>
                    <a:lnTo>
                      <a:pt x="608" y="714"/>
                    </a:lnTo>
                    <a:lnTo>
                      <a:pt x="563" y="719"/>
                    </a:lnTo>
                    <a:lnTo>
                      <a:pt x="464" y="740"/>
                    </a:lnTo>
                    <a:lnTo>
                      <a:pt x="439" y="748"/>
                    </a:lnTo>
                    <a:lnTo>
                      <a:pt x="418" y="754"/>
                    </a:lnTo>
                    <a:lnTo>
                      <a:pt x="380" y="759"/>
                    </a:lnTo>
                    <a:lnTo>
                      <a:pt x="338" y="759"/>
                    </a:lnTo>
                    <a:lnTo>
                      <a:pt x="297" y="754"/>
                    </a:lnTo>
                    <a:lnTo>
                      <a:pt x="262" y="746"/>
                    </a:lnTo>
                    <a:lnTo>
                      <a:pt x="230" y="732"/>
                    </a:lnTo>
                    <a:lnTo>
                      <a:pt x="203" y="719"/>
                    </a:lnTo>
                    <a:lnTo>
                      <a:pt x="179" y="700"/>
                    </a:lnTo>
                    <a:lnTo>
                      <a:pt x="139" y="660"/>
                    </a:lnTo>
                    <a:lnTo>
                      <a:pt x="112" y="614"/>
                    </a:lnTo>
                    <a:lnTo>
                      <a:pt x="99" y="569"/>
                    </a:lnTo>
                    <a:lnTo>
                      <a:pt x="96" y="526"/>
                    </a:lnTo>
                    <a:lnTo>
                      <a:pt x="102" y="488"/>
                    </a:lnTo>
                    <a:lnTo>
                      <a:pt x="110" y="461"/>
                    </a:lnTo>
                    <a:lnTo>
                      <a:pt x="107" y="437"/>
                    </a:lnTo>
                    <a:lnTo>
                      <a:pt x="102" y="419"/>
                    </a:lnTo>
                    <a:lnTo>
                      <a:pt x="88" y="402"/>
                    </a:lnTo>
                    <a:lnTo>
                      <a:pt x="51" y="370"/>
                    </a:lnTo>
                    <a:lnTo>
                      <a:pt x="13" y="330"/>
                    </a:lnTo>
                    <a:lnTo>
                      <a:pt x="0" y="309"/>
                    </a:lnTo>
                    <a:lnTo>
                      <a:pt x="0" y="287"/>
                    </a:lnTo>
                    <a:lnTo>
                      <a:pt x="5" y="268"/>
                    </a:lnTo>
                    <a:lnTo>
                      <a:pt x="16" y="252"/>
                    </a:lnTo>
                    <a:lnTo>
                      <a:pt x="32" y="236"/>
                    </a:lnTo>
                    <a:lnTo>
                      <a:pt x="51" y="223"/>
                    </a:lnTo>
                    <a:lnTo>
                      <a:pt x="67" y="207"/>
                    </a:lnTo>
                    <a:lnTo>
                      <a:pt x="83" y="193"/>
                    </a:lnTo>
                    <a:lnTo>
                      <a:pt x="112" y="172"/>
                    </a:lnTo>
                    <a:lnTo>
                      <a:pt x="126" y="161"/>
                    </a:lnTo>
                    <a:lnTo>
                      <a:pt x="139" y="150"/>
                    </a:lnTo>
                    <a:lnTo>
                      <a:pt x="147" y="140"/>
                    </a:lnTo>
                    <a:lnTo>
                      <a:pt x="153" y="129"/>
                    </a:lnTo>
                    <a:lnTo>
                      <a:pt x="150" y="116"/>
                    </a:lnTo>
                    <a:lnTo>
                      <a:pt x="142" y="99"/>
                    </a:lnTo>
                    <a:lnTo>
                      <a:pt x="123" y="81"/>
                    </a:lnTo>
                    <a:lnTo>
                      <a:pt x="99" y="59"/>
                    </a:lnTo>
                    <a:lnTo>
                      <a:pt x="72" y="32"/>
                    </a:lnTo>
                    <a:lnTo>
                      <a:pt x="48" y="3"/>
                    </a:lnTo>
                    <a:lnTo>
                      <a:pt x="48" y="0"/>
                    </a:lnTo>
                    <a:lnTo>
                      <a:pt x="163" y="0"/>
                    </a:lnTo>
                    <a:lnTo>
                      <a:pt x="163" y="3"/>
                    </a:lnTo>
                    <a:close/>
                  </a:path>
                </a:pathLst>
              </a:custGeom>
              <a:solidFill>
                <a:srgbClr val="000000"/>
              </a:solidFill>
              <a:ln w="9525">
                <a:noFill/>
                <a:round/>
                <a:headEnd/>
                <a:tailEnd/>
              </a:ln>
            </p:spPr>
            <p:txBody>
              <a:bodyPr/>
              <a:lstStyle/>
              <a:p>
                <a:endParaRPr lang="ar-SA"/>
              </a:p>
            </p:txBody>
          </p:sp>
          <p:sp>
            <p:nvSpPr>
              <p:cNvPr id="20516" name="Freeform 7"/>
              <p:cNvSpPr>
                <a:spLocks/>
              </p:cNvSpPr>
              <p:nvPr/>
            </p:nvSpPr>
            <p:spPr bwMode="auto">
              <a:xfrm>
                <a:off x="885" y="2786"/>
                <a:ext cx="2757" cy="829"/>
              </a:xfrm>
              <a:custGeom>
                <a:avLst/>
                <a:gdLst>
                  <a:gd name="T0" fmla="*/ 1277 w 2757"/>
                  <a:gd name="T1" fmla="*/ 829 h 829"/>
                  <a:gd name="T2" fmla="*/ 1229 w 2757"/>
                  <a:gd name="T3" fmla="*/ 708 h 829"/>
                  <a:gd name="T4" fmla="*/ 1065 w 2757"/>
                  <a:gd name="T5" fmla="*/ 475 h 829"/>
                  <a:gd name="T6" fmla="*/ 912 w 2757"/>
                  <a:gd name="T7" fmla="*/ 370 h 829"/>
                  <a:gd name="T8" fmla="*/ 762 w 2757"/>
                  <a:gd name="T9" fmla="*/ 316 h 829"/>
                  <a:gd name="T10" fmla="*/ 553 w 2757"/>
                  <a:gd name="T11" fmla="*/ 410 h 829"/>
                  <a:gd name="T12" fmla="*/ 499 w 2757"/>
                  <a:gd name="T13" fmla="*/ 555 h 829"/>
                  <a:gd name="T14" fmla="*/ 365 w 2757"/>
                  <a:gd name="T15" fmla="*/ 555 h 829"/>
                  <a:gd name="T16" fmla="*/ 314 w 2757"/>
                  <a:gd name="T17" fmla="*/ 518 h 829"/>
                  <a:gd name="T18" fmla="*/ 242 w 2757"/>
                  <a:gd name="T19" fmla="*/ 614 h 829"/>
                  <a:gd name="T20" fmla="*/ 76 w 2757"/>
                  <a:gd name="T21" fmla="*/ 646 h 829"/>
                  <a:gd name="T22" fmla="*/ 105 w 2757"/>
                  <a:gd name="T23" fmla="*/ 727 h 829"/>
                  <a:gd name="T24" fmla="*/ 8 w 2757"/>
                  <a:gd name="T25" fmla="*/ 727 h 829"/>
                  <a:gd name="T26" fmla="*/ 59 w 2757"/>
                  <a:gd name="T27" fmla="*/ 563 h 829"/>
                  <a:gd name="T28" fmla="*/ 188 w 2757"/>
                  <a:gd name="T29" fmla="*/ 574 h 829"/>
                  <a:gd name="T30" fmla="*/ 266 w 2757"/>
                  <a:gd name="T31" fmla="*/ 477 h 829"/>
                  <a:gd name="T32" fmla="*/ 387 w 2757"/>
                  <a:gd name="T33" fmla="*/ 451 h 829"/>
                  <a:gd name="T34" fmla="*/ 459 w 2757"/>
                  <a:gd name="T35" fmla="*/ 509 h 829"/>
                  <a:gd name="T36" fmla="*/ 510 w 2757"/>
                  <a:gd name="T37" fmla="*/ 383 h 829"/>
                  <a:gd name="T38" fmla="*/ 676 w 2757"/>
                  <a:gd name="T39" fmla="*/ 279 h 829"/>
                  <a:gd name="T40" fmla="*/ 867 w 2757"/>
                  <a:gd name="T41" fmla="*/ 279 h 829"/>
                  <a:gd name="T42" fmla="*/ 1054 w 2757"/>
                  <a:gd name="T43" fmla="*/ 413 h 829"/>
                  <a:gd name="T44" fmla="*/ 1226 w 2757"/>
                  <a:gd name="T45" fmla="*/ 625 h 829"/>
                  <a:gd name="T46" fmla="*/ 1282 w 2757"/>
                  <a:gd name="T47" fmla="*/ 324 h 829"/>
                  <a:gd name="T48" fmla="*/ 1454 w 2757"/>
                  <a:gd name="T49" fmla="*/ 129 h 829"/>
                  <a:gd name="T50" fmla="*/ 1636 w 2757"/>
                  <a:gd name="T51" fmla="*/ 121 h 829"/>
                  <a:gd name="T52" fmla="*/ 1754 w 2757"/>
                  <a:gd name="T53" fmla="*/ 86 h 829"/>
                  <a:gd name="T54" fmla="*/ 2044 w 2757"/>
                  <a:gd name="T55" fmla="*/ 5 h 829"/>
                  <a:gd name="T56" fmla="*/ 2165 w 2757"/>
                  <a:gd name="T57" fmla="*/ 102 h 829"/>
                  <a:gd name="T58" fmla="*/ 2226 w 2757"/>
                  <a:gd name="T59" fmla="*/ 223 h 829"/>
                  <a:gd name="T60" fmla="*/ 2352 w 2757"/>
                  <a:gd name="T61" fmla="*/ 169 h 829"/>
                  <a:gd name="T62" fmla="*/ 2502 w 2757"/>
                  <a:gd name="T63" fmla="*/ 121 h 829"/>
                  <a:gd name="T64" fmla="*/ 2645 w 2757"/>
                  <a:gd name="T65" fmla="*/ 164 h 829"/>
                  <a:gd name="T66" fmla="*/ 2639 w 2757"/>
                  <a:gd name="T67" fmla="*/ 292 h 829"/>
                  <a:gd name="T68" fmla="*/ 2650 w 2757"/>
                  <a:gd name="T69" fmla="*/ 378 h 829"/>
                  <a:gd name="T70" fmla="*/ 2628 w 2757"/>
                  <a:gd name="T71" fmla="*/ 485 h 829"/>
                  <a:gd name="T72" fmla="*/ 2677 w 2757"/>
                  <a:gd name="T73" fmla="*/ 614 h 829"/>
                  <a:gd name="T74" fmla="*/ 2754 w 2757"/>
                  <a:gd name="T75" fmla="*/ 743 h 829"/>
                  <a:gd name="T76" fmla="*/ 2693 w 2757"/>
                  <a:gd name="T77" fmla="*/ 759 h 829"/>
                  <a:gd name="T78" fmla="*/ 2658 w 2757"/>
                  <a:gd name="T79" fmla="*/ 617 h 829"/>
                  <a:gd name="T80" fmla="*/ 2559 w 2757"/>
                  <a:gd name="T81" fmla="*/ 507 h 829"/>
                  <a:gd name="T82" fmla="*/ 2615 w 2757"/>
                  <a:gd name="T83" fmla="*/ 440 h 829"/>
                  <a:gd name="T84" fmla="*/ 2588 w 2757"/>
                  <a:gd name="T85" fmla="*/ 365 h 829"/>
                  <a:gd name="T86" fmla="*/ 2612 w 2757"/>
                  <a:gd name="T87" fmla="*/ 241 h 829"/>
                  <a:gd name="T88" fmla="*/ 2588 w 2757"/>
                  <a:gd name="T89" fmla="*/ 145 h 829"/>
                  <a:gd name="T90" fmla="*/ 2524 w 2757"/>
                  <a:gd name="T91" fmla="*/ 193 h 829"/>
                  <a:gd name="T92" fmla="*/ 2430 w 2757"/>
                  <a:gd name="T93" fmla="*/ 206 h 829"/>
                  <a:gd name="T94" fmla="*/ 2331 w 2757"/>
                  <a:gd name="T95" fmla="*/ 247 h 829"/>
                  <a:gd name="T96" fmla="*/ 2162 w 2757"/>
                  <a:gd name="T97" fmla="*/ 217 h 829"/>
                  <a:gd name="T98" fmla="*/ 2071 w 2757"/>
                  <a:gd name="T99" fmla="*/ 72 h 829"/>
                  <a:gd name="T100" fmla="*/ 1910 w 2757"/>
                  <a:gd name="T101" fmla="*/ 78 h 829"/>
                  <a:gd name="T102" fmla="*/ 1695 w 2757"/>
                  <a:gd name="T103" fmla="*/ 185 h 829"/>
                  <a:gd name="T104" fmla="*/ 1462 w 2757"/>
                  <a:gd name="T105" fmla="*/ 196 h 829"/>
                  <a:gd name="T106" fmla="*/ 1379 w 2757"/>
                  <a:gd name="T107" fmla="*/ 279 h 829"/>
                  <a:gd name="T108" fmla="*/ 1277 w 2757"/>
                  <a:gd name="T109" fmla="*/ 560 h 829"/>
                  <a:gd name="T110" fmla="*/ 1293 w 2757"/>
                  <a:gd name="T111" fmla="*/ 764 h 82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57"/>
                  <a:gd name="T169" fmla="*/ 0 h 829"/>
                  <a:gd name="T170" fmla="*/ 2757 w 2757"/>
                  <a:gd name="T171" fmla="*/ 829 h 82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57" h="829">
                    <a:moveTo>
                      <a:pt x="1293" y="767"/>
                    </a:moveTo>
                    <a:lnTo>
                      <a:pt x="1290" y="788"/>
                    </a:lnTo>
                    <a:lnTo>
                      <a:pt x="1288" y="804"/>
                    </a:lnTo>
                    <a:lnTo>
                      <a:pt x="1285" y="815"/>
                    </a:lnTo>
                    <a:lnTo>
                      <a:pt x="1282" y="826"/>
                    </a:lnTo>
                    <a:lnTo>
                      <a:pt x="1277" y="829"/>
                    </a:lnTo>
                    <a:lnTo>
                      <a:pt x="1272" y="829"/>
                    </a:lnTo>
                    <a:lnTo>
                      <a:pt x="1261" y="818"/>
                    </a:lnTo>
                    <a:lnTo>
                      <a:pt x="1253" y="794"/>
                    </a:lnTo>
                    <a:lnTo>
                      <a:pt x="1242" y="767"/>
                    </a:lnTo>
                    <a:lnTo>
                      <a:pt x="1237" y="737"/>
                    </a:lnTo>
                    <a:lnTo>
                      <a:pt x="1229" y="708"/>
                    </a:lnTo>
                    <a:lnTo>
                      <a:pt x="1218" y="676"/>
                    </a:lnTo>
                    <a:lnTo>
                      <a:pt x="1202" y="646"/>
                    </a:lnTo>
                    <a:lnTo>
                      <a:pt x="1183" y="622"/>
                    </a:lnTo>
                    <a:lnTo>
                      <a:pt x="1159" y="587"/>
                    </a:lnTo>
                    <a:lnTo>
                      <a:pt x="1097" y="512"/>
                    </a:lnTo>
                    <a:lnTo>
                      <a:pt x="1065" y="475"/>
                    </a:lnTo>
                    <a:lnTo>
                      <a:pt x="1033" y="448"/>
                    </a:lnTo>
                    <a:lnTo>
                      <a:pt x="1003" y="432"/>
                    </a:lnTo>
                    <a:lnTo>
                      <a:pt x="990" y="429"/>
                    </a:lnTo>
                    <a:lnTo>
                      <a:pt x="977" y="432"/>
                    </a:lnTo>
                    <a:lnTo>
                      <a:pt x="944" y="397"/>
                    </a:lnTo>
                    <a:lnTo>
                      <a:pt x="912" y="370"/>
                    </a:lnTo>
                    <a:lnTo>
                      <a:pt x="883" y="346"/>
                    </a:lnTo>
                    <a:lnTo>
                      <a:pt x="856" y="330"/>
                    </a:lnTo>
                    <a:lnTo>
                      <a:pt x="829" y="316"/>
                    </a:lnTo>
                    <a:lnTo>
                      <a:pt x="805" y="311"/>
                    </a:lnTo>
                    <a:lnTo>
                      <a:pt x="783" y="311"/>
                    </a:lnTo>
                    <a:lnTo>
                      <a:pt x="762" y="316"/>
                    </a:lnTo>
                    <a:lnTo>
                      <a:pt x="706" y="338"/>
                    </a:lnTo>
                    <a:lnTo>
                      <a:pt x="652" y="354"/>
                    </a:lnTo>
                    <a:lnTo>
                      <a:pt x="609" y="370"/>
                    </a:lnTo>
                    <a:lnTo>
                      <a:pt x="593" y="375"/>
                    </a:lnTo>
                    <a:lnTo>
                      <a:pt x="580" y="383"/>
                    </a:lnTo>
                    <a:lnTo>
                      <a:pt x="553" y="410"/>
                    </a:lnTo>
                    <a:lnTo>
                      <a:pt x="537" y="440"/>
                    </a:lnTo>
                    <a:lnTo>
                      <a:pt x="526" y="469"/>
                    </a:lnTo>
                    <a:lnTo>
                      <a:pt x="521" y="496"/>
                    </a:lnTo>
                    <a:lnTo>
                      <a:pt x="515" y="520"/>
                    </a:lnTo>
                    <a:lnTo>
                      <a:pt x="510" y="542"/>
                    </a:lnTo>
                    <a:lnTo>
                      <a:pt x="499" y="555"/>
                    </a:lnTo>
                    <a:lnTo>
                      <a:pt x="480" y="560"/>
                    </a:lnTo>
                    <a:lnTo>
                      <a:pt x="435" y="566"/>
                    </a:lnTo>
                    <a:lnTo>
                      <a:pt x="397" y="574"/>
                    </a:lnTo>
                    <a:lnTo>
                      <a:pt x="384" y="571"/>
                    </a:lnTo>
                    <a:lnTo>
                      <a:pt x="373" y="566"/>
                    </a:lnTo>
                    <a:lnTo>
                      <a:pt x="365" y="555"/>
                    </a:lnTo>
                    <a:lnTo>
                      <a:pt x="362" y="534"/>
                    </a:lnTo>
                    <a:lnTo>
                      <a:pt x="360" y="512"/>
                    </a:lnTo>
                    <a:lnTo>
                      <a:pt x="354" y="501"/>
                    </a:lnTo>
                    <a:lnTo>
                      <a:pt x="346" y="499"/>
                    </a:lnTo>
                    <a:lnTo>
                      <a:pt x="336" y="501"/>
                    </a:lnTo>
                    <a:lnTo>
                      <a:pt x="314" y="518"/>
                    </a:lnTo>
                    <a:lnTo>
                      <a:pt x="301" y="539"/>
                    </a:lnTo>
                    <a:lnTo>
                      <a:pt x="295" y="552"/>
                    </a:lnTo>
                    <a:lnTo>
                      <a:pt x="287" y="568"/>
                    </a:lnTo>
                    <a:lnTo>
                      <a:pt x="279" y="585"/>
                    </a:lnTo>
                    <a:lnTo>
                      <a:pt x="263" y="601"/>
                    </a:lnTo>
                    <a:lnTo>
                      <a:pt x="242" y="614"/>
                    </a:lnTo>
                    <a:lnTo>
                      <a:pt x="215" y="625"/>
                    </a:lnTo>
                    <a:lnTo>
                      <a:pt x="177" y="627"/>
                    </a:lnTo>
                    <a:lnTo>
                      <a:pt x="129" y="625"/>
                    </a:lnTo>
                    <a:lnTo>
                      <a:pt x="105" y="625"/>
                    </a:lnTo>
                    <a:lnTo>
                      <a:pt x="86" y="633"/>
                    </a:lnTo>
                    <a:lnTo>
                      <a:pt x="76" y="646"/>
                    </a:lnTo>
                    <a:lnTo>
                      <a:pt x="73" y="662"/>
                    </a:lnTo>
                    <a:lnTo>
                      <a:pt x="73" y="678"/>
                    </a:lnTo>
                    <a:lnTo>
                      <a:pt x="78" y="695"/>
                    </a:lnTo>
                    <a:lnTo>
                      <a:pt x="86" y="711"/>
                    </a:lnTo>
                    <a:lnTo>
                      <a:pt x="97" y="721"/>
                    </a:lnTo>
                    <a:lnTo>
                      <a:pt x="105" y="727"/>
                    </a:lnTo>
                    <a:lnTo>
                      <a:pt x="118" y="737"/>
                    </a:lnTo>
                    <a:lnTo>
                      <a:pt x="145" y="767"/>
                    </a:lnTo>
                    <a:lnTo>
                      <a:pt x="145" y="764"/>
                    </a:lnTo>
                    <a:lnTo>
                      <a:pt x="30" y="764"/>
                    </a:lnTo>
                    <a:lnTo>
                      <a:pt x="30" y="767"/>
                    </a:lnTo>
                    <a:lnTo>
                      <a:pt x="8" y="727"/>
                    </a:lnTo>
                    <a:lnTo>
                      <a:pt x="3" y="703"/>
                    </a:lnTo>
                    <a:lnTo>
                      <a:pt x="0" y="676"/>
                    </a:lnTo>
                    <a:lnTo>
                      <a:pt x="6" y="638"/>
                    </a:lnTo>
                    <a:lnTo>
                      <a:pt x="17" y="609"/>
                    </a:lnTo>
                    <a:lnTo>
                      <a:pt x="38" y="582"/>
                    </a:lnTo>
                    <a:lnTo>
                      <a:pt x="59" y="563"/>
                    </a:lnTo>
                    <a:lnTo>
                      <a:pt x="86" y="550"/>
                    </a:lnTo>
                    <a:lnTo>
                      <a:pt x="108" y="544"/>
                    </a:lnTo>
                    <a:lnTo>
                      <a:pt x="129" y="544"/>
                    </a:lnTo>
                    <a:lnTo>
                      <a:pt x="143" y="552"/>
                    </a:lnTo>
                    <a:lnTo>
                      <a:pt x="164" y="568"/>
                    </a:lnTo>
                    <a:lnTo>
                      <a:pt x="188" y="574"/>
                    </a:lnTo>
                    <a:lnTo>
                      <a:pt x="199" y="568"/>
                    </a:lnTo>
                    <a:lnTo>
                      <a:pt x="212" y="560"/>
                    </a:lnTo>
                    <a:lnTo>
                      <a:pt x="223" y="544"/>
                    </a:lnTo>
                    <a:lnTo>
                      <a:pt x="231" y="523"/>
                    </a:lnTo>
                    <a:lnTo>
                      <a:pt x="244" y="499"/>
                    </a:lnTo>
                    <a:lnTo>
                      <a:pt x="266" y="477"/>
                    </a:lnTo>
                    <a:lnTo>
                      <a:pt x="290" y="459"/>
                    </a:lnTo>
                    <a:lnTo>
                      <a:pt x="317" y="445"/>
                    </a:lnTo>
                    <a:lnTo>
                      <a:pt x="344" y="437"/>
                    </a:lnTo>
                    <a:lnTo>
                      <a:pt x="365" y="434"/>
                    </a:lnTo>
                    <a:lnTo>
                      <a:pt x="381" y="442"/>
                    </a:lnTo>
                    <a:lnTo>
                      <a:pt x="387" y="451"/>
                    </a:lnTo>
                    <a:lnTo>
                      <a:pt x="387" y="480"/>
                    </a:lnTo>
                    <a:lnTo>
                      <a:pt x="389" y="496"/>
                    </a:lnTo>
                    <a:lnTo>
                      <a:pt x="395" y="504"/>
                    </a:lnTo>
                    <a:lnTo>
                      <a:pt x="403" y="512"/>
                    </a:lnTo>
                    <a:lnTo>
                      <a:pt x="427" y="515"/>
                    </a:lnTo>
                    <a:lnTo>
                      <a:pt x="459" y="509"/>
                    </a:lnTo>
                    <a:lnTo>
                      <a:pt x="475" y="501"/>
                    </a:lnTo>
                    <a:lnTo>
                      <a:pt x="483" y="485"/>
                    </a:lnTo>
                    <a:lnTo>
                      <a:pt x="486" y="467"/>
                    </a:lnTo>
                    <a:lnTo>
                      <a:pt x="491" y="442"/>
                    </a:lnTo>
                    <a:lnTo>
                      <a:pt x="497" y="413"/>
                    </a:lnTo>
                    <a:lnTo>
                      <a:pt x="510" y="383"/>
                    </a:lnTo>
                    <a:lnTo>
                      <a:pt x="534" y="357"/>
                    </a:lnTo>
                    <a:lnTo>
                      <a:pt x="569" y="327"/>
                    </a:lnTo>
                    <a:lnTo>
                      <a:pt x="593" y="311"/>
                    </a:lnTo>
                    <a:lnTo>
                      <a:pt x="628" y="298"/>
                    </a:lnTo>
                    <a:lnTo>
                      <a:pt x="649" y="290"/>
                    </a:lnTo>
                    <a:lnTo>
                      <a:pt x="676" y="279"/>
                    </a:lnTo>
                    <a:lnTo>
                      <a:pt x="708" y="271"/>
                    </a:lnTo>
                    <a:lnTo>
                      <a:pt x="746" y="260"/>
                    </a:lnTo>
                    <a:lnTo>
                      <a:pt x="775" y="255"/>
                    </a:lnTo>
                    <a:lnTo>
                      <a:pt x="805" y="257"/>
                    </a:lnTo>
                    <a:lnTo>
                      <a:pt x="834" y="265"/>
                    </a:lnTo>
                    <a:lnTo>
                      <a:pt x="867" y="279"/>
                    </a:lnTo>
                    <a:lnTo>
                      <a:pt x="899" y="300"/>
                    </a:lnTo>
                    <a:lnTo>
                      <a:pt x="934" y="327"/>
                    </a:lnTo>
                    <a:lnTo>
                      <a:pt x="969" y="359"/>
                    </a:lnTo>
                    <a:lnTo>
                      <a:pt x="1003" y="400"/>
                    </a:lnTo>
                    <a:lnTo>
                      <a:pt x="1028" y="402"/>
                    </a:lnTo>
                    <a:lnTo>
                      <a:pt x="1054" y="413"/>
                    </a:lnTo>
                    <a:lnTo>
                      <a:pt x="1078" y="432"/>
                    </a:lnTo>
                    <a:lnTo>
                      <a:pt x="1108" y="456"/>
                    </a:lnTo>
                    <a:lnTo>
                      <a:pt x="1135" y="488"/>
                    </a:lnTo>
                    <a:lnTo>
                      <a:pt x="1164" y="526"/>
                    </a:lnTo>
                    <a:lnTo>
                      <a:pt x="1194" y="571"/>
                    </a:lnTo>
                    <a:lnTo>
                      <a:pt x="1226" y="625"/>
                    </a:lnTo>
                    <a:lnTo>
                      <a:pt x="1229" y="560"/>
                    </a:lnTo>
                    <a:lnTo>
                      <a:pt x="1237" y="501"/>
                    </a:lnTo>
                    <a:lnTo>
                      <a:pt x="1245" y="451"/>
                    </a:lnTo>
                    <a:lnTo>
                      <a:pt x="1255" y="402"/>
                    </a:lnTo>
                    <a:lnTo>
                      <a:pt x="1266" y="362"/>
                    </a:lnTo>
                    <a:lnTo>
                      <a:pt x="1282" y="324"/>
                    </a:lnTo>
                    <a:lnTo>
                      <a:pt x="1296" y="290"/>
                    </a:lnTo>
                    <a:lnTo>
                      <a:pt x="1312" y="263"/>
                    </a:lnTo>
                    <a:lnTo>
                      <a:pt x="1347" y="215"/>
                    </a:lnTo>
                    <a:lnTo>
                      <a:pt x="1384" y="180"/>
                    </a:lnTo>
                    <a:lnTo>
                      <a:pt x="1419" y="150"/>
                    </a:lnTo>
                    <a:lnTo>
                      <a:pt x="1454" y="129"/>
                    </a:lnTo>
                    <a:lnTo>
                      <a:pt x="1486" y="113"/>
                    </a:lnTo>
                    <a:lnTo>
                      <a:pt x="1516" y="102"/>
                    </a:lnTo>
                    <a:lnTo>
                      <a:pt x="1545" y="99"/>
                    </a:lnTo>
                    <a:lnTo>
                      <a:pt x="1572" y="102"/>
                    </a:lnTo>
                    <a:lnTo>
                      <a:pt x="1617" y="113"/>
                    </a:lnTo>
                    <a:lnTo>
                      <a:pt x="1636" y="121"/>
                    </a:lnTo>
                    <a:lnTo>
                      <a:pt x="1650" y="129"/>
                    </a:lnTo>
                    <a:lnTo>
                      <a:pt x="1666" y="131"/>
                    </a:lnTo>
                    <a:lnTo>
                      <a:pt x="1687" y="123"/>
                    </a:lnTo>
                    <a:lnTo>
                      <a:pt x="1717" y="107"/>
                    </a:lnTo>
                    <a:lnTo>
                      <a:pt x="1735" y="97"/>
                    </a:lnTo>
                    <a:lnTo>
                      <a:pt x="1754" y="86"/>
                    </a:lnTo>
                    <a:lnTo>
                      <a:pt x="1794" y="62"/>
                    </a:lnTo>
                    <a:lnTo>
                      <a:pt x="1843" y="40"/>
                    </a:lnTo>
                    <a:lnTo>
                      <a:pt x="1894" y="19"/>
                    </a:lnTo>
                    <a:lnTo>
                      <a:pt x="1947" y="5"/>
                    </a:lnTo>
                    <a:lnTo>
                      <a:pt x="1998" y="0"/>
                    </a:lnTo>
                    <a:lnTo>
                      <a:pt x="2044" y="5"/>
                    </a:lnTo>
                    <a:lnTo>
                      <a:pt x="2079" y="13"/>
                    </a:lnTo>
                    <a:lnTo>
                      <a:pt x="2108" y="29"/>
                    </a:lnTo>
                    <a:lnTo>
                      <a:pt x="2132" y="48"/>
                    </a:lnTo>
                    <a:lnTo>
                      <a:pt x="2148" y="67"/>
                    </a:lnTo>
                    <a:lnTo>
                      <a:pt x="2159" y="86"/>
                    </a:lnTo>
                    <a:lnTo>
                      <a:pt x="2165" y="102"/>
                    </a:lnTo>
                    <a:lnTo>
                      <a:pt x="2167" y="118"/>
                    </a:lnTo>
                    <a:lnTo>
                      <a:pt x="2170" y="137"/>
                    </a:lnTo>
                    <a:lnTo>
                      <a:pt x="2178" y="177"/>
                    </a:lnTo>
                    <a:lnTo>
                      <a:pt x="2189" y="196"/>
                    </a:lnTo>
                    <a:lnTo>
                      <a:pt x="2205" y="212"/>
                    </a:lnTo>
                    <a:lnTo>
                      <a:pt x="2226" y="223"/>
                    </a:lnTo>
                    <a:lnTo>
                      <a:pt x="2256" y="231"/>
                    </a:lnTo>
                    <a:lnTo>
                      <a:pt x="2285" y="233"/>
                    </a:lnTo>
                    <a:lnTo>
                      <a:pt x="2307" y="228"/>
                    </a:lnTo>
                    <a:lnTo>
                      <a:pt x="2320" y="215"/>
                    </a:lnTo>
                    <a:lnTo>
                      <a:pt x="2331" y="201"/>
                    </a:lnTo>
                    <a:lnTo>
                      <a:pt x="2352" y="169"/>
                    </a:lnTo>
                    <a:lnTo>
                      <a:pt x="2371" y="158"/>
                    </a:lnTo>
                    <a:lnTo>
                      <a:pt x="2395" y="156"/>
                    </a:lnTo>
                    <a:lnTo>
                      <a:pt x="2422" y="153"/>
                    </a:lnTo>
                    <a:lnTo>
                      <a:pt x="2443" y="150"/>
                    </a:lnTo>
                    <a:lnTo>
                      <a:pt x="2473" y="137"/>
                    </a:lnTo>
                    <a:lnTo>
                      <a:pt x="2502" y="121"/>
                    </a:lnTo>
                    <a:lnTo>
                      <a:pt x="2524" y="113"/>
                    </a:lnTo>
                    <a:lnTo>
                      <a:pt x="2551" y="107"/>
                    </a:lnTo>
                    <a:lnTo>
                      <a:pt x="2580" y="110"/>
                    </a:lnTo>
                    <a:lnTo>
                      <a:pt x="2607" y="121"/>
                    </a:lnTo>
                    <a:lnTo>
                      <a:pt x="2628" y="142"/>
                    </a:lnTo>
                    <a:lnTo>
                      <a:pt x="2645" y="164"/>
                    </a:lnTo>
                    <a:lnTo>
                      <a:pt x="2655" y="190"/>
                    </a:lnTo>
                    <a:lnTo>
                      <a:pt x="2663" y="215"/>
                    </a:lnTo>
                    <a:lnTo>
                      <a:pt x="2666" y="236"/>
                    </a:lnTo>
                    <a:lnTo>
                      <a:pt x="2663" y="252"/>
                    </a:lnTo>
                    <a:lnTo>
                      <a:pt x="2647" y="279"/>
                    </a:lnTo>
                    <a:lnTo>
                      <a:pt x="2639" y="292"/>
                    </a:lnTo>
                    <a:lnTo>
                      <a:pt x="2634" y="308"/>
                    </a:lnTo>
                    <a:lnTo>
                      <a:pt x="2623" y="333"/>
                    </a:lnTo>
                    <a:lnTo>
                      <a:pt x="2623" y="343"/>
                    </a:lnTo>
                    <a:lnTo>
                      <a:pt x="2628" y="354"/>
                    </a:lnTo>
                    <a:lnTo>
                      <a:pt x="2639" y="365"/>
                    </a:lnTo>
                    <a:lnTo>
                      <a:pt x="2650" y="378"/>
                    </a:lnTo>
                    <a:lnTo>
                      <a:pt x="2674" y="413"/>
                    </a:lnTo>
                    <a:lnTo>
                      <a:pt x="2679" y="432"/>
                    </a:lnTo>
                    <a:lnTo>
                      <a:pt x="2679" y="448"/>
                    </a:lnTo>
                    <a:lnTo>
                      <a:pt x="2666" y="464"/>
                    </a:lnTo>
                    <a:lnTo>
                      <a:pt x="2642" y="477"/>
                    </a:lnTo>
                    <a:lnTo>
                      <a:pt x="2628" y="485"/>
                    </a:lnTo>
                    <a:lnTo>
                      <a:pt x="2620" y="493"/>
                    </a:lnTo>
                    <a:lnTo>
                      <a:pt x="2618" y="504"/>
                    </a:lnTo>
                    <a:lnTo>
                      <a:pt x="2618" y="518"/>
                    </a:lnTo>
                    <a:lnTo>
                      <a:pt x="2631" y="547"/>
                    </a:lnTo>
                    <a:lnTo>
                      <a:pt x="2653" y="579"/>
                    </a:lnTo>
                    <a:lnTo>
                      <a:pt x="2677" y="614"/>
                    </a:lnTo>
                    <a:lnTo>
                      <a:pt x="2693" y="630"/>
                    </a:lnTo>
                    <a:lnTo>
                      <a:pt x="2706" y="646"/>
                    </a:lnTo>
                    <a:lnTo>
                      <a:pt x="2730" y="678"/>
                    </a:lnTo>
                    <a:lnTo>
                      <a:pt x="2749" y="705"/>
                    </a:lnTo>
                    <a:lnTo>
                      <a:pt x="2757" y="727"/>
                    </a:lnTo>
                    <a:lnTo>
                      <a:pt x="2754" y="743"/>
                    </a:lnTo>
                    <a:lnTo>
                      <a:pt x="2741" y="756"/>
                    </a:lnTo>
                    <a:lnTo>
                      <a:pt x="2717" y="767"/>
                    </a:lnTo>
                    <a:lnTo>
                      <a:pt x="2714" y="764"/>
                    </a:lnTo>
                    <a:lnTo>
                      <a:pt x="2687" y="764"/>
                    </a:lnTo>
                    <a:lnTo>
                      <a:pt x="2690" y="767"/>
                    </a:lnTo>
                    <a:lnTo>
                      <a:pt x="2693" y="759"/>
                    </a:lnTo>
                    <a:lnTo>
                      <a:pt x="2701" y="745"/>
                    </a:lnTo>
                    <a:lnTo>
                      <a:pt x="2709" y="727"/>
                    </a:lnTo>
                    <a:lnTo>
                      <a:pt x="2712" y="708"/>
                    </a:lnTo>
                    <a:lnTo>
                      <a:pt x="2706" y="692"/>
                    </a:lnTo>
                    <a:lnTo>
                      <a:pt x="2695" y="670"/>
                    </a:lnTo>
                    <a:lnTo>
                      <a:pt x="2658" y="617"/>
                    </a:lnTo>
                    <a:lnTo>
                      <a:pt x="2612" y="568"/>
                    </a:lnTo>
                    <a:lnTo>
                      <a:pt x="2594" y="550"/>
                    </a:lnTo>
                    <a:lnTo>
                      <a:pt x="2580" y="539"/>
                    </a:lnTo>
                    <a:lnTo>
                      <a:pt x="2569" y="531"/>
                    </a:lnTo>
                    <a:lnTo>
                      <a:pt x="2561" y="518"/>
                    </a:lnTo>
                    <a:lnTo>
                      <a:pt x="2559" y="507"/>
                    </a:lnTo>
                    <a:lnTo>
                      <a:pt x="2559" y="493"/>
                    </a:lnTo>
                    <a:lnTo>
                      <a:pt x="2561" y="480"/>
                    </a:lnTo>
                    <a:lnTo>
                      <a:pt x="2569" y="467"/>
                    </a:lnTo>
                    <a:lnTo>
                      <a:pt x="2583" y="456"/>
                    </a:lnTo>
                    <a:lnTo>
                      <a:pt x="2599" y="448"/>
                    </a:lnTo>
                    <a:lnTo>
                      <a:pt x="2615" y="440"/>
                    </a:lnTo>
                    <a:lnTo>
                      <a:pt x="2623" y="432"/>
                    </a:lnTo>
                    <a:lnTo>
                      <a:pt x="2628" y="421"/>
                    </a:lnTo>
                    <a:lnTo>
                      <a:pt x="2631" y="410"/>
                    </a:lnTo>
                    <a:lnTo>
                      <a:pt x="2628" y="397"/>
                    </a:lnTo>
                    <a:lnTo>
                      <a:pt x="2607" y="375"/>
                    </a:lnTo>
                    <a:lnTo>
                      <a:pt x="2588" y="365"/>
                    </a:lnTo>
                    <a:lnTo>
                      <a:pt x="2572" y="354"/>
                    </a:lnTo>
                    <a:lnTo>
                      <a:pt x="2564" y="338"/>
                    </a:lnTo>
                    <a:lnTo>
                      <a:pt x="2564" y="322"/>
                    </a:lnTo>
                    <a:lnTo>
                      <a:pt x="2569" y="303"/>
                    </a:lnTo>
                    <a:lnTo>
                      <a:pt x="2588" y="268"/>
                    </a:lnTo>
                    <a:lnTo>
                      <a:pt x="2612" y="241"/>
                    </a:lnTo>
                    <a:lnTo>
                      <a:pt x="2620" y="228"/>
                    </a:lnTo>
                    <a:lnTo>
                      <a:pt x="2623" y="212"/>
                    </a:lnTo>
                    <a:lnTo>
                      <a:pt x="2620" y="193"/>
                    </a:lnTo>
                    <a:lnTo>
                      <a:pt x="2612" y="174"/>
                    </a:lnTo>
                    <a:lnTo>
                      <a:pt x="2602" y="158"/>
                    </a:lnTo>
                    <a:lnTo>
                      <a:pt x="2588" y="145"/>
                    </a:lnTo>
                    <a:lnTo>
                      <a:pt x="2575" y="139"/>
                    </a:lnTo>
                    <a:lnTo>
                      <a:pt x="2561" y="139"/>
                    </a:lnTo>
                    <a:lnTo>
                      <a:pt x="2548" y="147"/>
                    </a:lnTo>
                    <a:lnTo>
                      <a:pt x="2540" y="158"/>
                    </a:lnTo>
                    <a:lnTo>
                      <a:pt x="2532" y="174"/>
                    </a:lnTo>
                    <a:lnTo>
                      <a:pt x="2524" y="193"/>
                    </a:lnTo>
                    <a:lnTo>
                      <a:pt x="2516" y="209"/>
                    </a:lnTo>
                    <a:lnTo>
                      <a:pt x="2508" y="223"/>
                    </a:lnTo>
                    <a:lnTo>
                      <a:pt x="2497" y="231"/>
                    </a:lnTo>
                    <a:lnTo>
                      <a:pt x="2481" y="231"/>
                    </a:lnTo>
                    <a:lnTo>
                      <a:pt x="2451" y="217"/>
                    </a:lnTo>
                    <a:lnTo>
                      <a:pt x="2430" y="206"/>
                    </a:lnTo>
                    <a:lnTo>
                      <a:pt x="2409" y="198"/>
                    </a:lnTo>
                    <a:lnTo>
                      <a:pt x="2398" y="198"/>
                    </a:lnTo>
                    <a:lnTo>
                      <a:pt x="2387" y="204"/>
                    </a:lnTo>
                    <a:lnTo>
                      <a:pt x="2374" y="212"/>
                    </a:lnTo>
                    <a:lnTo>
                      <a:pt x="2360" y="223"/>
                    </a:lnTo>
                    <a:lnTo>
                      <a:pt x="2331" y="247"/>
                    </a:lnTo>
                    <a:lnTo>
                      <a:pt x="2296" y="265"/>
                    </a:lnTo>
                    <a:lnTo>
                      <a:pt x="2277" y="268"/>
                    </a:lnTo>
                    <a:lnTo>
                      <a:pt x="2256" y="268"/>
                    </a:lnTo>
                    <a:lnTo>
                      <a:pt x="2215" y="257"/>
                    </a:lnTo>
                    <a:lnTo>
                      <a:pt x="2178" y="233"/>
                    </a:lnTo>
                    <a:lnTo>
                      <a:pt x="2162" y="217"/>
                    </a:lnTo>
                    <a:lnTo>
                      <a:pt x="2146" y="196"/>
                    </a:lnTo>
                    <a:lnTo>
                      <a:pt x="2135" y="169"/>
                    </a:lnTo>
                    <a:lnTo>
                      <a:pt x="2124" y="139"/>
                    </a:lnTo>
                    <a:lnTo>
                      <a:pt x="2114" y="113"/>
                    </a:lnTo>
                    <a:lnTo>
                      <a:pt x="2095" y="88"/>
                    </a:lnTo>
                    <a:lnTo>
                      <a:pt x="2071" y="72"/>
                    </a:lnTo>
                    <a:lnTo>
                      <a:pt x="2044" y="62"/>
                    </a:lnTo>
                    <a:lnTo>
                      <a:pt x="2017" y="56"/>
                    </a:lnTo>
                    <a:lnTo>
                      <a:pt x="1990" y="54"/>
                    </a:lnTo>
                    <a:lnTo>
                      <a:pt x="1966" y="56"/>
                    </a:lnTo>
                    <a:lnTo>
                      <a:pt x="1947" y="62"/>
                    </a:lnTo>
                    <a:lnTo>
                      <a:pt x="1910" y="78"/>
                    </a:lnTo>
                    <a:lnTo>
                      <a:pt x="1875" y="99"/>
                    </a:lnTo>
                    <a:lnTo>
                      <a:pt x="1837" y="121"/>
                    </a:lnTo>
                    <a:lnTo>
                      <a:pt x="1802" y="145"/>
                    </a:lnTo>
                    <a:lnTo>
                      <a:pt x="1768" y="164"/>
                    </a:lnTo>
                    <a:lnTo>
                      <a:pt x="1733" y="177"/>
                    </a:lnTo>
                    <a:lnTo>
                      <a:pt x="1695" y="185"/>
                    </a:lnTo>
                    <a:lnTo>
                      <a:pt x="1655" y="185"/>
                    </a:lnTo>
                    <a:lnTo>
                      <a:pt x="1580" y="180"/>
                    </a:lnTo>
                    <a:lnTo>
                      <a:pt x="1545" y="180"/>
                    </a:lnTo>
                    <a:lnTo>
                      <a:pt x="1513" y="182"/>
                    </a:lnTo>
                    <a:lnTo>
                      <a:pt x="1486" y="188"/>
                    </a:lnTo>
                    <a:lnTo>
                      <a:pt x="1462" y="196"/>
                    </a:lnTo>
                    <a:lnTo>
                      <a:pt x="1443" y="206"/>
                    </a:lnTo>
                    <a:lnTo>
                      <a:pt x="1430" y="217"/>
                    </a:lnTo>
                    <a:lnTo>
                      <a:pt x="1424" y="225"/>
                    </a:lnTo>
                    <a:lnTo>
                      <a:pt x="1403" y="247"/>
                    </a:lnTo>
                    <a:lnTo>
                      <a:pt x="1392" y="263"/>
                    </a:lnTo>
                    <a:lnTo>
                      <a:pt x="1379" y="279"/>
                    </a:lnTo>
                    <a:lnTo>
                      <a:pt x="1363" y="298"/>
                    </a:lnTo>
                    <a:lnTo>
                      <a:pt x="1336" y="343"/>
                    </a:lnTo>
                    <a:lnTo>
                      <a:pt x="1309" y="394"/>
                    </a:lnTo>
                    <a:lnTo>
                      <a:pt x="1288" y="456"/>
                    </a:lnTo>
                    <a:lnTo>
                      <a:pt x="1277" y="523"/>
                    </a:lnTo>
                    <a:lnTo>
                      <a:pt x="1277" y="560"/>
                    </a:lnTo>
                    <a:lnTo>
                      <a:pt x="1280" y="598"/>
                    </a:lnTo>
                    <a:lnTo>
                      <a:pt x="1285" y="652"/>
                    </a:lnTo>
                    <a:lnTo>
                      <a:pt x="1290" y="697"/>
                    </a:lnTo>
                    <a:lnTo>
                      <a:pt x="1293" y="735"/>
                    </a:lnTo>
                    <a:lnTo>
                      <a:pt x="1293" y="767"/>
                    </a:lnTo>
                    <a:lnTo>
                      <a:pt x="1293" y="764"/>
                    </a:lnTo>
                    <a:lnTo>
                      <a:pt x="1293" y="767"/>
                    </a:lnTo>
                    <a:close/>
                  </a:path>
                </a:pathLst>
              </a:custGeom>
              <a:solidFill>
                <a:srgbClr val="000000"/>
              </a:solidFill>
              <a:ln w="9525">
                <a:noFill/>
                <a:round/>
                <a:headEnd/>
                <a:tailEnd/>
              </a:ln>
            </p:spPr>
            <p:txBody>
              <a:bodyPr/>
              <a:lstStyle/>
              <a:p>
                <a:endParaRPr lang="ar-SA"/>
              </a:p>
            </p:txBody>
          </p:sp>
        </p:grpSp>
        <p:sp>
          <p:nvSpPr>
            <p:cNvPr id="20486" name="Freeform 8"/>
            <p:cNvSpPr>
              <a:spLocks/>
            </p:cNvSpPr>
            <p:nvPr/>
          </p:nvSpPr>
          <p:spPr bwMode="auto">
            <a:xfrm>
              <a:off x="1431" y="11078"/>
              <a:ext cx="4817" cy="4477"/>
            </a:xfrm>
            <a:custGeom>
              <a:avLst/>
              <a:gdLst>
                <a:gd name="T0" fmla="*/ 5507 w 4454"/>
                <a:gd name="T1" fmla="*/ 3604 h 4422"/>
                <a:gd name="T2" fmla="*/ 5484 w 4454"/>
                <a:gd name="T3" fmla="*/ 3579 h 4422"/>
                <a:gd name="T4" fmla="*/ 5228 w 4454"/>
                <a:gd name="T5" fmla="*/ 3668 h 4422"/>
                <a:gd name="T6" fmla="*/ 4902 w 4454"/>
                <a:gd name="T7" fmla="*/ 3807 h 4422"/>
                <a:gd name="T8" fmla="*/ 4193 w 4454"/>
                <a:gd name="T9" fmla="*/ 4099 h 4422"/>
                <a:gd name="T10" fmla="*/ 3196 w 4454"/>
                <a:gd name="T11" fmla="*/ 4386 h 4422"/>
                <a:gd name="T12" fmla="*/ 2642 w 4454"/>
                <a:gd name="T13" fmla="*/ 4458 h 4422"/>
                <a:gd name="T14" fmla="*/ 2066 w 4454"/>
                <a:gd name="T15" fmla="*/ 4458 h 4422"/>
                <a:gd name="T16" fmla="*/ 1597 w 4454"/>
                <a:gd name="T17" fmla="*/ 4381 h 4422"/>
                <a:gd name="T18" fmla="*/ 1245 w 4454"/>
                <a:gd name="T19" fmla="*/ 4241 h 4422"/>
                <a:gd name="T20" fmla="*/ 994 w 4454"/>
                <a:gd name="T21" fmla="*/ 4063 h 4422"/>
                <a:gd name="T22" fmla="*/ 771 w 4454"/>
                <a:gd name="T23" fmla="*/ 3768 h 4422"/>
                <a:gd name="T24" fmla="*/ 669 w 4454"/>
                <a:gd name="T25" fmla="*/ 3423 h 4422"/>
                <a:gd name="T26" fmla="*/ 676 w 4454"/>
                <a:gd name="T27" fmla="*/ 3181 h 4422"/>
                <a:gd name="T28" fmla="*/ 787 w 4454"/>
                <a:gd name="T29" fmla="*/ 2973 h 4422"/>
                <a:gd name="T30" fmla="*/ 1031 w 4454"/>
                <a:gd name="T31" fmla="*/ 2780 h 4422"/>
                <a:gd name="T32" fmla="*/ 1167 w 4454"/>
                <a:gd name="T33" fmla="*/ 2580 h 4422"/>
                <a:gd name="T34" fmla="*/ 1202 w 4454"/>
                <a:gd name="T35" fmla="*/ 2393 h 4422"/>
                <a:gd name="T36" fmla="*/ 1137 w 4454"/>
                <a:gd name="T37" fmla="*/ 1987 h 4422"/>
                <a:gd name="T38" fmla="*/ 916 w 4454"/>
                <a:gd name="T39" fmla="*/ 1583 h 4422"/>
                <a:gd name="T40" fmla="*/ 641 w 4454"/>
                <a:gd name="T41" fmla="*/ 1269 h 4422"/>
                <a:gd name="T42" fmla="*/ 441 w 4454"/>
                <a:gd name="T43" fmla="*/ 1080 h 4422"/>
                <a:gd name="T44" fmla="*/ 282 w 4454"/>
                <a:gd name="T45" fmla="*/ 910 h 4422"/>
                <a:gd name="T46" fmla="*/ 123 w 4454"/>
                <a:gd name="T47" fmla="*/ 633 h 4422"/>
                <a:gd name="T48" fmla="*/ 112 w 4454"/>
                <a:gd name="T49" fmla="*/ 363 h 4422"/>
                <a:gd name="T50" fmla="*/ 234 w 4454"/>
                <a:gd name="T51" fmla="*/ 164 h 4422"/>
                <a:gd name="T52" fmla="*/ 319 w 4454"/>
                <a:gd name="T53" fmla="*/ 0 h 4422"/>
                <a:gd name="T54" fmla="*/ 95 w 4454"/>
                <a:gd name="T55" fmla="*/ 224 h 4422"/>
                <a:gd name="T56" fmla="*/ 0 w 4454"/>
                <a:gd name="T57" fmla="*/ 487 h 4422"/>
                <a:gd name="T58" fmla="*/ 95 w 4454"/>
                <a:gd name="T59" fmla="*/ 832 h 4422"/>
                <a:gd name="T60" fmla="*/ 360 w 4454"/>
                <a:gd name="T61" fmla="*/ 1150 h 4422"/>
                <a:gd name="T62" fmla="*/ 686 w 4454"/>
                <a:gd name="T63" fmla="*/ 1481 h 4422"/>
                <a:gd name="T64" fmla="*/ 916 w 4454"/>
                <a:gd name="T65" fmla="*/ 1801 h 4422"/>
                <a:gd name="T66" fmla="*/ 1031 w 4454"/>
                <a:gd name="T67" fmla="*/ 2073 h 4422"/>
                <a:gd name="T68" fmla="*/ 1062 w 4454"/>
                <a:gd name="T69" fmla="*/ 2418 h 4422"/>
                <a:gd name="T70" fmla="*/ 1008 w 4454"/>
                <a:gd name="T71" fmla="*/ 2593 h 4422"/>
                <a:gd name="T72" fmla="*/ 835 w 4454"/>
                <a:gd name="T73" fmla="*/ 2764 h 4422"/>
                <a:gd name="T74" fmla="*/ 727 w 4454"/>
                <a:gd name="T75" fmla="*/ 2783 h 4422"/>
                <a:gd name="T76" fmla="*/ 665 w 4454"/>
                <a:gd name="T77" fmla="*/ 2716 h 4422"/>
                <a:gd name="T78" fmla="*/ 713 w 4454"/>
                <a:gd name="T79" fmla="*/ 2547 h 4422"/>
                <a:gd name="T80" fmla="*/ 933 w 4454"/>
                <a:gd name="T81" fmla="*/ 2318 h 4422"/>
                <a:gd name="T82" fmla="*/ 1005 w 4454"/>
                <a:gd name="T83" fmla="*/ 2129 h 4422"/>
                <a:gd name="T84" fmla="*/ 801 w 4454"/>
                <a:gd name="T85" fmla="*/ 2312 h 4422"/>
                <a:gd name="T86" fmla="*/ 672 w 4454"/>
                <a:gd name="T87" fmla="*/ 2402 h 4422"/>
                <a:gd name="T88" fmla="*/ 568 w 4454"/>
                <a:gd name="T89" fmla="*/ 2363 h 4422"/>
                <a:gd name="T90" fmla="*/ 482 w 4454"/>
                <a:gd name="T91" fmla="*/ 2363 h 4422"/>
                <a:gd name="T92" fmla="*/ 441 w 4454"/>
                <a:gd name="T93" fmla="*/ 2438 h 4422"/>
                <a:gd name="T94" fmla="*/ 455 w 4454"/>
                <a:gd name="T95" fmla="*/ 2669 h 4422"/>
                <a:gd name="T96" fmla="*/ 462 w 4454"/>
                <a:gd name="T97" fmla="*/ 3108 h 4422"/>
                <a:gd name="T98" fmla="*/ 530 w 4454"/>
                <a:gd name="T99" fmla="*/ 3534 h 4422"/>
                <a:gd name="T100" fmla="*/ 665 w 4454"/>
                <a:gd name="T101" fmla="*/ 3876 h 4422"/>
                <a:gd name="T102" fmla="*/ 862 w 4454"/>
                <a:gd name="T103" fmla="*/ 4139 h 4422"/>
                <a:gd name="T104" fmla="*/ 1117 w 4454"/>
                <a:gd name="T105" fmla="*/ 4333 h 4422"/>
                <a:gd name="T106" fmla="*/ 1422 w 4454"/>
                <a:gd name="T107" fmla="*/ 4467 h 4422"/>
                <a:gd name="T108" fmla="*/ 1970 w 4454"/>
                <a:gd name="T109" fmla="*/ 4572 h 4422"/>
                <a:gd name="T110" fmla="*/ 2715 w 4454"/>
                <a:gd name="T111" fmla="*/ 4581 h 4422"/>
                <a:gd name="T112" fmla="*/ 3353 w 4454"/>
                <a:gd name="T113" fmla="*/ 4503 h 4422"/>
                <a:gd name="T114" fmla="*/ 3970 w 4454"/>
                <a:gd name="T115" fmla="*/ 4347 h 4422"/>
                <a:gd name="T116" fmla="*/ 4568 w 4454"/>
                <a:gd name="T117" fmla="*/ 4116 h 4422"/>
                <a:gd name="T118" fmla="*/ 4997 w 4454"/>
                <a:gd name="T119" fmla="*/ 3899 h 4422"/>
                <a:gd name="T120" fmla="*/ 5159 w 4454"/>
                <a:gd name="T121" fmla="*/ 3793 h 442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54"/>
                <a:gd name="T184" fmla="*/ 0 h 4422"/>
                <a:gd name="T185" fmla="*/ 4454 w 4454"/>
                <a:gd name="T186" fmla="*/ 4422 h 442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54" h="4422">
                  <a:moveTo>
                    <a:pt x="4079" y="3655"/>
                  </a:moveTo>
                  <a:lnTo>
                    <a:pt x="4165" y="3585"/>
                  </a:lnTo>
                  <a:lnTo>
                    <a:pt x="4256" y="3526"/>
                  </a:lnTo>
                  <a:lnTo>
                    <a:pt x="4353" y="3473"/>
                  </a:lnTo>
                  <a:lnTo>
                    <a:pt x="4454" y="3427"/>
                  </a:lnTo>
                  <a:lnTo>
                    <a:pt x="4420" y="3430"/>
                  </a:lnTo>
                  <a:lnTo>
                    <a:pt x="4379" y="3438"/>
                  </a:lnTo>
                  <a:lnTo>
                    <a:pt x="4336" y="3449"/>
                  </a:lnTo>
                  <a:lnTo>
                    <a:pt x="4291" y="3465"/>
                  </a:lnTo>
                  <a:lnTo>
                    <a:pt x="4243" y="3486"/>
                  </a:lnTo>
                  <a:lnTo>
                    <a:pt x="4189" y="3508"/>
                  </a:lnTo>
                  <a:lnTo>
                    <a:pt x="4133" y="3534"/>
                  </a:lnTo>
                  <a:lnTo>
                    <a:pt x="4074" y="3564"/>
                  </a:lnTo>
                  <a:lnTo>
                    <a:pt x="4009" y="3596"/>
                  </a:lnTo>
                  <a:lnTo>
                    <a:pt x="3945" y="3631"/>
                  </a:lnTo>
                  <a:lnTo>
                    <a:pt x="3875" y="3668"/>
                  </a:lnTo>
                  <a:lnTo>
                    <a:pt x="3803" y="3706"/>
                  </a:lnTo>
                  <a:lnTo>
                    <a:pt x="3650" y="3784"/>
                  </a:lnTo>
                  <a:lnTo>
                    <a:pt x="3486" y="3867"/>
                  </a:lnTo>
                  <a:lnTo>
                    <a:pt x="3315" y="3950"/>
                  </a:lnTo>
                  <a:lnTo>
                    <a:pt x="3130" y="4028"/>
                  </a:lnTo>
                  <a:lnTo>
                    <a:pt x="2937" y="4103"/>
                  </a:lnTo>
                  <a:lnTo>
                    <a:pt x="2736" y="4170"/>
                  </a:lnTo>
                  <a:lnTo>
                    <a:pt x="2526" y="4226"/>
                  </a:lnTo>
                  <a:lnTo>
                    <a:pt x="2419" y="4248"/>
                  </a:lnTo>
                  <a:lnTo>
                    <a:pt x="2312" y="4269"/>
                  </a:lnTo>
                  <a:lnTo>
                    <a:pt x="2199" y="4285"/>
                  </a:lnTo>
                  <a:lnTo>
                    <a:pt x="2089" y="4296"/>
                  </a:lnTo>
                  <a:lnTo>
                    <a:pt x="1974" y="4304"/>
                  </a:lnTo>
                  <a:lnTo>
                    <a:pt x="1859" y="4307"/>
                  </a:lnTo>
                  <a:lnTo>
                    <a:pt x="1743" y="4304"/>
                  </a:lnTo>
                  <a:lnTo>
                    <a:pt x="1633" y="4296"/>
                  </a:lnTo>
                  <a:lnTo>
                    <a:pt x="1531" y="4283"/>
                  </a:lnTo>
                  <a:lnTo>
                    <a:pt x="1435" y="4266"/>
                  </a:lnTo>
                  <a:lnTo>
                    <a:pt x="1346" y="4245"/>
                  </a:lnTo>
                  <a:lnTo>
                    <a:pt x="1263" y="4221"/>
                  </a:lnTo>
                  <a:lnTo>
                    <a:pt x="1186" y="4191"/>
                  </a:lnTo>
                  <a:lnTo>
                    <a:pt x="1113" y="4159"/>
                  </a:lnTo>
                  <a:lnTo>
                    <a:pt x="1046" y="4124"/>
                  </a:lnTo>
                  <a:lnTo>
                    <a:pt x="984" y="4087"/>
                  </a:lnTo>
                  <a:lnTo>
                    <a:pt x="928" y="4047"/>
                  </a:lnTo>
                  <a:lnTo>
                    <a:pt x="877" y="4004"/>
                  </a:lnTo>
                  <a:lnTo>
                    <a:pt x="829" y="3961"/>
                  </a:lnTo>
                  <a:lnTo>
                    <a:pt x="786" y="3915"/>
                  </a:lnTo>
                  <a:lnTo>
                    <a:pt x="748" y="3870"/>
                  </a:lnTo>
                  <a:lnTo>
                    <a:pt x="714" y="3821"/>
                  </a:lnTo>
                  <a:lnTo>
                    <a:pt x="655" y="3725"/>
                  </a:lnTo>
                  <a:lnTo>
                    <a:pt x="609" y="3631"/>
                  </a:lnTo>
                  <a:lnTo>
                    <a:pt x="577" y="3537"/>
                  </a:lnTo>
                  <a:lnTo>
                    <a:pt x="553" y="3449"/>
                  </a:lnTo>
                  <a:lnTo>
                    <a:pt x="537" y="3368"/>
                  </a:lnTo>
                  <a:lnTo>
                    <a:pt x="529" y="3298"/>
                  </a:lnTo>
                  <a:lnTo>
                    <a:pt x="523" y="3242"/>
                  </a:lnTo>
                  <a:lnTo>
                    <a:pt x="523" y="3151"/>
                  </a:lnTo>
                  <a:lnTo>
                    <a:pt x="529" y="3105"/>
                  </a:lnTo>
                  <a:lnTo>
                    <a:pt x="534" y="3065"/>
                  </a:lnTo>
                  <a:lnTo>
                    <a:pt x="542" y="3028"/>
                  </a:lnTo>
                  <a:lnTo>
                    <a:pt x="563" y="2963"/>
                  </a:lnTo>
                  <a:lnTo>
                    <a:pt x="590" y="2910"/>
                  </a:lnTo>
                  <a:lnTo>
                    <a:pt x="622" y="2864"/>
                  </a:lnTo>
                  <a:lnTo>
                    <a:pt x="657" y="2824"/>
                  </a:lnTo>
                  <a:lnTo>
                    <a:pt x="698" y="2789"/>
                  </a:lnTo>
                  <a:lnTo>
                    <a:pt x="738" y="2754"/>
                  </a:lnTo>
                  <a:lnTo>
                    <a:pt x="815" y="2679"/>
                  </a:lnTo>
                  <a:lnTo>
                    <a:pt x="850" y="2636"/>
                  </a:lnTo>
                  <a:lnTo>
                    <a:pt x="883" y="2585"/>
                  </a:lnTo>
                  <a:lnTo>
                    <a:pt x="909" y="2521"/>
                  </a:lnTo>
                  <a:lnTo>
                    <a:pt x="923" y="2486"/>
                  </a:lnTo>
                  <a:lnTo>
                    <a:pt x="931" y="2446"/>
                  </a:lnTo>
                  <a:lnTo>
                    <a:pt x="939" y="2403"/>
                  </a:lnTo>
                  <a:lnTo>
                    <a:pt x="944" y="2357"/>
                  </a:lnTo>
                  <a:lnTo>
                    <a:pt x="950" y="2306"/>
                  </a:lnTo>
                  <a:lnTo>
                    <a:pt x="950" y="2250"/>
                  </a:lnTo>
                  <a:lnTo>
                    <a:pt x="944" y="2135"/>
                  </a:lnTo>
                  <a:lnTo>
                    <a:pt x="925" y="2022"/>
                  </a:lnTo>
                  <a:lnTo>
                    <a:pt x="899" y="1915"/>
                  </a:lnTo>
                  <a:lnTo>
                    <a:pt x="864" y="1810"/>
                  </a:lnTo>
                  <a:lnTo>
                    <a:pt x="824" y="1711"/>
                  </a:lnTo>
                  <a:lnTo>
                    <a:pt x="775" y="1617"/>
                  </a:lnTo>
                  <a:lnTo>
                    <a:pt x="724" y="1526"/>
                  </a:lnTo>
                  <a:lnTo>
                    <a:pt x="671" y="1440"/>
                  </a:lnTo>
                  <a:lnTo>
                    <a:pt x="614" y="1362"/>
                  </a:lnTo>
                  <a:lnTo>
                    <a:pt x="561" y="1290"/>
                  </a:lnTo>
                  <a:lnTo>
                    <a:pt x="507" y="1223"/>
                  </a:lnTo>
                  <a:lnTo>
                    <a:pt x="456" y="1161"/>
                  </a:lnTo>
                  <a:lnTo>
                    <a:pt x="408" y="1108"/>
                  </a:lnTo>
                  <a:lnTo>
                    <a:pt x="368" y="1062"/>
                  </a:lnTo>
                  <a:lnTo>
                    <a:pt x="349" y="1041"/>
                  </a:lnTo>
                  <a:lnTo>
                    <a:pt x="333" y="1022"/>
                  </a:lnTo>
                  <a:lnTo>
                    <a:pt x="319" y="1006"/>
                  </a:lnTo>
                  <a:lnTo>
                    <a:pt x="309" y="992"/>
                  </a:lnTo>
                  <a:lnTo>
                    <a:pt x="223" y="877"/>
                  </a:lnTo>
                  <a:lnTo>
                    <a:pt x="185" y="815"/>
                  </a:lnTo>
                  <a:lnTo>
                    <a:pt x="148" y="751"/>
                  </a:lnTo>
                  <a:lnTo>
                    <a:pt x="118" y="681"/>
                  </a:lnTo>
                  <a:lnTo>
                    <a:pt x="97" y="609"/>
                  </a:lnTo>
                  <a:lnTo>
                    <a:pt x="81" y="534"/>
                  </a:lnTo>
                  <a:lnTo>
                    <a:pt x="75" y="456"/>
                  </a:lnTo>
                  <a:lnTo>
                    <a:pt x="78" y="402"/>
                  </a:lnTo>
                  <a:lnTo>
                    <a:pt x="89" y="351"/>
                  </a:lnTo>
                  <a:lnTo>
                    <a:pt x="102" y="300"/>
                  </a:lnTo>
                  <a:lnTo>
                    <a:pt x="124" y="252"/>
                  </a:lnTo>
                  <a:lnTo>
                    <a:pt x="153" y="204"/>
                  </a:lnTo>
                  <a:lnTo>
                    <a:pt x="185" y="158"/>
                  </a:lnTo>
                  <a:lnTo>
                    <a:pt x="226" y="115"/>
                  </a:lnTo>
                  <a:lnTo>
                    <a:pt x="274" y="72"/>
                  </a:lnTo>
                  <a:lnTo>
                    <a:pt x="263" y="38"/>
                  </a:lnTo>
                  <a:lnTo>
                    <a:pt x="252" y="0"/>
                  </a:lnTo>
                  <a:lnTo>
                    <a:pt x="201" y="40"/>
                  </a:lnTo>
                  <a:lnTo>
                    <a:pt x="156" y="94"/>
                  </a:lnTo>
                  <a:lnTo>
                    <a:pt x="113" y="153"/>
                  </a:lnTo>
                  <a:lnTo>
                    <a:pt x="75" y="215"/>
                  </a:lnTo>
                  <a:lnTo>
                    <a:pt x="43" y="282"/>
                  </a:lnTo>
                  <a:lnTo>
                    <a:pt x="22" y="349"/>
                  </a:lnTo>
                  <a:lnTo>
                    <a:pt x="6" y="410"/>
                  </a:lnTo>
                  <a:lnTo>
                    <a:pt x="0" y="469"/>
                  </a:lnTo>
                  <a:lnTo>
                    <a:pt x="6" y="555"/>
                  </a:lnTo>
                  <a:lnTo>
                    <a:pt x="19" y="638"/>
                  </a:lnTo>
                  <a:lnTo>
                    <a:pt x="41" y="719"/>
                  </a:lnTo>
                  <a:lnTo>
                    <a:pt x="75" y="802"/>
                  </a:lnTo>
                  <a:lnTo>
                    <a:pt x="121" y="882"/>
                  </a:lnTo>
                  <a:lnTo>
                    <a:pt x="177" y="968"/>
                  </a:lnTo>
                  <a:lnTo>
                    <a:pt x="244" y="1059"/>
                  </a:lnTo>
                  <a:lnTo>
                    <a:pt x="285" y="1108"/>
                  </a:lnTo>
                  <a:lnTo>
                    <a:pt x="327" y="1156"/>
                  </a:lnTo>
                  <a:lnTo>
                    <a:pt x="408" y="1250"/>
                  </a:lnTo>
                  <a:lnTo>
                    <a:pt x="480" y="1341"/>
                  </a:lnTo>
                  <a:lnTo>
                    <a:pt x="542" y="1427"/>
                  </a:lnTo>
                  <a:lnTo>
                    <a:pt x="598" y="1510"/>
                  </a:lnTo>
                  <a:lnTo>
                    <a:pt x="647" y="1588"/>
                  </a:lnTo>
                  <a:lnTo>
                    <a:pt x="689" y="1663"/>
                  </a:lnTo>
                  <a:lnTo>
                    <a:pt x="724" y="1735"/>
                  </a:lnTo>
                  <a:lnTo>
                    <a:pt x="754" y="1805"/>
                  </a:lnTo>
                  <a:lnTo>
                    <a:pt x="778" y="1872"/>
                  </a:lnTo>
                  <a:lnTo>
                    <a:pt x="799" y="1936"/>
                  </a:lnTo>
                  <a:lnTo>
                    <a:pt x="815" y="1998"/>
                  </a:lnTo>
                  <a:lnTo>
                    <a:pt x="826" y="2057"/>
                  </a:lnTo>
                  <a:lnTo>
                    <a:pt x="840" y="2172"/>
                  </a:lnTo>
                  <a:lnTo>
                    <a:pt x="842" y="2279"/>
                  </a:lnTo>
                  <a:lnTo>
                    <a:pt x="840" y="2330"/>
                  </a:lnTo>
                  <a:lnTo>
                    <a:pt x="834" y="2379"/>
                  </a:lnTo>
                  <a:lnTo>
                    <a:pt x="824" y="2422"/>
                  </a:lnTo>
                  <a:lnTo>
                    <a:pt x="810" y="2462"/>
                  </a:lnTo>
                  <a:lnTo>
                    <a:pt x="797" y="2499"/>
                  </a:lnTo>
                  <a:lnTo>
                    <a:pt x="778" y="2534"/>
                  </a:lnTo>
                  <a:lnTo>
                    <a:pt x="740" y="2590"/>
                  </a:lnTo>
                  <a:lnTo>
                    <a:pt x="698" y="2633"/>
                  </a:lnTo>
                  <a:lnTo>
                    <a:pt x="660" y="2663"/>
                  </a:lnTo>
                  <a:lnTo>
                    <a:pt x="625" y="2682"/>
                  </a:lnTo>
                  <a:lnTo>
                    <a:pt x="614" y="2684"/>
                  </a:lnTo>
                  <a:lnTo>
                    <a:pt x="604" y="2687"/>
                  </a:lnTo>
                  <a:lnTo>
                    <a:pt x="574" y="2682"/>
                  </a:lnTo>
                  <a:lnTo>
                    <a:pt x="547" y="2666"/>
                  </a:lnTo>
                  <a:lnTo>
                    <a:pt x="539" y="2652"/>
                  </a:lnTo>
                  <a:lnTo>
                    <a:pt x="531" y="2636"/>
                  </a:lnTo>
                  <a:lnTo>
                    <a:pt x="526" y="2617"/>
                  </a:lnTo>
                  <a:lnTo>
                    <a:pt x="523" y="2593"/>
                  </a:lnTo>
                  <a:lnTo>
                    <a:pt x="529" y="2550"/>
                  </a:lnTo>
                  <a:lnTo>
                    <a:pt x="542" y="2505"/>
                  </a:lnTo>
                  <a:lnTo>
                    <a:pt x="563" y="2454"/>
                  </a:lnTo>
                  <a:lnTo>
                    <a:pt x="593" y="2403"/>
                  </a:lnTo>
                  <a:lnTo>
                    <a:pt x="633" y="2349"/>
                  </a:lnTo>
                  <a:lnTo>
                    <a:pt x="681" y="2293"/>
                  </a:lnTo>
                  <a:lnTo>
                    <a:pt x="738" y="2234"/>
                  </a:lnTo>
                  <a:lnTo>
                    <a:pt x="805" y="2172"/>
                  </a:lnTo>
                  <a:lnTo>
                    <a:pt x="810" y="2140"/>
                  </a:lnTo>
                  <a:lnTo>
                    <a:pt x="805" y="2100"/>
                  </a:lnTo>
                  <a:lnTo>
                    <a:pt x="794" y="2051"/>
                  </a:lnTo>
                  <a:lnTo>
                    <a:pt x="773" y="1992"/>
                  </a:lnTo>
                  <a:lnTo>
                    <a:pt x="724" y="2086"/>
                  </a:lnTo>
                  <a:lnTo>
                    <a:pt x="679" y="2164"/>
                  </a:lnTo>
                  <a:lnTo>
                    <a:pt x="633" y="2228"/>
                  </a:lnTo>
                  <a:lnTo>
                    <a:pt x="588" y="2279"/>
                  </a:lnTo>
                  <a:lnTo>
                    <a:pt x="571" y="2293"/>
                  </a:lnTo>
                  <a:lnTo>
                    <a:pt x="558" y="2304"/>
                  </a:lnTo>
                  <a:lnTo>
                    <a:pt x="531" y="2314"/>
                  </a:lnTo>
                  <a:lnTo>
                    <a:pt x="510" y="2317"/>
                  </a:lnTo>
                  <a:lnTo>
                    <a:pt x="491" y="2312"/>
                  </a:lnTo>
                  <a:lnTo>
                    <a:pt x="459" y="2287"/>
                  </a:lnTo>
                  <a:lnTo>
                    <a:pt x="448" y="2277"/>
                  </a:lnTo>
                  <a:lnTo>
                    <a:pt x="440" y="2271"/>
                  </a:lnTo>
                  <a:lnTo>
                    <a:pt x="429" y="2269"/>
                  </a:lnTo>
                  <a:lnTo>
                    <a:pt x="413" y="2266"/>
                  </a:lnTo>
                  <a:lnTo>
                    <a:pt x="381" y="2277"/>
                  </a:lnTo>
                  <a:lnTo>
                    <a:pt x="365" y="2287"/>
                  </a:lnTo>
                  <a:lnTo>
                    <a:pt x="354" y="2304"/>
                  </a:lnTo>
                  <a:lnTo>
                    <a:pt x="346" y="2322"/>
                  </a:lnTo>
                  <a:lnTo>
                    <a:pt x="349" y="2349"/>
                  </a:lnTo>
                  <a:lnTo>
                    <a:pt x="354" y="2381"/>
                  </a:lnTo>
                  <a:lnTo>
                    <a:pt x="357" y="2419"/>
                  </a:lnTo>
                  <a:lnTo>
                    <a:pt x="360" y="2464"/>
                  </a:lnTo>
                  <a:lnTo>
                    <a:pt x="360" y="2572"/>
                  </a:lnTo>
                  <a:lnTo>
                    <a:pt x="357" y="2631"/>
                  </a:lnTo>
                  <a:lnTo>
                    <a:pt x="357" y="2757"/>
                  </a:lnTo>
                  <a:lnTo>
                    <a:pt x="360" y="2880"/>
                  </a:lnTo>
                  <a:lnTo>
                    <a:pt x="365" y="2995"/>
                  </a:lnTo>
                  <a:lnTo>
                    <a:pt x="373" y="3105"/>
                  </a:lnTo>
                  <a:lnTo>
                    <a:pt x="384" y="3213"/>
                  </a:lnTo>
                  <a:lnTo>
                    <a:pt x="400" y="3312"/>
                  </a:lnTo>
                  <a:lnTo>
                    <a:pt x="419" y="3406"/>
                  </a:lnTo>
                  <a:lnTo>
                    <a:pt x="440" y="3497"/>
                  </a:lnTo>
                  <a:lnTo>
                    <a:pt x="467" y="3580"/>
                  </a:lnTo>
                  <a:lnTo>
                    <a:pt x="494" y="3660"/>
                  </a:lnTo>
                  <a:lnTo>
                    <a:pt x="526" y="3735"/>
                  </a:lnTo>
                  <a:lnTo>
                    <a:pt x="561" y="3805"/>
                  </a:lnTo>
                  <a:lnTo>
                    <a:pt x="598" y="3870"/>
                  </a:lnTo>
                  <a:lnTo>
                    <a:pt x="639" y="3931"/>
                  </a:lnTo>
                  <a:lnTo>
                    <a:pt x="681" y="3988"/>
                  </a:lnTo>
                  <a:lnTo>
                    <a:pt x="727" y="4041"/>
                  </a:lnTo>
                  <a:lnTo>
                    <a:pt x="778" y="4089"/>
                  </a:lnTo>
                  <a:lnTo>
                    <a:pt x="829" y="4135"/>
                  </a:lnTo>
                  <a:lnTo>
                    <a:pt x="883" y="4175"/>
                  </a:lnTo>
                  <a:lnTo>
                    <a:pt x="939" y="4213"/>
                  </a:lnTo>
                  <a:lnTo>
                    <a:pt x="998" y="4248"/>
                  </a:lnTo>
                  <a:lnTo>
                    <a:pt x="1060" y="4277"/>
                  </a:lnTo>
                  <a:lnTo>
                    <a:pt x="1124" y="4304"/>
                  </a:lnTo>
                  <a:lnTo>
                    <a:pt x="1191" y="4328"/>
                  </a:lnTo>
                  <a:lnTo>
                    <a:pt x="1261" y="4350"/>
                  </a:lnTo>
                  <a:lnTo>
                    <a:pt x="1405" y="4382"/>
                  </a:lnTo>
                  <a:lnTo>
                    <a:pt x="1558" y="4406"/>
                  </a:lnTo>
                  <a:lnTo>
                    <a:pt x="1719" y="4417"/>
                  </a:lnTo>
                  <a:lnTo>
                    <a:pt x="1888" y="4422"/>
                  </a:lnTo>
                  <a:lnTo>
                    <a:pt x="2017" y="4419"/>
                  </a:lnTo>
                  <a:lnTo>
                    <a:pt x="2146" y="4414"/>
                  </a:lnTo>
                  <a:lnTo>
                    <a:pt x="2274" y="4401"/>
                  </a:lnTo>
                  <a:lnTo>
                    <a:pt x="2400" y="4384"/>
                  </a:lnTo>
                  <a:lnTo>
                    <a:pt x="2524" y="4363"/>
                  </a:lnTo>
                  <a:lnTo>
                    <a:pt x="2650" y="4339"/>
                  </a:lnTo>
                  <a:lnTo>
                    <a:pt x="2773" y="4309"/>
                  </a:lnTo>
                  <a:lnTo>
                    <a:pt x="2896" y="4274"/>
                  </a:lnTo>
                  <a:lnTo>
                    <a:pt x="3017" y="4234"/>
                  </a:lnTo>
                  <a:lnTo>
                    <a:pt x="3138" y="4189"/>
                  </a:lnTo>
                  <a:lnTo>
                    <a:pt x="3258" y="4140"/>
                  </a:lnTo>
                  <a:lnTo>
                    <a:pt x="3376" y="4087"/>
                  </a:lnTo>
                  <a:lnTo>
                    <a:pt x="3494" y="4028"/>
                  </a:lnTo>
                  <a:lnTo>
                    <a:pt x="3612" y="3966"/>
                  </a:lnTo>
                  <a:lnTo>
                    <a:pt x="3728" y="3899"/>
                  </a:lnTo>
                  <a:lnTo>
                    <a:pt x="3843" y="3827"/>
                  </a:lnTo>
                  <a:lnTo>
                    <a:pt x="3894" y="3794"/>
                  </a:lnTo>
                  <a:lnTo>
                    <a:pt x="3950" y="3757"/>
                  </a:lnTo>
                  <a:lnTo>
                    <a:pt x="4012" y="3711"/>
                  </a:lnTo>
                  <a:lnTo>
                    <a:pt x="4079" y="3655"/>
                  </a:lnTo>
                  <a:lnTo>
                    <a:pt x="4079" y="3650"/>
                  </a:lnTo>
                  <a:lnTo>
                    <a:pt x="4079" y="3655"/>
                  </a:lnTo>
                  <a:close/>
                </a:path>
              </a:pathLst>
            </a:custGeom>
            <a:solidFill>
              <a:srgbClr val="000000"/>
            </a:solidFill>
            <a:ln w="9525">
              <a:noFill/>
              <a:round/>
              <a:headEnd/>
              <a:tailEnd/>
            </a:ln>
          </p:spPr>
          <p:txBody>
            <a:bodyPr/>
            <a:lstStyle/>
            <a:p>
              <a:endParaRPr lang="ar-SA"/>
            </a:p>
          </p:txBody>
        </p:sp>
        <p:sp>
          <p:nvSpPr>
            <p:cNvPr id="20487" name="Freeform 9"/>
            <p:cNvSpPr>
              <a:spLocks/>
            </p:cNvSpPr>
            <p:nvPr/>
          </p:nvSpPr>
          <p:spPr bwMode="auto">
            <a:xfrm>
              <a:off x="5471" y="6498"/>
              <a:ext cx="5869" cy="9065"/>
            </a:xfrm>
            <a:custGeom>
              <a:avLst/>
              <a:gdLst>
                <a:gd name="T0" fmla="*/ 5782 w 5427"/>
                <a:gd name="T1" fmla="*/ 1625 h 8954"/>
                <a:gd name="T2" fmla="*/ 6176 w 5427"/>
                <a:gd name="T3" fmla="*/ 3354 h 8954"/>
                <a:gd name="T4" fmla="*/ 6237 w 5427"/>
                <a:gd name="T5" fmla="*/ 4007 h 8954"/>
                <a:gd name="T6" fmla="*/ 6129 w 5427"/>
                <a:gd name="T7" fmla="*/ 4282 h 8954"/>
                <a:gd name="T8" fmla="*/ 5997 w 5427"/>
                <a:gd name="T9" fmla="*/ 4163 h 8954"/>
                <a:gd name="T10" fmla="*/ 5681 w 5427"/>
                <a:gd name="T11" fmla="*/ 3988 h 8954"/>
                <a:gd name="T12" fmla="*/ 5395 w 5427"/>
                <a:gd name="T13" fmla="*/ 4099 h 8954"/>
                <a:gd name="T14" fmla="*/ 5460 w 5427"/>
                <a:gd name="T15" fmla="*/ 4441 h 8954"/>
                <a:gd name="T16" fmla="*/ 5782 w 5427"/>
                <a:gd name="T17" fmla="*/ 4891 h 8954"/>
                <a:gd name="T18" fmla="*/ 6362 w 5427"/>
                <a:gd name="T19" fmla="*/ 5791 h 8954"/>
                <a:gd name="T20" fmla="*/ 6630 w 5427"/>
                <a:gd name="T21" fmla="*/ 6660 h 8954"/>
                <a:gd name="T22" fmla="*/ 6620 w 5427"/>
                <a:gd name="T23" fmla="*/ 7707 h 8954"/>
                <a:gd name="T24" fmla="*/ 6362 w 5427"/>
                <a:gd name="T25" fmla="*/ 8459 h 8954"/>
                <a:gd name="T26" fmla="*/ 5912 w 5427"/>
                <a:gd name="T27" fmla="*/ 8894 h 8954"/>
                <a:gd name="T28" fmla="*/ 5213 w 5427"/>
                <a:gd name="T29" fmla="*/ 9111 h 8954"/>
                <a:gd name="T30" fmla="*/ 3829 w 5427"/>
                <a:gd name="T31" fmla="*/ 9063 h 8954"/>
                <a:gd name="T32" fmla="*/ 2602 w 5427"/>
                <a:gd name="T33" fmla="*/ 8745 h 8954"/>
                <a:gd name="T34" fmla="*/ 1462 w 5427"/>
                <a:gd name="T35" fmla="*/ 8626 h 8954"/>
                <a:gd name="T36" fmla="*/ 865 w 5427"/>
                <a:gd name="T37" fmla="*/ 8704 h 8954"/>
                <a:gd name="T38" fmla="*/ 699 w 5427"/>
                <a:gd name="T39" fmla="*/ 8874 h 8954"/>
                <a:gd name="T40" fmla="*/ 1067 w 5427"/>
                <a:gd name="T41" fmla="*/ 8949 h 8954"/>
                <a:gd name="T42" fmla="*/ 1238 w 5427"/>
                <a:gd name="T43" fmla="*/ 9027 h 8954"/>
                <a:gd name="T44" fmla="*/ 886 w 5427"/>
                <a:gd name="T45" fmla="*/ 9135 h 8954"/>
                <a:gd name="T46" fmla="*/ 430 w 5427"/>
                <a:gd name="T47" fmla="*/ 9102 h 8954"/>
                <a:gd name="T48" fmla="*/ 175 w 5427"/>
                <a:gd name="T49" fmla="*/ 8815 h 8954"/>
                <a:gd name="T50" fmla="*/ 434 w 5427"/>
                <a:gd name="T51" fmla="*/ 8487 h 8954"/>
                <a:gd name="T52" fmla="*/ 37 w 5427"/>
                <a:gd name="T53" fmla="*/ 8788 h 8954"/>
                <a:gd name="T54" fmla="*/ 19 w 5427"/>
                <a:gd name="T55" fmla="*/ 9025 h 8954"/>
                <a:gd name="T56" fmla="*/ 261 w 5427"/>
                <a:gd name="T57" fmla="*/ 9177 h 8954"/>
                <a:gd name="T58" fmla="*/ 927 w 5427"/>
                <a:gd name="T59" fmla="*/ 9216 h 8954"/>
                <a:gd name="T60" fmla="*/ 1377 w 5427"/>
                <a:gd name="T61" fmla="*/ 9094 h 8954"/>
                <a:gd name="T62" fmla="*/ 1482 w 5427"/>
                <a:gd name="T63" fmla="*/ 8977 h 8954"/>
                <a:gd name="T64" fmla="*/ 1336 w 5427"/>
                <a:gd name="T65" fmla="*/ 8876 h 8954"/>
                <a:gd name="T66" fmla="*/ 1037 w 5427"/>
                <a:gd name="T67" fmla="*/ 8857 h 8954"/>
                <a:gd name="T68" fmla="*/ 1078 w 5427"/>
                <a:gd name="T69" fmla="*/ 8752 h 8954"/>
                <a:gd name="T70" fmla="*/ 1394 w 5427"/>
                <a:gd name="T71" fmla="*/ 8715 h 8954"/>
                <a:gd name="T72" fmla="*/ 2533 w 5427"/>
                <a:gd name="T73" fmla="*/ 8849 h 8954"/>
                <a:gd name="T74" fmla="*/ 4236 w 5427"/>
                <a:gd name="T75" fmla="*/ 9266 h 8954"/>
                <a:gd name="T76" fmla="*/ 5216 w 5427"/>
                <a:gd name="T77" fmla="*/ 9261 h 8954"/>
                <a:gd name="T78" fmla="*/ 5965 w 5427"/>
                <a:gd name="T79" fmla="*/ 9051 h 8954"/>
                <a:gd name="T80" fmla="*/ 6478 w 5427"/>
                <a:gd name="T81" fmla="*/ 8634 h 8954"/>
                <a:gd name="T82" fmla="*/ 6769 w 5427"/>
                <a:gd name="T83" fmla="*/ 7989 h 8954"/>
                <a:gd name="T84" fmla="*/ 6864 w 5427"/>
                <a:gd name="T85" fmla="*/ 7107 h 8954"/>
                <a:gd name="T86" fmla="*/ 6705 w 5427"/>
                <a:gd name="T87" fmla="*/ 6219 h 8954"/>
                <a:gd name="T88" fmla="*/ 6041 w 5427"/>
                <a:gd name="T89" fmla="*/ 5032 h 8954"/>
                <a:gd name="T90" fmla="*/ 5695 w 5427"/>
                <a:gd name="T91" fmla="*/ 4542 h 8954"/>
                <a:gd name="T92" fmla="*/ 5578 w 5427"/>
                <a:gd name="T93" fmla="*/ 4210 h 8954"/>
                <a:gd name="T94" fmla="*/ 5734 w 5427"/>
                <a:gd name="T95" fmla="*/ 4135 h 8954"/>
                <a:gd name="T96" fmla="*/ 5943 w 5427"/>
                <a:gd name="T97" fmla="*/ 4402 h 8954"/>
                <a:gd name="T98" fmla="*/ 6149 w 5427"/>
                <a:gd name="T99" fmla="*/ 4678 h 8954"/>
                <a:gd name="T100" fmla="*/ 6321 w 5427"/>
                <a:gd name="T101" fmla="*/ 4539 h 8954"/>
                <a:gd name="T102" fmla="*/ 6436 w 5427"/>
                <a:gd name="T103" fmla="*/ 4018 h 8954"/>
                <a:gd name="T104" fmla="*/ 6376 w 5427"/>
                <a:gd name="T105" fmla="*/ 3425 h 8954"/>
                <a:gd name="T106" fmla="*/ 6091 w 5427"/>
                <a:gd name="T107" fmla="*/ 2270 h 8954"/>
                <a:gd name="T108" fmla="*/ 5745 w 5427"/>
                <a:gd name="T109" fmla="*/ 289 h 89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27"/>
                <a:gd name="T166" fmla="*/ 0 h 8954"/>
                <a:gd name="T167" fmla="*/ 5427 w 5427"/>
                <a:gd name="T168" fmla="*/ 8954 h 89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27" h="8954">
                  <a:moveTo>
                    <a:pt x="4406" y="43"/>
                  </a:moveTo>
                  <a:lnTo>
                    <a:pt x="4411" y="290"/>
                  </a:lnTo>
                  <a:lnTo>
                    <a:pt x="4427" y="539"/>
                  </a:lnTo>
                  <a:lnTo>
                    <a:pt x="4454" y="794"/>
                  </a:lnTo>
                  <a:lnTo>
                    <a:pt x="4489" y="1051"/>
                  </a:lnTo>
                  <a:lnTo>
                    <a:pt x="4526" y="1309"/>
                  </a:lnTo>
                  <a:lnTo>
                    <a:pt x="4572" y="1566"/>
                  </a:lnTo>
                  <a:lnTo>
                    <a:pt x="4620" y="1821"/>
                  </a:lnTo>
                  <a:lnTo>
                    <a:pt x="4668" y="2076"/>
                  </a:lnTo>
                  <a:lnTo>
                    <a:pt x="4717" y="2322"/>
                  </a:lnTo>
                  <a:lnTo>
                    <a:pt x="4765" y="2561"/>
                  </a:lnTo>
                  <a:lnTo>
                    <a:pt x="4811" y="2794"/>
                  </a:lnTo>
                  <a:lnTo>
                    <a:pt x="4848" y="3020"/>
                  </a:lnTo>
                  <a:lnTo>
                    <a:pt x="4883" y="3232"/>
                  </a:lnTo>
                  <a:lnTo>
                    <a:pt x="4896" y="3333"/>
                  </a:lnTo>
                  <a:lnTo>
                    <a:pt x="4910" y="3433"/>
                  </a:lnTo>
                  <a:lnTo>
                    <a:pt x="4918" y="3529"/>
                  </a:lnTo>
                  <a:lnTo>
                    <a:pt x="4926" y="3620"/>
                  </a:lnTo>
                  <a:lnTo>
                    <a:pt x="4929" y="3709"/>
                  </a:lnTo>
                  <a:lnTo>
                    <a:pt x="4931" y="3792"/>
                  </a:lnTo>
                  <a:lnTo>
                    <a:pt x="4931" y="3862"/>
                  </a:lnTo>
                  <a:lnTo>
                    <a:pt x="4929" y="3923"/>
                  </a:lnTo>
                  <a:lnTo>
                    <a:pt x="4923" y="3982"/>
                  </a:lnTo>
                  <a:lnTo>
                    <a:pt x="4915" y="4031"/>
                  </a:lnTo>
                  <a:lnTo>
                    <a:pt x="4902" y="4074"/>
                  </a:lnTo>
                  <a:lnTo>
                    <a:pt x="4883" y="4103"/>
                  </a:lnTo>
                  <a:lnTo>
                    <a:pt x="4859" y="4122"/>
                  </a:lnTo>
                  <a:lnTo>
                    <a:pt x="4845" y="4127"/>
                  </a:lnTo>
                  <a:lnTo>
                    <a:pt x="4829" y="4130"/>
                  </a:lnTo>
                  <a:lnTo>
                    <a:pt x="4819" y="4127"/>
                  </a:lnTo>
                  <a:lnTo>
                    <a:pt x="4794" y="4103"/>
                  </a:lnTo>
                  <a:lnTo>
                    <a:pt x="4784" y="4084"/>
                  </a:lnTo>
                  <a:lnTo>
                    <a:pt x="4770" y="4063"/>
                  </a:lnTo>
                  <a:lnTo>
                    <a:pt x="4757" y="4039"/>
                  </a:lnTo>
                  <a:lnTo>
                    <a:pt x="4741" y="4012"/>
                  </a:lnTo>
                  <a:lnTo>
                    <a:pt x="4725" y="3985"/>
                  </a:lnTo>
                  <a:lnTo>
                    <a:pt x="4679" y="3931"/>
                  </a:lnTo>
                  <a:lnTo>
                    <a:pt x="4652" y="3907"/>
                  </a:lnTo>
                  <a:lnTo>
                    <a:pt x="4620" y="3886"/>
                  </a:lnTo>
                  <a:lnTo>
                    <a:pt x="4583" y="3867"/>
                  </a:lnTo>
                  <a:lnTo>
                    <a:pt x="4540" y="3854"/>
                  </a:lnTo>
                  <a:lnTo>
                    <a:pt x="4491" y="3843"/>
                  </a:lnTo>
                  <a:lnTo>
                    <a:pt x="4438" y="3840"/>
                  </a:lnTo>
                  <a:lnTo>
                    <a:pt x="4400" y="3843"/>
                  </a:lnTo>
                  <a:lnTo>
                    <a:pt x="4365" y="3854"/>
                  </a:lnTo>
                  <a:lnTo>
                    <a:pt x="4336" y="3870"/>
                  </a:lnTo>
                  <a:lnTo>
                    <a:pt x="4306" y="3894"/>
                  </a:lnTo>
                  <a:lnTo>
                    <a:pt x="4282" y="3921"/>
                  </a:lnTo>
                  <a:lnTo>
                    <a:pt x="4266" y="3950"/>
                  </a:lnTo>
                  <a:lnTo>
                    <a:pt x="4253" y="3988"/>
                  </a:lnTo>
                  <a:lnTo>
                    <a:pt x="4250" y="4025"/>
                  </a:lnTo>
                  <a:lnTo>
                    <a:pt x="4253" y="4074"/>
                  </a:lnTo>
                  <a:lnTo>
                    <a:pt x="4261" y="4122"/>
                  </a:lnTo>
                  <a:lnTo>
                    <a:pt x="4274" y="4173"/>
                  </a:lnTo>
                  <a:lnTo>
                    <a:pt x="4293" y="4226"/>
                  </a:lnTo>
                  <a:lnTo>
                    <a:pt x="4317" y="4280"/>
                  </a:lnTo>
                  <a:lnTo>
                    <a:pt x="4344" y="4336"/>
                  </a:lnTo>
                  <a:lnTo>
                    <a:pt x="4373" y="4393"/>
                  </a:lnTo>
                  <a:lnTo>
                    <a:pt x="4408" y="4452"/>
                  </a:lnTo>
                  <a:lnTo>
                    <a:pt x="4486" y="4580"/>
                  </a:lnTo>
                  <a:lnTo>
                    <a:pt x="4529" y="4645"/>
                  </a:lnTo>
                  <a:lnTo>
                    <a:pt x="4550" y="4680"/>
                  </a:lnTo>
                  <a:lnTo>
                    <a:pt x="4572" y="4714"/>
                  </a:lnTo>
                  <a:lnTo>
                    <a:pt x="4663" y="4862"/>
                  </a:lnTo>
                  <a:lnTo>
                    <a:pt x="4760" y="5020"/>
                  </a:lnTo>
                  <a:lnTo>
                    <a:pt x="4853" y="5192"/>
                  </a:lnTo>
                  <a:lnTo>
                    <a:pt x="4899" y="5283"/>
                  </a:lnTo>
                  <a:lnTo>
                    <a:pt x="4945" y="5379"/>
                  </a:lnTo>
                  <a:lnTo>
                    <a:pt x="4988" y="5476"/>
                  </a:lnTo>
                  <a:lnTo>
                    <a:pt x="5030" y="5581"/>
                  </a:lnTo>
                  <a:lnTo>
                    <a:pt x="5071" y="5685"/>
                  </a:lnTo>
                  <a:lnTo>
                    <a:pt x="5108" y="5798"/>
                  </a:lnTo>
                  <a:lnTo>
                    <a:pt x="5143" y="5913"/>
                  </a:lnTo>
                  <a:lnTo>
                    <a:pt x="5173" y="6031"/>
                  </a:lnTo>
                  <a:lnTo>
                    <a:pt x="5199" y="6154"/>
                  </a:lnTo>
                  <a:lnTo>
                    <a:pt x="5224" y="6283"/>
                  </a:lnTo>
                  <a:lnTo>
                    <a:pt x="5242" y="6417"/>
                  </a:lnTo>
                  <a:lnTo>
                    <a:pt x="5256" y="6557"/>
                  </a:lnTo>
                  <a:lnTo>
                    <a:pt x="5264" y="6699"/>
                  </a:lnTo>
                  <a:lnTo>
                    <a:pt x="5266" y="6849"/>
                  </a:lnTo>
                  <a:lnTo>
                    <a:pt x="5264" y="7007"/>
                  </a:lnTo>
                  <a:lnTo>
                    <a:pt x="5258" y="7155"/>
                  </a:lnTo>
                  <a:lnTo>
                    <a:pt x="5248" y="7297"/>
                  </a:lnTo>
                  <a:lnTo>
                    <a:pt x="5234" y="7428"/>
                  </a:lnTo>
                  <a:lnTo>
                    <a:pt x="5215" y="7554"/>
                  </a:lnTo>
                  <a:lnTo>
                    <a:pt x="5194" y="7672"/>
                  </a:lnTo>
                  <a:lnTo>
                    <a:pt x="5167" y="7782"/>
                  </a:lnTo>
                  <a:lnTo>
                    <a:pt x="5138" y="7884"/>
                  </a:lnTo>
                  <a:lnTo>
                    <a:pt x="5106" y="7981"/>
                  </a:lnTo>
                  <a:lnTo>
                    <a:pt x="5071" y="8069"/>
                  </a:lnTo>
                  <a:lnTo>
                    <a:pt x="5030" y="8152"/>
                  </a:lnTo>
                  <a:lnTo>
                    <a:pt x="4988" y="8230"/>
                  </a:lnTo>
                  <a:lnTo>
                    <a:pt x="4942" y="8300"/>
                  </a:lnTo>
                  <a:lnTo>
                    <a:pt x="4894" y="8364"/>
                  </a:lnTo>
                  <a:lnTo>
                    <a:pt x="4843" y="8423"/>
                  </a:lnTo>
                  <a:lnTo>
                    <a:pt x="4789" y="8479"/>
                  </a:lnTo>
                  <a:lnTo>
                    <a:pt x="4733" y="8528"/>
                  </a:lnTo>
                  <a:lnTo>
                    <a:pt x="4674" y="8571"/>
                  </a:lnTo>
                  <a:lnTo>
                    <a:pt x="4612" y="8611"/>
                  </a:lnTo>
                  <a:lnTo>
                    <a:pt x="4548" y="8646"/>
                  </a:lnTo>
                  <a:lnTo>
                    <a:pt x="4481" y="8678"/>
                  </a:lnTo>
                  <a:lnTo>
                    <a:pt x="4414" y="8705"/>
                  </a:lnTo>
                  <a:lnTo>
                    <a:pt x="4344" y="8729"/>
                  </a:lnTo>
                  <a:lnTo>
                    <a:pt x="4272" y="8748"/>
                  </a:lnTo>
                  <a:lnTo>
                    <a:pt x="4121" y="8780"/>
                  </a:lnTo>
                  <a:lnTo>
                    <a:pt x="3966" y="8798"/>
                  </a:lnTo>
                  <a:lnTo>
                    <a:pt x="3802" y="8809"/>
                  </a:lnTo>
                  <a:lnTo>
                    <a:pt x="3636" y="8812"/>
                  </a:lnTo>
                  <a:lnTo>
                    <a:pt x="3472" y="8807"/>
                  </a:lnTo>
                  <a:lnTo>
                    <a:pt x="3317" y="8790"/>
                  </a:lnTo>
                  <a:lnTo>
                    <a:pt x="3169" y="8766"/>
                  </a:lnTo>
                  <a:lnTo>
                    <a:pt x="3027" y="8734"/>
                  </a:lnTo>
                  <a:lnTo>
                    <a:pt x="2891" y="8697"/>
                  </a:lnTo>
                  <a:lnTo>
                    <a:pt x="2756" y="8654"/>
                  </a:lnTo>
                  <a:lnTo>
                    <a:pt x="2622" y="8608"/>
                  </a:lnTo>
                  <a:lnTo>
                    <a:pt x="2486" y="8562"/>
                  </a:lnTo>
                  <a:lnTo>
                    <a:pt x="2349" y="8517"/>
                  </a:lnTo>
                  <a:lnTo>
                    <a:pt x="2204" y="8471"/>
                  </a:lnTo>
                  <a:lnTo>
                    <a:pt x="2057" y="8428"/>
                  </a:lnTo>
                  <a:lnTo>
                    <a:pt x="1898" y="8391"/>
                  </a:lnTo>
                  <a:lnTo>
                    <a:pt x="1732" y="8359"/>
                  </a:lnTo>
                  <a:lnTo>
                    <a:pt x="1555" y="8335"/>
                  </a:lnTo>
                  <a:lnTo>
                    <a:pt x="1459" y="8327"/>
                  </a:lnTo>
                  <a:lnTo>
                    <a:pt x="1362" y="8318"/>
                  </a:lnTo>
                  <a:lnTo>
                    <a:pt x="1260" y="8316"/>
                  </a:lnTo>
                  <a:lnTo>
                    <a:pt x="1156" y="8313"/>
                  </a:lnTo>
                  <a:lnTo>
                    <a:pt x="1115" y="8313"/>
                  </a:lnTo>
                  <a:lnTo>
                    <a:pt x="1070" y="8316"/>
                  </a:lnTo>
                  <a:lnTo>
                    <a:pt x="973" y="8324"/>
                  </a:lnTo>
                  <a:lnTo>
                    <a:pt x="871" y="8337"/>
                  </a:lnTo>
                  <a:lnTo>
                    <a:pt x="772" y="8359"/>
                  </a:lnTo>
                  <a:lnTo>
                    <a:pt x="726" y="8372"/>
                  </a:lnTo>
                  <a:lnTo>
                    <a:pt x="684" y="8388"/>
                  </a:lnTo>
                  <a:lnTo>
                    <a:pt x="646" y="8404"/>
                  </a:lnTo>
                  <a:lnTo>
                    <a:pt x="614" y="8423"/>
                  </a:lnTo>
                  <a:lnTo>
                    <a:pt x="584" y="8445"/>
                  </a:lnTo>
                  <a:lnTo>
                    <a:pt x="566" y="8466"/>
                  </a:lnTo>
                  <a:lnTo>
                    <a:pt x="552" y="8493"/>
                  </a:lnTo>
                  <a:lnTo>
                    <a:pt x="547" y="8520"/>
                  </a:lnTo>
                  <a:lnTo>
                    <a:pt x="552" y="8552"/>
                  </a:lnTo>
                  <a:lnTo>
                    <a:pt x="566" y="8573"/>
                  </a:lnTo>
                  <a:lnTo>
                    <a:pt x="587" y="8592"/>
                  </a:lnTo>
                  <a:lnTo>
                    <a:pt x="614" y="8605"/>
                  </a:lnTo>
                  <a:lnTo>
                    <a:pt x="649" y="8613"/>
                  </a:lnTo>
                  <a:lnTo>
                    <a:pt x="684" y="8619"/>
                  </a:lnTo>
                  <a:lnTo>
                    <a:pt x="764" y="8621"/>
                  </a:lnTo>
                  <a:lnTo>
                    <a:pt x="844" y="8624"/>
                  </a:lnTo>
                  <a:lnTo>
                    <a:pt x="879" y="8624"/>
                  </a:lnTo>
                  <a:lnTo>
                    <a:pt x="914" y="8630"/>
                  </a:lnTo>
                  <a:lnTo>
                    <a:pt x="941" y="8635"/>
                  </a:lnTo>
                  <a:lnTo>
                    <a:pt x="962" y="8646"/>
                  </a:lnTo>
                  <a:lnTo>
                    <a:pt x="976" y="8662"/>
                  </a:lnTo>
                  <a:lnTo>
                    <a:pt x="981" y="8683"/>
                  </a:lnTo>
                  <a:lnTo>
                    <a:pt x="979" y="8699"/>
                  </a:lnTo>
                  <a:lnTo>
                    <a:pt x="970" y="8713"/>
                  </a:lnTo>
                  <a:lnTo>
                    <a:pt x="957" y="8726"/>
                  </a:lnTo>
                  <a:lnTo>
                    <a:pt x="938" y="8739"/>
                  </a:lnTo>
                  <a:lnTo>
                    <a:pt x="893" y="8761"/>
                  </a:lnTo>
                  <a:lnTo>
                    <a:pt x="836" y="8780"/>
                  </a:lnTo>
                  <a:lnTo>
                    <a:pt x="769" y="8793"/>
                  </a:lnTo>
                  <a:lnTo>
                    <a:pt x="700" y="8804"/>
                  </a:lnTo>
                  <a:lnTo>
                    <a:pt x="630" y="8809"/>
                  </a:lnTo>
                  <a:lnTo>
                    <a:pt x="563" y="8812"/>
                  </a:lnTo>
                  <a:lnTo>
                    <a:pt x="512" y="8809"/>
                  </a:lnTo>
                  <a:lnTo>
                    <a:pt x="464" y="8804"/>
                  </a:lnTo>
                  <a:lnTo>
                    <a:pt x="421" y="8796"/>
                  </a:lnTo>
                  <a:lnTo>
                    <a:pt x="378" y="8785"/>
                  </a:lnTo>
                  <a:lnTo>
                    <a:pt x="340" y="8772"/>
                  </a:lnTo>
                  <a:lnTo>
                    <a:pt x="305" y="8756"/>
                  </a:lnTo>
                  <a:lnTo>
                    <a:pt x="244" y="8718"/>
                  </a:lnTo>
                  <a:lnTo>
                    <a:pt x="196" y="8678"/>
                  </a:lnTo>
                  <a:lnTo>
                    <a:pt x="161" y="8635"/>
                  </a:lnTo>
                  <a:lnTo>
                    <a:pt x="142" y="8592"/>
                  </a:lnTo>
                  <a:lnTo>
                    <a:pt x="134" y="8552"/>
                  </a:lnTo>
                  <a:lnTo>
                    <a:pt x="139" y="8495"/>
                  </a:lnTo>
                  <a:lnTo>
                    <a:pt x="150" y="8445"/>
                  </a:lnTo>
                  <a:lnTo>
                    <a:pt x="169" y="8394"/>
                  </a:lnTo>
                  <a:lnTo>
                    <a:pt x="196" y="8345"/>
                  </a:lnTo>
                  <a:lnTo>
                    <a:pt x="225" y="8300"/>
                  </a:lnTo>
                  <a:lnTo>
                    <a:pt x="263" y="8257"/>
                  </a:lnTo>
                  <a:lnTo>
                    <a:pt x="300" y="8217"/>
                  </a:lnTo>
                  <a:lnTo>
                    <a:pt x="343" y="8179"/>
                  </a:lnTo>
                  <a:lnTo>
                    <a:pt x="276" y="8235"/>
                  </a:lnTo>
                  <a:lnTo>
                    <a:pt x="214" y="8281"/>
                  </a:lnTo>
                  <a:lnTo>
                    <a:pt x="158" y="8318"/>
                  </a:lnTo>
                  <a:lnTo>
                    <a:pt x="107" y="8351"/>
                  </a:lnTo>
                  <a:lnTo>
                    <a:pt x="75" y="8391"/>
                  </a:lnTo>
                  <a:lnTo>
                    <a:pt x="48" y="8431"/>
                  </a:lnTo>
                  <a:lnTo>
                    <a:pt x="29" y="8469"/>
                  </a:lnTo>
                  <a:lnTo>
                    <a:pt x="16" y="8506"/>
                  </a:lnTo>
                  <a:lnTo>
                    <a:pt x="8" y="8541"/>
                  </a:lnTo>
                  <a:lnTo>
                    <a:pt x="2" y="8571"/>
                  </a:lnTo>
                  <a:lnTo>
                    <a:pt x="0" y="8600"/>
                  </a:lnTo>
                  <a:lnTo>
                    <a:pt x="0" y="8621"/>
                  </a:lnTo>
                  <a:lnTo>
                    <a:pt x="2" y="8656"/>
                  </a:lnTo>
                  <a:lnTo>
                    <a:pt x="16" y="8697"/>
                  </a:lnTo>
                  <a:lnTo>
                    <a:pt x="27" y="8718"/>
                  </a:lnTo>
                  <a:lnTo>
                    <a:pt x="43" y="8739"/>
                  </a:lnTo>
                  <a:lnTo>
                    <a:pt x="64" y="8764"/>
                  </a:lnTo>
                  <a:lnTo>
                    <a:pt x="91" y="8785"/>
                  </a:lnTo>
                  <a:lnTo>
                    <a:pt x="123" y="8807"/>
                  </a:lnTo>
                  <a:lnTo>
                    <a:pt x="161" y="8825"/>
                  </a:lnTo>
                  <a:lnTo>
                    <a:pt x="206" y="8844"/>
                  </a:lnTo>
                  <a:lnTo>
                    <a:pt x="260" y="8857"/>
                  </a:lnTo>
                  <a:lnTo>
                    <a:pt x="322" y="8871"/>
                  </a:lnTo>
                  <a:lnTo>
                    <a:pt x="391" y="8882"/>
                  </a:lnTo>
                  <a:lnTo>
                    <a:pt x="472" y="8887"/>
                  </a:lnTo>
                  <a:lnTo>
                    <a:pt x="560" y="8890"/>
                  </a:lnTo>
                  <a:lnTo>
                    <a:pt x="651" y="8887"/>
                  </a:lnTo>
                  <a:lnTo>
                    <a:pt x="732" y="8882"/>
                  </a:lnTo>
                  <a:lnTo>
                    <a:pt x="807" y="8871"/>
                  </a:lnTo>
                  <a:lnTo>
                    <a:pt x="871" y="8857"/>
                  </a:lnTo>
                  <a:lnTo>
                    <a:pt x="928" y="8841"/>
                  </a:lnTo>
                  <a:lnTo>
                    <a:pt x="979" y="8825"/>
                  </a:lnTo>
                  <a:lnTo>
                    <a:pt x="1021" y="8807"/>
                  </a:lnTo>
                  <a:lnTo>
                    <a:pt x="1056" y="8785"/>
                  </a:lnTo>
                  <a:lnTo>
                    <a:pt x="1088" y="8764"/>
                  </a:lnTo>
                  <a:lnTo>
                    <a:pt x="1113" y="8745"/>
                  </a:lnTo>
                  <a:lnTo>
                    <a:pt x="1131" y="8723"/>
                  </a:lnTo>
                  <a:lnTo>
                    <a:pt x="1147" y="8705"/>
                  </a:lnTo>
                  <a:lnTo>
                    <a:pt x="1158" y="8689"/>
                  </a:lnTo>
                  <a:lnTo>
                    <a:pt x="1166" y="8672"/>
                  </a:lnTo>
                  <a:lnTo>
                    <a:pt x="1172" y="8659"/>
                  </a:lnTo>
                  <a:lnTo>
                    <a:pt x="1172" y="8651"/>
                  </a:lnTo>
                  <a:lnTo>
                    <a:pt x="1169" y="8635"/>
                  </a:lnTo>
                  <a:lnTo>
                    <a:pt x="1164" y="8619"/>
                  </a:lnTo>
                  <a:lnTo>
                    <a:pt x="1139" y="8589"/>
                  </a:lnTo>
                  <a:lnTo>
                    <a:pt x="1123" y="8576"/>
                  </a:lnTo>
                  <a:lnTo>
                    <a:pt x="1105" y="8565"/>
                  </a:lnTo>
                  <a:lnTo>
                    <a:pt x="1080" y="8557"/>
                  </a:lnTo>
                  <a:lnTo>
                    <a:pt x="1056" y="8554"/>
                  </a:lnTo>
                  <a:lnTo>
                    <a:pt x="1008" y="8554"/>
                  </a:lnTo>
                  <a:lnTo>
                    <a:pt x="965" y="8552"/>
                  </a:lnTo>
                  <a:lnTo>
                    <a:pt x="928" y="8552"/>
                  </a:lnTo>
                  <a:lnTo>
                    <a:pt x="898" y="8549"/>
                  </a:lnTo>
                  <a:lnTo>
                    <a:pt x="871" y="8546"/>
                  </a:lnTo>
                  <a:lnTo>
                    <a:pt x="850" y="8544"/>
                  </a:lnTo>
                  <a:lnTo>
                    <a:pt x="820" y="8536"/>
                  </a:lnTo>
                  <a:lnTo>
                    <a:pt x="802" y="8525"/>
                  </a:lnTo>
                  <a:lnTo>
                    <a:pt x="794" y="8514"/>
                  </a:lnTo>
                  <a:lnTo>
                    <a:pt x="791" y="8493"/>
                  </a:lnTo>
                  <a:lnTo>
                    <a:pt x="794" y="8479"/>
                  </a:lnTo>
                  <a:lnTo>
                    <a:pt x="802" y="8463"/>
                  </a:lnTo>
                  <a:lnTo>
                    <a:pt x="820" y="8450"/>
                  </a:lnTo>
                  <a:lnTo>
                    <a:pt x="853" y="8434"/>
                  </a:lnTo>
                  <a:lnTo>
                    <a:pt x="874" y="8426"/>
                  </a:lnTo>
                  <a:lnTo>
                    <a:pt x="898" y="8420"/>
                  </a:lnTo>
                  <a:lnTo>
                    <a:pt x="928" y="8415"/>
                  </a:lnTo>
                  <a:lnTo>
                    <a:pt x="965" y="8410"/>
                  </a:lnTo>
                  <a:lnTo>
                    <a:pt x="1005" y="8404"/>
                  </a:lnTo>
                  <a:lnTo>
                    <a:pt x="1051" y="8402"/>
                  </a:lnTo>
                  <a:lnTo>
                    <a:pt x="1102" y="8399"/>
                  </a:lnTo>
                  <a:lnTo>
                    <a:pt x="1161" y="8399"/>
                  </a:lnTo>
                  <a:lnTo>
                    <a:pt x="1255" y="8402"/>
                  </a:lnTo>
                  <a:lnTo>
                    <a:pt x="1346" y="8404"/>
                  </a:lnTo>
                  <a:lnTo>
                    <a:pt x="1523" y="8423"/>
                  </a:lnTo>
                  <a:lnTo>
                    <a:pt x="1689" y="8450"/>
                  </a:lnTo>
                  <a:lnTo>
                    <a:pt x="1850" y="8485"/>
                  </a:lnTo>
                  <a:lnTo>
                    <a:pt x="2003" y="8528"/>
                  </a:lnTo>
                  <a:lnTo>
                    <a:pt x="2153" y="8573"/>
                  </a:lnTo>
                  <a:lnTo>
                    <a:pt x="2445" y="8678"/>
                  </a:lnTo>
                  <a:lnTo>
                    <a:pt x="2735" y="8780"/>
                  </a:lnTo>
                  <a:lnTo>
                    <a:pt x="2882" y="8825"/>
                  </a:lnTo>
                  <a:lnTo>
                    <a:pt x="3033" y="8868"/>
                  </a:lnTo>
                  <a:lnTo>
                    <a:pt x="3188" y="8903"/>
                  </a:lnTo>
                  <a:lnTo>
                    <a:pt x="3349" y="8930"/>
                  </a:lnTo>
                  <a:lnTo>
                    <a:pt x="3521" y="8949"/>
                  </a:lnTo>
                  <a:lnTo>
                    <a:pt x="3607" y="8951"/>
                  </a:lnTo>
                  <a:lnTo>
                    <a:pt x="3698" y="8954"/>
                  </a:lnTo>
                  <a:lnTo>
                    <a:pt x="3810" y="8951"/>
                  </a:lnTo>
                  <a:lnTo>
                    <a:pt x="3920" y="8946"/>
                  </a:lnTo>
                  <a:lnTo>
                    <a:pt x="4025" y="8938"/>
                  </a:lnTo>
                  <a:lnTo>
                    <a:pt x="4124" y="8925"/>
                  </a:lnTo>
                  <a:lnTo>
                    <a:pt x="4221" y="8908"/>
                  </a:lnTo>
                  <a:lnTo>
                    <a:pt x="4314" y="8887"/>
                  </a:lnTo>
                  <a:lnTo>
                    <a:pt x="4403" y="8863"/>
                  </a:lnTo>
                  <a:lnTo>
                    <a:pt x="4486" y="8833"/>
                  </a:lnTo>
                  <a:lnTo>
                    <a:pt x="4567" y="8801"/>
                  </a:lnTo>
                  <a:lnTo>
                    <a:pt x="4644" y="8764"/>
                  </a:lnTo>
                  <a:lnTo>
                    <a:pt x="4717" y="8723"/>
                  </a:lnTo>
                  <a:lnTo>
                    <a:pt x="4786" y="8678"/>
                  </a:lnTo>
                  <a:lnTo>
                    <a:pt x="4851" y="8630"/>
                  </a:lnTo>
                  <a:lnTo>
                    <a:pt x="4912" y="8576"/>
                  </a:lnTo>
                  <a:lnTo>
                    <a:pt x="4969" y="8520"/>
                  </a:lnTo>
                  <a:lnTo>
                    <a:pt x="5025" y="8458"/>
                  </a:lnTo>
                  <a:lnTo>
                    <a:pt x="5073" y="8391"/>
                  </a:lnTo>
                  <a:lnTo>
                    <a:pt x="5122" y="8321"/>
                  </a:lnTo>
                  <a:lnTo>
                    <a:pt x="5165" y="8246"/>
                  </a:lnTo>
                  <a:lnTo>
                    <a:pt x="5205" y="8166"/>
                  </a:lnTo>
                  <a:lnTo>
                    <a:pt x="5242" y="8082"/>
                  </a:lnTo>
                  <a:lnTo>
                    <a:pt x="5274" y="7994"/>
                  </a:lnTo>
                  <a:lnTo>
                    <a:pt x="5304" y="7900"/>
                  </a:lnTo>
                  <a:lnTo>
                    <a:pt x="5331" y="7804"/>
                  </a:lnTo>
                  <a:lnTo>
                    <a:pt x="5352" y="7699"/>
                  </a:lnTo>
                  <a:lnTo>
                    <a:pt x="5374" y="7592"/>
                  </a:lnTo>
                  <a:lnTo>
                    <a:pt x="5390" y="7482"/>
                  </a:lnTo>
                  <a:lnTo>
                    <a:pt x="5403" y="7364"/>
                  </a:lnTo>
                  <a:lnTo>
                    <a:pt x="5414" y="7243"/>
                  </a:lnTo>
                  <a:lnTo>
                    <a:pt x="5422" y="7117"/>
                  </a:lnTo>
                  <a:lnTo>
                    <a:pt x="5425" y="6986"/>
                  </a:lnTo>
                  <a:lnTo>
                    <a:pt x="5427" y="6849"/>
                  </a:lnTo>
                  <a:lnTo>
                    <a:pt x="5425" y="6718"/>
                  </a:lnTo>
                  <a:lnTo>
                    <a:pt x="5417" y="6592"/>
                  </a:lnTo>
                  <a:lnTo>
                    <a:pt x="5403" y="6466"/>
                  </a:lnTo>
                  <a:lnTo>
                    <a:pt x="5384" y="6345"/>
                  </a:lnTo>
                  <a:lnTo>
                    <a:pt x="5360" y="6224"/>
                  </a:lnTo>
                  <a:lnTo>
                    <a:pt x="5333" y="6109"/>
                  </a:lnTo>
                  <a:lnTo>
                    <a:pt x="5301" y="5994"/>
                  </a:lnTo>
                  <a:lnTo>
                    <a:pt x="5269" y="5884"/>
                  </a:lnTo>
                  <a:lnTo>
                    <a:pt x="5191" y="5669"/>
                  </a:lnTo>
                  <a:lnTo>
                    <a:pt x="5106" y="5468"/>
                  </a:lnTo>
                  <a:lnTo>
                    <a:pt x="5012" y="5278"/>
                  </a:lnTo>
                  <a:lnTo>
                    <a:pt x="4918" y="5098"/>
                  </a:lnTo>
                  <a:lnTo>
                    <a:pt x="4824" y="4929"/>
                  </a:lnTo>
                  <a:lnTo>
                    <a:pt x="4776" y="4849"/>
                  </a:lnTo>
                  <a:lnTo>
                    <a:pt x="4730" y="4773"/>
                  </a:lnTo>
                  <a:lnTo>
                    <a:pt x="4687" y="4698"/>
                  </a:lnTo>
                  <a:lnTo>
                    <a:pt x="4644" y="4629"/>
                  </a:lnTo>
                  <a:lnTo>
                    <a:pt x="4604" y="4562"/>
                  </a:lnTo>
                  <a:lnTo>
                    <a:pt x="4567" y="4497"/>
                  </a:lnTo>
                  <a:lnTo>
                    <a:pt x="4534" y="4436"/>
                  </a:lnTo>
                  <a:lnTo>
                    <a:pt x="4502" y="4377"/>
                  </a:lnTo>
                  <a:lnTo>
                    <a:pt x="4475" y="4320"/>
                  </a:lnTo>
                  <a:lnTo>
                    <a:pt x="4451" y="4267"/>
                  </a:lnTo>
                  <a:lnTo>
                    <a:pt x="4432" y="4218"/>
                  </a:lnTo>
                  <a:lnTo>
                    <a:pt x="4419" y="4170"/>
                  </a:lnTo>
                  <a:lnTo>
                    <a:pt x="4411" y="4127"/>
                  </a:lnTo>
                  <a:lnTo>
                    <a:pt x="4408" y="4087"/>
                  </a:lnTo>
                  <a:lnTo>
                    <a:pt x="4411" y="4057"/>
                  </a:lnTo>
                  <a:lnTo>
                    <a:pt x="4416" y="4033"/>
                  </a:lnTo>
                  <a:lnTo>
                    <a:pt x="4424" y="4015"/>
                  </a:lnTo>
                  <a:lnTo>
                    <a:pt x="4438" y="4001"/>
                  </a:lnTo>
                  <a:lnTo>
                    <a:pt x="4451" y="3990"/>
                  </a:lnTo>
                  <a:lnTo>
                    <a:pt x="4465" y="3982"/>
                  </a:lnTo>
                  <a:lnTo>
                    <a:pt x="4497" y="3977"/>
                  </a:lnTo>
                  <a:lnTo>
                    <a:pt x="4534" y="3985"/>
                  </a:lnTo>
                  <a:lnTo>
                    <a:pt x="4567" y="4004"/>
                  </a:lnTo>
                  <a:lnTo>
                    <a:pt x="4596" y="4033"/>
                  </a:lnTo>
                  <a:lnTo>
                    <a:pt x="4623" y="4071"/>
                  </a:lnTo>
                  <a:lnTo>
                    <a:pt x="4647" y="4114"/>
                  </a:lnTo>
                  <a:lnTo>
                    <a:pt x="4668" y="4159"/>
                  </a:lnTo>
                  <a:lnTo>
                    <a:pt x="4685" y="4202"/>
                  </a:lnTo>
                  <a:lnTo>
                    <a:pt x="4698" y="4242"/>
                  </a:lnTo>
                  <a:lnTo>
                    <a:pt x="4725" y="4328"/>
                  </a:lnTo>
                  <a:lnTo>
                    <a:pt x="4757" y="4417"/>
                  </a:lnTo>
                  <a:lnTo>
                    <a:pt x="4776" y="4454"/>
                  </a:lnTo>
                  <a:lnTo>
                    <a:pt x="4797" y="4484"/>
                  </a:lnTo>
                  <a:lnTo>
                    <a:pt x="4821" y="4503"/>
                  </a:lnTo>
                  <a:lnTo>
                    <a:pt x="4845" y="4511"/>
                  </a:lnTo>
                  <a:lnTo>
                    <a:pt x="4862" y="4508"/>
                  </a:lnTo>
                  <a:lnTo>
                    <a:pt x="4878" y="4505"/>
                  </a:lnTo>
                  <a:lnTo>
                    <a:pt x="4896" y="4495"/>
                  </a:lnTo>
                  <a:lnTo>
                    <a:pt x="4915" y="4484"/>
                  </a:lnTo>
                  <a:lnTo>
                    <a:pt x="4937" y="4465"/>
                  </a:lnTo>
                  <a:lnTo>
                    <a:pt x="4955" y="4441"/>
                  </a:lnTo>
                  <a:lnTo>
                    <a:pt x="4977" y="4411"/>
                  </a:lnTo>
                  <a:lnTo>
                    <a:pt x="4998" y="4374"/>
                  </a:lnTo>
                  <a:lnTo>
                    <a:pt x="5017" y="4328"/>
                  </a:lnTo>
                  <a:lnTo>
                    <a:pt x="5033" y="4277"/>
                  </a:lnTo>
                  <a:lnTo>
                    <a:pt x="5049" y="4216"/>
                  </a:lnTo>
                  <a:lnTo>
                    <a:pt x="5065" y="4146"/>
                  </a:lnTo>
                  <a:lnTo>
                    <a:pt x="5076" y="4066"/>
                  </a:lnTo>
                  <a:lnTo>
                    <a:pt x="5084" y="3974"/>
                  </a:lnTo>
                  <a:lnTo>
                    <a:pt x="5089" y="3872"/>
                  </a:lnTo>
                  <a:lnTo>
                    <a:pt x="5092" y="3760"/>
                  </a:lnTo>
                  <a:lnTo>
                    <a:pt x="5089" y="3698"/>
                  </a:lnTo>
                  <a:lnTo>
                    <a:pt x="5087" y="3628"/>
                  </a:lnTo>
                  <a:lnTo>
                    <a:pt x="5079" y="3556"/>
                  </a:lnTo>
                  <a:lnTo>
                    <a:pt x="5068" y="3476"/>
                  </a:lnTo>
                  <a:lnTo>
                    <a:pt x="5055" y="3392"/>
                  </a:lnTo>
                  <a:lnTo>
                    <a:pt x="5041" y="3301"/>
                  </a:lnTo>
                  <a:lnTo>
                    <a:pt x="5025" y="3207"/>
                  </a:lnTo>
                  <a:lnTo>
                    <a:pt x="5006" y="3108"/>
                  </a:lnTo>
                  <a:lnTo>
                    <a:pt x="4985" y="3006"/>
                  </a:lnTo>
                  <a:lnTo>
                    <a:pt x="4963" y="2899"/>
                  </a:lnTo>
                  <a:lnTo>
                    <a:pt x="4918" y="2676"/>
                  </a:lnTo>
                  <a:lnTo>
                    <a:pt x="4867" y="2438"/>
                  </a:lnTo>
                  <a:lnTo>
                    <a:pt x="4816" y="2188"/>
                  </a:lnTo>
                  <a:lnTo>
                    <a:pt x="4762" y="1931"/>
                  </a:lnTo>
                  <a:lnTo>
                    <a:pt x="4711" y="1663"/>
                  </a:lnTo>
                  <a:lnTo>
                    <a:pt x="4666" y="1392"/>
                  </a:lnTo>
                  <a:lnTo>
                    <a:pt x="4623" y="1116"/>
                  </a:lnTo>
                  <a:lnTo>
                    <a:pt x="4588" y="837"/>
                  </a:lnTo>
                  <a:lnTo>
                    <a:pt x="4561" y="555"/>
                  </a:lnTo>
                  <a:lnTo>
                    <a:pt x="4542" y="279"/>
                  </a:lnTo>
                  <a:lnTo>
                    <a:pt x="4537" y="3"/>
                  </a:lnTo>
                  <a:lnTo>
                    <a:pt x="4537" y="0"/>
                  </a:lnTo>
                  <a:lnTo>
                    <a:pt x="4406" y="43"/>
                  </a:lnTo>
                  <a:close/>
                </a:path>
              </a:pathLst>
            </a:custGeom>
            <a:solidFill>
              <a:srgbClr val="000000"/>
            </a:solidFill>
            <a:ln w="9525">
              <a:noFill/>
              <a:round/>
              <a:headEnd/>
              <a:tailEnd/>
            </a:ln>
          </p:spPr>
          <p:txBody>
            <a:bodyPr/>
            <a:lstStyle/>
            <a:p>
              <a:endParaRPr lang="ar-SA"/>
            </a:p>
          </p:txBody>
        </p:sp>
        <p:sp>
          <p:nvSpPr>
            <p:cNvPr id="20488" name="Freeform 10"/>
            <p:cNvSpPr>
              <a:spLocks/>
            </p:cNvSpPr>
            <p:nvPr/>
          </p:nvSpPr>
          <p:spPr bwMode="auto">
            <a:xfrm>
              <a:off x="5088" y="1712"/>
              <a:ext cx="5736" cy="4829"/>
            </a:xfrm>
            <a:custGeom>
              <a:avLst/>
              <a:gdLst>
                <a:gd name="T0" fmla="*/ 6098 w 5304"/>
                <a:gd name="T1" fmla="*/ 4039 h 4770"/>
                <a:gd name="T2" fmla="*/ 6406 w 5304"/>
                <a:gd name="T3" fmla="*/ 2501 h 4770"/>
                <a:gd name="T4" fmla="*/ 6524 w 5304"/>
                <a:gd name="T5" fmla="*/ 1488 h 4770"/>
                <a:gd name="T6" fmla="*/ 6464 w 5304"/>
                <a:gd name="T7" fmla="*/ 985 h 4770"/>
                <a:gd name="T8" fmla="*/ 6255 w 5304"/>
                <a:gd name="T9" fmla="*/ 592 h 4770"/>
                <a:gd name="T10" fmla="*/ 5957 w 5304"/>
                <a:gd name="T11" fmla="*/ 350 h 4770"/>
                <a:gd name="T12" fmla="*/ 5491 w 5304"/>
                <a:gd name="T13" fmla="*/ 177 h 4770"/>
                <a:gd name="T14" fmla="*/ 4823 w 5304"/>
                <a:gd name="T15" fmla="*/ 113 h 4770"/>
                <a:gd name="T16" fmla="*/ 4287 w 5304"/>
                <a:gd name="T17" fmla="*/ 148 h 4770"/>
                <a:gd name="T18" fmla="*/ 3415 w 5304"/>
                <a:gd name="T19" fmla="*/ 358 h 4770"/>
                <a:gd name="T20" fmla="*/ 2667 w 5304"/>
                <a:gd name="T21" fmla="*/ 560 h 4770"/>
                <a:gd name="T22" fmla="*/ 2085 w 5304"/>
                <a:gd name="T23" fmla="*/ 603 h 4770"/>
                <a:gd name="T24" fmla="*/ 1801 w 5304"/>
                <a:gd name="T25" fmla="*/ 589 h 4770"/>
                <a:gd name="T26" fmla="*/ 1594 w 5304"/>
                <a:gd name="T27" fmla="*/ 516 h 4770"/>
                <a:gd name="T28" fmla="*/ 1621 w 5304"/>
                <a:gd name="T29" fmla="*/ 446 h 4770"/>
                <a:gd name="T30" fmla="*/ 1756 w 5304"/>
                <a:gd name="T31" fmla="*/ 425 h 4770"/>
                <a:gd name="T32" fmla="*/ 1734 w 5304"/>
                <a:gd name="T33" fmla="*/ 328 h 4770"/>
                <a:gd name="T34" fmla="*/ 1399 w 5304"/>
                <a:gd name="T35" fmla="*/ 183 h 4770"/>
                <a:gd name="T36" fmla="*/ 810 w 5304"/>
                <a:gd name="T37" fmla="*/ 107 h 4770"/>
                <a:gd name="T38" fmla="*/ 464 w 5304"/>
                <a:gd name="T39" fmla="*/ 161 h 4770"/>
                <a:gd name="T40" fmla="*/ 362 w 5304"/>
                <a:gd name="T41" fmla="*/ 245 h 4770"/>
                <a:gd name="T42" fmla="*/ 540 w 5304"/>
                <a:gd name="T43" fmla="*/ 341 h 4770"/>
                <a:gd name="T44" fmla="*/ 1000 w 5304"/>
                <a:gd name="T45" fmla="*/ 495 h 4770"/>
                <a:gd name="T46" fmla="*/ 1116 w 5304"/>
                <a:gd name="T47" fmla="*/ 659 h 4770"/>
                <a:gd name="T48" fmla="*/ 991 w 5304"/>
                <a:gd name="T49" fmla="*/ 740 h 4770"/>
                <a:gd name="T50" fmla="*/ 672 w 5304"/>
                <a:gd name="T51" fmla="*/ 689 h 4770"/>
                <a:gd name="T52" fmla="*/ 492 w 5304"/>
                <a:gd name="T53" fmla="*/ 700 h 4770"/>
                <a:gd name="T54" fmla="*/ 464 w 5304"/>
                <a:gd name="T55" fmla="*/ 862 h 4770"/>
                <a:gd name="T56" fmla="*/ 566 w 5304"/>
                <a:gd name="T57" fmla="*/ 1034 h 4770"/>
                <a:gd name="T58" fmla="*/ 540 w 5304"/>
                <a:gd name="T59" fmla="*/ 1141 h 4770"/>
                <a:gd name="T60" fmla="*/ 475 w 5304"/>
                <a:gd name="T61" fmla="*/ 966 h 4770"/>
                <a:gd name="T62" fmla="*/ 340 w 5304"/>
                <a:gd name="T63" fmla="*/ 753 h 4770"/>
                <a:gd name="T64" fmla="*/ 400 w 5304"/>
                <a:gd name="T65" fmla="*/ 623 h 4770"/>
                <a:gd name="T66" fmla="*/ 618 w 5304"/>
                <a:gd name="T67" fmla="*/ 595 h 4770"/>
                <a:gd name="T68" fmla="*/ 804 w 5304"/>
                <a:gd name="T69" fmla="*/ 597 h 4770"/>
                <a:gd name="T70" fmla="*/ 773 w 5304"/>
                <a:gd name="T71" fmla="*/ 498 h 4770"/>
                <a:gd name="T72" fmla="*/ 448 w 5304"/>
                <a:gd name="T73" fmla="*/ 390 h 4770"/>
                <a:gd name="T74" fmla="*/ 309 w 5304"/>
                <a:gd name="T75" fmla="*/ 366 h 4770"/>
                <a:gd name="T76" fmla="*/ 44 w 5304"/>
                <a:gd name="T77" fmla="*/ 285 h 4770"/>
                <a:gd name="T78" fmla="*/ 14 w 5304"/>
                <a:gd name="T79" fmla="*/ 188 h 4770"/>
                <a:gd name="T80" fmla="*/ 163 w 5304"/>
                <a:gd name="T81" fmla="*/ 97 h 4770"/>
                <a:gd name="T82" fmla="*/ 461 w 5304"/>
                <a:gd name="T83" fmla="*/ 24 h 4770"/>
                <a:gd name="T84" fmla="*/ 946 w 5304"/>
                <a:gd name="T85" fmla="*/ 5 h 4770"/>
                <a:gd name="T86" fmla="*/ 1537 w 5304"/>
                <a:gd name="T87" fmla="*/ 78 h 4770"/>
                <a:gd name="T88" fmla="*/ 1901 w 5304"/>
                <a:gd name="T89" fmla="*/ 218 h 4770"/>
                <a:gd name="T90" fmla="*/ 2024 w 5304"/>
                <a:gd name="T91" fmla="*/ 363 h 4770"/>
                <a:gd name="T92" fmla="*/ 1923 w 5304"/>
                <a:gd name="T93" fmla="*/ 446 h 4770"/>
                <a:gd name="T94" fmla="*/ 2001 w 5304"/>
                <a:gd name="T95" fmla="*/ 495 h 4770"/>
                <a:gd name="T96" fmla="*/ 2688 w 5304"/>
                <a:gd name="T97" fmla="*/ 453 h 4770"/>
                <a:gd name="T98" fmla="*/ 3445 w 5304"/>
                <a:gd name="T99" fmla="*/ 250 h 4770"/>
                <a:gd name="T100" fmla="*/ 4414 w 5304"/>
                <a:gd name="T101" fmla="*/ 24 h 4770"/>
                <a:gd name="T102" fmla="*/ 4944 w 5304"/>
                <a:gd name="T103" fmla="*/ 2 h 4770"/>
                <a:gd name="T104" fmla="*/ 5450 w 5304"/>
                <a:gd name="T105" fmla="*/ 54 h 4770"/>
                <a:gd name="T106" fmla="*/ 5969 w 5304"/>
                <a:gd name="T107" fmla="*/ 218 h 4770"/>
                <a:gd name="T108" fmla="*/ 6362 w 5304"/>
                <a:gd name="T109" fmla="*/ 492 h 4770"/>
                <a:gd name="T110" fmla="*/ 6630 w 5304"/>
                <a:gd name="T111" fmla="*/ 936 h 4770"/>
                <a:gd name="T112" fmla="*/ 6708 w 5304"/>
                <a:gd name="T113" fmla="*/ 1566 h 4770"/>
                <a:gd name="T114" fmla="*/ 6586 w 5304"/>
                <a:gd name="T115" fmla="*/ 2535 h 4770"/>
                <a:gd name="T116" fmla="*/ 6351 w 5304"/>
                <a:gd name="T117" fmla="*/ 3503 h 4770"/>
                <a:gd name="T118" fmla="*/ 6210 w 5304"/>
                <a:gd name="T119" fmla="*/ 4382 h 4770"/>
                <a:gd name="T120" fmla="*/ 6186 w 5304"/>
                <a:gd name="T121" fmla="*/ 4904 h 47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304"/>
                <a:gd name="T184" fmla="*/ 0 h 4770"/>
                <a:gd name="T185" fmla="*/ 5304 w 5304"/>
                <a:gd name="T186" fmla="*/ 4770 h 477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304" h="4770">
                  <a:moveTo>
                    <a:pt x="4760" y="4770"/>
                  </a:moveTo>
                  <a:lnTo>
                    <a:pt x="4765" y="4550"/>
                  </a:lnTo>
                  <a:lnTo>
                    <a:pt x="4776" y="4330"/>
                  </a:lnTo>
                  <a:lnTo>
                    <a:pt x="4797" y="4113"/>
                  </a:lnTo>
                  <a:lnTo>
                    <a:pt x="4821" y="3893"/>
                  </a:lnTo>
                  <a:lnTo>
                    <a:pt x="4853" y="3676"/>
                  </a:lnTo>
                  <a:lnTo>
                    <a:pt x="4886" y="3462"/>
                  </a:lnTo>
                  <a:lnTo>
                    <a:pt x="4961" y="3035"/>
                  </a:lnTo>
                  <a:lnTo>
                    <a:pt x="5033" y="2614"/>
                  </a:lnTo>
                  <a:lnTo>
                    <a:pt x="5065" y="2410"/>
                  </a:lnTo>
                  <a:lnTo>
                    <a:pt x="5098" y="2207"/>
                  </a:lnTo>
                  <a:lnTo>
                    <a:pt x="5122" y="2008"/>
                  </a:lnTo>
                  <a:lnTo>
                    <a:pt x="5143" y="1812"/>
                  </a:lnTo>
                  <a:lnTo>
                    <a:pt x="5154" y="1622"/>
                  </a:lnTo>
                  <a:lnTo>
                    <a:pt x="5159" y="1434"/>
                  </a:lnTo>
                  <a:lnTo>
                    <a:pt x="5159" y="1354"/>
                  </a:lnTo>
                  <a:lnTo>
                    <a:pt x="5157" y="1263"/>
                  </a:lnTo>
                  <a:lnTo>
                    <a:pt x="5148" y="1163"/>
                  </a:lnTo>
                  <a:lnTo>
                    <a:pt x="5135" y="1059"/>
                  </a:lnTo>
                  <a:lnTo>
                    <a:pt x="5111" y="949"/>
                  </a:lnTo>
                  <a:lnTo>
                    <a:pt x="5081" y="839"/>
                  </a:lnTo>
                  <a:lnTo>
                    <a:pt x="5036" y="729"/>
                  </a:lnTo>
                  <a:lnTo>
                    <a:pt x="5009" y="675"/>
                  </a:lnTo>
                  <a:lnTo>
                    <a:pt x="4980" y="622"/>
                  </a:lnTo>
                  <a:lnTo>
                    <a:pt x="4945" y="571"/>
                  </a:lnTo>
                  <a:lnTo>
                    <a:pt x="4907" y="520"/>
                  </a:lnTo>
                  <a:lnTo>
                    <a:pt x="4864" y="472"/>
                  </a:lnTo>
                  <a:lnTo>
                    <a:pt x="4819" y="423"/>
                  </a:lnTo>
                  <a:lnTo>
                    <a:pt x="4765" y="378"/>
                  </a:lnTo>
                  <a:lnTo>
                    <a:pt x="4709" y="338"/>
                  </a:lnTo>
                  <a:lnTo>
                    <a:pt x="4647" y="297"/>
                  </a:lnTo>
                  <a:lnTo>
                    <a:pt x="4580" y="260"/>
                  </a:lnTo>
                  <a:lnTo>
                    <a:pt x="4505" y="228"/>
                  </a:lnTo>
                  <a:lnTo>
                    <a:pt x="4427" y="198"/>
                  </a:lnTo>
                  <a:lnTo>
                    <a:pt x="4341" y="171"/>
                  </a:lnTo>
                  <a:lnTo>
                    <a:pt x="4250" y="150"/>
                  </a:lnTo>
                  <a:lnTo>
                    <a:pt x="4151" y="134"/>
                  </a:lnTo>
                  <a:lnTo>
                    <a:pt x="4046" y="120"/>
                  </a:lnTo>
                  <a:lnTo>
                    <a:pt x="3934" y="112"/>
                  </a:lnTo>
                  <a:lnTo>
                    <a:pt x="3813" y="110"/>
                  </a:lnTo>
                  <a:lnTo>
                    <a:pt x="3719" y="112"/>
                  </a:lnTo>
                  <a:lnTo>
                    <a:pt x="3631" y="115"/>
                  </a:lnTo>
                  <a:lnTo>
                    <a:pt x="3548" y="120"/>
                  </a:lnTo>
                  <a:lnTo>
                    <a:pt x="3467" y="131"/>
                  </a:lnTo>
                  <a:lnTo>
                    <a:pt x="3389" y="142"/>
                  </a:lnTo>
                  <a:lnTo>
                    <a:pt x="3317" y="153"/>
                  </a:lnTo>
                  <a:lnTo>
                    <a:pt x="3177" y="185"/>
                  </a:lnTo>
                  <a:lnTo>
                    <a:pt x="3049" y="220"/>
                  </a:lnTo>
                  <a:lnTo>
                    <a:pt x="2928" y="260"/>
                  </a:lnTo>
                  <a:lnTo>
                    <a:pt x="2700" y="346"/>
                  </a:lnTo>
                  <a:lnTo>
                    <a:pt x="2588" y="388"/>
                  </a:lnTo>
                  <a:lnTo>
                    <a:pt x="2475" y="431"/>
                  </a:lnTo>
                  <a:lnTo>
                    <a:pt x="2360" y="472"/>
                  </a:lnTo>
                  <a:lnTo>
                    <a:pt x="2239" y="509"/>
                  </a:lnTo>
                  <a:lnTo>
                    <a:pt x="2108" y="539"/>
                  </a:lnTo>
                  <a:lnTo>
                    <a:pt x="1968" y="560"/>
                  </a:lnTo>
                  <a:lnTo>
                    <a:pt x="1893" y="571"/>
                  </a:lnTo>
                  <a:lnTo>
                    <a:pt x="1815" y="576"/>
                  </a:lnTo>
                  <a:lnTo>
                    <a:pt x="1735" y="579"/>
                  </a:lnTo>
                  <a:lnTo>
                    <a:pt x="1649" y="582"/>
                  </a:lnTo>
                  <a:lnTo>
                    <a:pt x="1595" y="582"/>
                  </a:lnTo>
                  <a:lnTo>
                    <a:pt x="1547" y="579"/>
                  </a:lnTo>
                  <a:lnTo>
                    <a:pt x="1501" y="576"/>
                  </a:lnTo>
                  <a:lnTo>
                    <a:pt x="1461" y="574"/>
                  </a:lnTo>
                  <a:lnTo>
                    <a:pt x="1424" y="568"/>
                  </a:lnTo>
                  <a:lnTo>
                    <a:pt x="1392" y="563"/>
                  </a:lnTo>
                  <a:lnTo>
                    <a:pt x="1341" y="549"/>
                  </a:lnTo>
                  <a:lnTo>
                    <a:pt x="1300" y="533"/>
                  </a:lnTo>
                  <a:lnTo>
                    <a:pt x="1274" y="517"/>
                  </a:lnTo>
                  <a:lnTo>
                    <a:pt x="1260" y="498"/>
                  </a:lnTo>
                  <a:lnTo>
                    <a:pt x="1255" y="482"/>
                  </a:lnTo>
                  <a:lnTo>
                    <a:pt x="1257" y="466"/>
                  </a:lnTo>
                  <a:lnTo>
                    <a:pt x="1260" y="453"/>
                  </a:lnTo>
                  <a:lnTo>
                    <a:pt x="1268" y="439"/>
                  </a:lnTo>
                  <a:lnTo>
                    <a:pt x="1282" y="431"/>
                  </a:lnTo>
                  <a:lnTo>
                    <a:pt x="1295" y="423"/>
                  </a:lnTo>
                  <a:lnTo>
                    <a:pt x="1314" y="418"/>
                  </a:lnTo>
                  <a:lnTo>
                    <a:pt x="1335" y="413"/>
                  </a:lnTo>
                  <a:lnTo>
                    <a:pt x="1359" y="413"/>
                  </a:lnTo>
                  <a:lnTo>
                    <a:pt x="1389" y="410"/>
                  </a:lnTo>
                  <a:lnTo>
                    <a:pt x="1408" y="399"/>
                  </a:lnTo>
                  <a:lnTo>
                    <a:pt x="1413" y="383"/>
                  </a:lnTo>
                  <a:lnTo>
                    <a:pt x="1410" y="364"/>
                  </a:lnTo>
                  <a:lnTo>
                    <a:pt x="1394" y="340"/>
                  </a:lnTo>
                  <a:lnTo>
                    <a:pt x="1370" y="316"/>
                  </a:lnTo>
                  <a:lnTo>
                    <a:pt x="1335" y="287"/>
                  </a:lnTo>
                  <a:lnTo>
                    <a:pt x="1292" y="260"/>
                  </a:lnTo>
                  <a:lnTo>
                    <a:pt x="1239" y="230"/>
                  </a:lnTo>
                  <a:lnTo>
                    <a:pt x="1177" y="201"/>
                  </a:lnTo>
                  <a:lnTo>
                    <a:pt x="1107" y="177"/>
                  </a:lnTo>
                  <a:lnTo>
                    <a:pt x="1030" y="153"/>
                  </a:lnTo>
                  <a:lnTo>
                    <a:pt x="944" y="134"/>
                  </a:lnTo>
                  <a:lnTo>
                    <a:pt x="850" y="118"/>
                  </a:lnTo>
                  <a:lnTo>
                    <a:pt x="748" y="107"/>
                  </a:lnTo>
                  <a:lnTo>
                    <a:pt x="641" y="104"/>
                  </a:lnTo>
                  <a:lnTo>
                    <a:pt x="590" y="107"/>
                  </a:lnTo>
                  <a:lnTo>
                    <a:pt x="533" y="112"/>
                  </a:lnTo>
                  <a:lnTo>
                    <a:pt x="474" y="123"/>
                  </a:lnTo>
                  <a:lnTo>
                    <a:pt x="418" y="136"/>
                  </a:lnTo>
                  <a:lnTo>
                    <a:pt x="367" y="155"/>
                  </a:lnTo>
                  <a:lnTo>
                    <a:pt x="324" y="177"/>
                  </a:lnTo>
                  <a:lnTo>
                    <a:pt x="308" y="190"/>
                  </a:lnTo>
                  <a:lnTo>
                    <a:pt x="297" y="203"/>
                  </a:lnTo>
                  <a:lnTo>
                    <a:pt x="289" y="220"/>
                  </a:lnTo>
                  <a:lnTo>
                    <a:pt x="287" y="236"/>
                  </a:lnTo>
                  <a:lnTo>
                    <a:pt x="295" y="257"/>
                  </a:lnTo>
                  <a:lnTo>
                    <a:pt x="314" y="276"/>
                  </a:lnTo>
                  <a:lnTo>
                    <a:pt x="343" y="295"/>
                  </a:lnTo>
                  <a:lnTo>
                    <a:pt x="381" y="311"/>
                  </a:lnTo>
                  <a:lnTo>
                    <a:pt x="426" y="329"/>
                  </a:lnTo>
                  <a:lnTo>
                    <a:pt x="477" y="348"/>
                  </a:lnTo>
                  <a:lnTo>
                    <a:pt x="587" y="386"/>
                  </a:lnTo>
                  <a:lnTo>
                    <a:pt x="694" y="426"/>
                  </a:lnTo>
                  <a:lnTo>
                    <a:pt x="745" y="450"/>
                  </a:lnTo>
                  <a:lnTo>
                    <a:pt x="791" y="477"/>
                  </a:lnTo>
                  <a:lnTo>
                    <a:pt x="828" y="504"/>
                  </a:lnTo>
                  <a:lnTo>
                    <a:pt x="858" y="536"/>
                  </a:lnTo>
                  <a:lnTo>
                    <a:pt x="877" y="571"/>
                  </a:lnTo>
                  <a:lnTo>
                    <a:pt x="885" y="608"/>
                  </a:lnTo>
                  <a:lnTo>
                    <a:pt x="882" y="635"/>
                  </a:lnTo>
                  <a:lnTo>
                    <a:pt x="871" y="657"/>
                  </a:lnTo>
                  <a:lnTo>
                    <a:pt x="855" y="678"/>
                  </a:lnTo>
                  <a:lnTo>
                    <a:pt x="834" y="694"/>
                  </a:lnTo>
                  <a:lnTo>
                    <a:pt x="810" y="705"/>
                  </a:lnTo>
                  <a:lnTo>
                    <a:pt x="783" y="713"/>
                  </a:lnTo>
                  <a:lnTo>
                    <a:pt x="729" y="721"/>
                  </a:lnTo>
                  <a:lnTo>
                    <a:pt x="700" y="718"/>
                  </a:lnTo>
                  <a:lnTo>
                    <a:pt x="670" y="710"/>
                  </a:lnTo>
                  <a:lnTo>
                    <a:pt x="600" y="689"/>
                  </a:lnTo>
                  <a:lnTo>
                    <a:pt x="531" y="665"/>
                  </a:lnTo>
                  <a:lnTo>
                    <a:pt x="496" y="657"/>
                  </a:lnTo>
                  <a:lnTo>
                    <a:pt x="461" y="654"/>
                  </a:lnTo>
                  <a:lnTo>
                    <a:pt x="432" y="657"/>
                  </a:lnTo>
                  <a:lnTo>
                    <a:pt x="407" y="665"/>
                  </a:lnTo>
                  <a:lnTo>
                    <a:pt x="389" y="675"/>
                  </a:lnTo>
                  <a:lnTo>
                    <a:pt x="375" y="686"/>
                  </a:lnTo>
                  <a:lnTo>
                    <a:pt x="356" y="713"/>
                  </a:lnTo>
                  <a:lnTo>
                    <a:pt x="351" y="734"/>
                  </a:lnTo>
                  <a:lnTo>
                    <a:pt x="356" y="785"/>
                  </a:lnTo>
                  <a:lnTo>
                    <a:pt x="367" y="831"/>
                  </a:lnTo>
                  <a:lnTo>
                    <a:pt x="381" y="871"/>
                  </a:lnTo>
                  <a:lnTo>
                    <a:pt x="399" y="906"/>
                  </a:lnTo>
                  <a:lnTo>
                    <a:pt x="418" y="938"/>
                  </a:lnTo>
                  <a:lnTo>
                    <a:pt x="434" y="968"/>
                  </a:lnTo>
                  <a:lnTo>
                    <a:pt x="448" y="997"/>
                  </a:lnTo>
                  <a:lnTo>
                    <a:pt x="453" y="1024"/>
                  </a:lnTo>
                  <a:lnTo>
                    <a:pt x="453" y="1056"/>
                  </a:lnTo>
                  <a:lnTo>
                    <a:pt x="448" y="1078"/>
                  </a:lnTo>
                  <a:lnTo>
                    <a:pt x="440" y="1094"/>
                  </a:lnTo>
                  <a:lnTo>
                    <a:pt x="426" y="1099"/>
                  </a:lnTo>
                  <a:lnTo>
                    <a:pt x="432" y="1064"/>
                  </a:lnTo>
                  <a:lnTo>
                    <a:pt x="429" y="1032"/>
                  </a:lnTo>
                  <a:lnTo>
                    <a:pt x="421" y="1003"/>
                  </a:lnTo>
                  <a:lnTo>
                    <a:pt x="410" y="978"/>
                  </a:lnTo>
                  <a:lnTo>
                    <a:pt x="375" y="930"/>
                  </a:lnTo>
                  <a:lnTo>
                    <a:pt x="332" y="879"/>
                  </a:lnTo>
                  <a:lnTo>
                    <a:pt x="311" y="844"/>
                  </a:lnTo>
                  <a:lnTo>
                    <a:pt x="289" y="804"/>
                  </a:lnTo>
                  <a:lnTo>
                    <a:pt x="273" y="764"/>
                  </a:lnTo>
                  <a:lnTo>
                    <a:pt x="268" y="726"/>
                  </a:lnTo>
                  <a:lnTo>
                    <a:pt x="271" y="705"/>
                  </a:lnTo>
                  <a:lnTo>
                    <a:pt x="276" y="681"/>
                  </a:lnTo>
                  <a:lnTo>
                    <a:pt x="284" y="654"/>
                  </a:lnTo>
                  <a:lnTo>
                    <a:pt x="297" y="627"/>
                  </a:lnTo>
                  <a:lnTo>
                    <a:pt x="316" y="600"/>
                  </a:lnTo>
                  <a:lnTo>
                    <a:pt x="340" y="579"/>
                  </a:lnTo>
                  <a:lnTo>
                    <a:pt x="373" y="565"/>
                  </a:lnTo>
                  <a:lnTo>
                    <a:pt x="407" y="560"/>
                  </a:lnTo>
                  <a:lnTo>
                    <a:pt x="448" y="565"/>
                  </a:lnTo>
                  <a:lnTo>
                    <a:pt x="488" y="574"/>
                  </a:lnTo>
                  <a:lnTo>
                    <a:pt x="563" y="595"/>
                  </a:lnTo>
                  <a:lnTo>
                    <a:pt x="592" y="600"/>
                  </a:lnTo>
                  <a:lnTo>
                    <a:pt x="619" y="595"/>
                  </a:lnTo>
                  <a:lnTo>
                    <a:pt x="627" y="587"/>
                  </a:lnTo>
                  <a:lnTo>
                    <a:pt x="635" y="576"/>
                  </a:lnTo>
                  <a:lnTo>
                    <a:pt x="638" y="560"/>
                  </a:lnTo>
                  <a:lnTo>
                    <a:pt x="641" y="541"/>
                  </a:lnTo>
                  <a:lnTo>
                    <a:pt x="638" y="520"/>
                  </a:lnTo>
                  <a:lnTo>
                    <a:pt x="627" y="498"/>
                  </a:lnTo>
                  <a:lnTo>
                    <a:pt x="611" y="480"/>
                  </a:lnTo>
                  <a:lnTo>
                    <a:pt x="592" y="464"/>
                  </a:lnTo>
                  <a:lnTo>
                    <a:pt x="539" y="434"/>
                  </a:lnTo>
                  <a:lnTo>
                    <a:pt x="477" y="410"/>
                  </a:lnTo>
                  <a:lnTo>
                    <a:pt x="413" y="391"/>
                  </a:lnTo>
                  <a:lnTo>
                    <a:pt x="354" y="375"/>
                  </a:lnTo>
                  <a:lnTo>
                    <a:pt x="327" y="370"/>
                  </a:lnTo>
                  <a:lnTo>
                    <a:pt x="303" y="367"/>
                  </a:lnTo>
                  <a:lnTo>
                    <a:pt x="284" y="362"/>
                  </a:lnTo>
                  <a:lnTo>
                    <a:pt x="271" y="359"/>
                  </a:lnTo>
                  <a:lnTo>
                    <a:pt x="244" y="354"/>
                  </a:lnTo>
                  <a:lnTo>
                    <a:pt x="206" y="346"/>
                  </a:lnTo>
                  <a:lnTo>
                    <a:pt x="161" y="335"/>
                  </a:lnTo>
                  <a:lnTo>
                    <a:pt x="115" y="319"/>
                  </a:lnTo>
                  <a:lnTo>
                    <a:pt x="72" y="297"/>
                  </a:lnTo>
                  <a:lnTo>
                    <a:pt x="35" y="276"/>
                  </a:lnTo>
                  <a:lnTo>
                    <a:pt x="11" y="249"/>
                  </a:lnTo>
                  <a:lnTo>
                    <a:pt x="2" y="233"/>
                  </a:lnTo>
                  <a:lnTo>
                    <a:pt x="0" y="217"/>
                  </a:lnTo>
                  <a:lnTo>
                    <a:pt x="2" y="201"/>
                  </a:lnTo>
                  <a:lnTo>
                    <a:pt x="11" y="182"/>
                  </a:lnTo>
                  <a:lnTo>
                    <a:pt x="24" y="163"/>
                  </a:lnTo>
                  <a:lnTo>
                    <a:pt x="43" y="147"/>
                  </a:lnTo>
                  <a:lnTo>
                    <a:pt x="67" y="128"/>
                  </a:lnTo>
                  <a:lnTo>
                    <a:pt x="94" y="110"/>
                  </a:lnTo>
                  <a:lnTo>
                    <a:pt x="129" y="94"/>
                  </a:lnTo>
                  <a:lnTo>
                    <a:pt x="166" y="77"/>
                  </a:lnTo>
                  <a:lnTo>
                    <a:pt x="209" y="61"/>
                  </a:lnTo>
                  <a:lnTo>
                    <a:pt x="255" y="48"/>
                  </a:lnTo>
                  <a:lnTo>
                    <a:pt x="308" y="35"/>
                  </a:lnTo>
                  <a:lnTo>
                    <a:pt x="364" y="24"/>
                  </a:lnTo>
                  <a:lnTo>
                    <a:pt x="426" y="16"/>
                  </a:lnTo>
                  <a:lnTo>
                    <a:pt x="491" y="8"/>
                  </a:lnTo>
                  <a:lnTo>
                    <a:pt x="560" y="5"/>
                  </a:lnTo>
                  <a:lnTo>
                    <a:pt x="633" y="2"/>
                  </a:lnTo>
                  <a:lnTo>
                    <a:pt x="748" y="5"/>
                  </a:lnTo>
                  <a:lnTo>
                    <a:pt x="855" y="10"/>
                  </a:lnTo>
                  <a:lnTo>
                    <a:pt x="957" y="24"/>
                  </a:lnTo>
                  <a:lnTo>
                    <a:pt x="1051" y="37"/>
                  </a:lnTo>
                  <a:lnTo>
                    <a:pt x="1137" y="56"/>
                  </a:lnTo>
                  <a:lnTo>
                    <a:pt x="1215" y="75"/>
                  </a:lnTo>
                  <a:lnTo>
                    <a:pt x="1287" y="99"/>
                  </a:lnTo>
                  <a:lnTo>
                    <a:pt x="1354" y="126"/>
                  </a:lnTo>
                  <a:lnTo>
                    <a:pt x="1410" y="153"/>
                  </a:lnTo>
                  <a:lnTo>
                    <a:pt x="1461" y="179"/>
                  </a:lnTo>
                  <a:lnTo>
                    <a:pt x="1504" y="209"/>
                  </a:lnTo>
                  <a:lnTo>
                    <a:pt x="1539" y="238"/>
                  </a:lnTo>
                  <a:lnTo>
                    <a:pt x="1566" y="268"/>
                  </a:lnTo>
                  <a:lnTo>
                    <a:pt x="1585" y="295"/>
                  </a:lnTo>
                  <a:lnTo>
                    <a:pt x="1598" y="324"/>
                  </a:lnTo>
                  <a:lnTo>
                    <a:pt x="1601" y="351"/>
                  </a:lnTo>
                  <a:lnTo>
                    <a:pt x="1595" y="367"/>
                  </a:lnTo>
                  <a:lnTo>
                    <a:pt x="1585" y="378"/>
                  </a:lnTo>
                  <a:lnTo>
                    <a:pt x="1555" y="402"/>
                  </a:lnTo>
                  <a:lnTo>
                    <a:pt x="1528" y="421"/>
                  </a:lnTo>
                  <a:lnTo>
                    <a:pt x="1520" y="431"/>
                  </a:lnTo>
                  <a:lnTo>
                    <a:pt x="1523" y="445"/>
                  </a:lnTo>
                  <a:lnTo>
                    <a:pt x="1531" y="458"/>
                  </a:lnTo>
                  <a:lnTo>
                    <a:pt x="1542" y="466"/>
                  </a:lnTo>
                  <a:lnTo>
                    <a:pt x="1558" y="472"/>
                  </a:lnTo>
                  <a:lnTo>
                    <a:pt x="1582" y="477"/>
                  </a:lnTo>
                  <a:lnTo>
                    <a:pt x="1614" y="480"/>
                  </a:lnTo>
                  <a:lnTo>
                    <a:pt x="1778" y="480"/>
                  </a:lnTo>
                  <a:lnTo>
                    <a:pt x="1893" y="474"/>
                  </a:lnTo>
                  <a:lnTo>
                    <a:pt x="2011" y="458"/>
                  </a:lnTo>
                  <a:lnTo>
                    <a:pt x="2126" y="437"/>
                  </a:lnTo>
                  <a:lnTo>
                    <a:pt x="2244" y="405"/>
                  </a:lnTo>
                  <a:lnTo>
                    <a:pt x="2362" y="370"/>
                  </a:lnTo>
                  <a:lnTo>
                    <a:pt x="2483" y="329"/>
                  </a:lnTo>
                  <a:lnTo>
                    <a:pt x="2604" y="287"/>
                  </a:lnTo>
                  <a:lnTo>
                    <a:pt x="2724" y="241"/>
                  </a:lnTo>
                  <a:lnTo>
                    <a:pt x="2974" y="153"/>
                  </a:lnTo>
                  <a:lnTo>
                    <a:pt x="3100" y="112"/>
                  </a:lnTo>
                  <a:lnTo>
                    <a:pt x="3228" y="77"/>
                  </a:lnTo>
                  <a:lnTo>
                    <a:pt x="3360" y="45"/>
                  </a:lnTo>
                  <a:lnTo>
                    <a:pt x="3491" y="24"/>
                  </a:lnTo>
                  <a:lnTo>
                    <a:pt x="3628" y="8"/>
                  </a:lnTo>
                  <a:lnTo>
                    <a:pt x="3765" y="2"/>
                  </a:lnTo>
                  <a:lnTo>
                    <a:pt x="3834" y="2"/>
                  </a:lnTo>
                  <a:lnTo>
                    <a:pt x="3869" y="0"/>
                  </a:lnTo>
                  <a:lnTo>
                    <a:pt x="3910" y="2"/>
                  </a:lnTo>
                  <a:lnTo>
                    <a:pt x="3955" y="2"/>
                  </a:lnTo>
                  <a:lnTo>
                    <a:pt x="4006" y="5"/>
                  </a:lnTo>
                  <a:lnTo>
                    <a:pt x="4060" y="10"/>
                  </a:lnTo>
                  <a:lnTo>
                    <a:pt x="4180" y="24"/>
                  </a:lnTo>
                  <a:lnTo>
                    <a:pt x="4309" y="51"/>
                  </a:lnTo>
                  <a:lnTo>
                    <a:pt x="4446" y="85"/>
                  </a:lnTo>
                  <a:lnTo>
                    <a:pt x="4516" y="110"/>
                  </a:lnTo>
                  <a:lnTo>
                    <a:pt x="4583" y="139"/>
                  </a:lnTo>
                  <a:lnTo>
                    <a:pt x="4652" y="171"/>
                  </a:lnTo>
                  <a:lnTo>
                    <a:pt x="4719" y="209"/>
                  </a:lnTo>
                  <a:lnTo>
                    <a:pt x="4786" y="252"/>
                  </a:lnTo>
                  <a:lnTo>
                    <a:pt x="4851" y="297"/>
                  </a:lnTo>
                  <a:lnTo>
                    <a:pt x="4915" y="351"/>
                  </a:lnTo>
                  <a:lnTo>
                    <a:pt x="4974" y="410"/>
                  </a:lnTo>
                  <a:lnTo>
                    <a:pt x="5030" y="474"/>
                  </a:lnTo>
                  <a:lnTo>
                    <a:pt x="5081" y="547"/>
                  </a:lnTo>
                  <a:lnTo>
                    <a:pt x="5130" y="624"/>
                  </a:lnTo>
                  <a:lnTo>
                    <a:pt x="5173" y="710"/>
                  </a:lnTo>
                  <a:lnTo>
                    <a:pt x="5210" y="804"/>
                  </a:lnTo>
                  <a:lnTo>
                    <a:pt x="5242" y="903"/>
                  </a:lnTo>
                  <a:lnTo>
                    <a:pt x="5269" y="1013"/>
                  </a:lnTo>
                  <a:lnTo>
                    <a:pt x="5288" y="1131"/>
                  </a:lnTo>
                  <a:lnTo>
                    <a:pt x="5299" y="1257"/>
                  </a:lnTo>
                  <a:lnTo>
                    <a:pt x="5304" y="1391"/>
                  </a:lnTo>
                  <a:lnTo>
                    <a:pt x="5304" y="1509"/>
                  </a:lnTo>
                  <a:lnTo>
                    <a:pt x="5299" y="1625"/>
                  </a:lnTo>
                  <a:lnTo>
                    <a:pt x="5285" y="1845"/>
                  </a:lnTo>
                  <a:lnTo>
                    <a:pt x="5266" y="2051"/>
                  </a:lnTo>
                  <a:lnTo>
                    <a:pt x="5240" y="2252"/>
                  </a:lnTo>
                  <a:lnTo>
                    <a:pt x="5207" y="2443"/>
                  </a:lnTo>
                  <a:lnTo>
                    <a:pt x="5173" y="2630"/>
                  </a:lnTo>
                  <a:lnTo>
                    <a:pt x="5135" y="2815"/>
                  </a:lnTo>
                  <a:lnTo>
                    <a:pt x="5098" y="3000"/>
                  </a:lnTo>
                  <a:lnTo>
                    <a:pt x="5060" y="3185"/>
                  </a:lnTo>
                  <a:lnTo>
                    <a:pt x="5022" y="3376"/>
                  </a:lnTo>
                  <a:lnTo>
                    <a:pt x="4988" y="3572"/>
                  </a:lnTo>
                  <a:lnTo>
                    <a:pt x="4955" y="3778"/>
                  </a:lnTo>
                  <a:lnTo>
                    <a:pt x="4929" y="3995"/>
                  </a:lnTo>
                  <a:lnTo>
                    <a:pt x="4918" y="4108"/>
                  </a:lnTo>
                  <a:lnTo>
                    <a:pt x="4910" y="4223"/>
                  </a:lnTo>
                  <a:lnTo>
                    <a:pt x="4902" y="4344"/>
                  </a:lnTo>
                  <a:lnTo>
                    <a:pt x="4896" y="4467"/>
                  </a:lnTo>
                  <a:lnTo>
                    <a:pt x="4891" y="4596"/>
                  </a:lnTo>
                  <a:lnTo>
                    <a:pt x="4891" y="4730"/>
                  </a:lnTo>
                  <a:lnTo>
                    <a:pt x="4891" y="4727"/>
                  </a:lnTo>
                  <a:lnTo>
                    <a:pt x="4760" y="4770"/>
                  </a:lnTo>
                  <a:close/>
                </a:path>
              </a:pathLst>
            </a:custGeom>
            <a:solidFill>
              <a:srgbClr val="000000"/>
            </a:solidFill>
            <a:ln w="9525">
              <a:noFill/>
              <a:round/>
              <a:headEnd/>
              <a:tailEnd/>
            </a:ln>
          </p:spPr>
          <p:txBody>
            <a:bodyPr/>
            <a:lstStyle/>
            <a:p>
              <a:endParaRPr lang="ar-SA"/>
            </a:p>
          </p:txBody>
        </p:sp>
        <p:sp>
          <p:nvSpPr>
            <p:cNvPr id="20489" name="Freeform 11"/>
            <p:cNvSpPr>
              <a:spLocks/>
            </p:cNvSpPr>
            <p:nvPr/>
          </p:nvSpPr>
          <p:spPr bwMode="auto">
            <a:xfrm>
              <a:off x="1550" y="8952"/>
              <a:ext cx="957" cy="4097"/>
            </a:xfrm>
            <a:custGeom>
              <a:avLst/>
              <a:gdLst>
                <a:gd name="T0" fmla="*/ 988 w 885"/>
                <a:gd name="T1" fmla="*/ 4037 h 4047"/>
                <a:gd name="T2" fmla="*/ 1018 w 885"/>
                <a:gd name="T3" fmla="*/ 4107 h 4047"/>
                <a:gd name="T4" fmla="*/ 1040 w 885"/>
                <a:gd name="T5" fmla="*/ 4160 h 4047"/>
                <a:gd name="T6" fmla="*/ 1052 w 885"/>
                <a:gd name="T7" fmla="*/ 4191 h 4047"/>
                <a:gd name="T8" fmla="*/ 1082 w 885"/>
                <a:gd name="T9" fmla="*/ 4085 h 4047"/>
                <a:gd name="T10" fmla="*/ 1116 w 885"/>
                <a:gd name="T11" fmla="*/ 3884 h 4047"/>
                <a:gd name="T12" fmla="*/ 1116 w 885"/>
                <a:gd name="T13" fmla="*/ 3712 h 4047"/>
                <a:gd name="T14" fmla="*/ 1094 w 885"/>
                <a:gd name="T15" fmla="*/ 3542 h 4047"/>
                <a:gd name="T16" fmla="*/ 1052 w 885"/>
                <a:gd name="T17" fmla="*/ 3383 h 4047"/>
                <a:gd name="T18" fmla="*/ 960 w 885"/>
                <a:gd name="T19" fmla="*/ 3159 h 4047"/>
                <a:gd name="T20" fmla="*/ 794 w 885"/>
                <a:gd name="T21" fmla="*/ 2872 h 4047"/>
                <a:gd name="T22" fmla="*/ 513 w 885"/>
                <a:gd name="T23" fmla="*/ 2443 h 4047"/>
                <a:gd name="T24" fmla="*/ 332 w 885"/>
                <a:gd name="T25" fmla="*/ 2131 h 4047"/>
                <a:gd name="T26" fmla="*/ 221 w 885"/>
                <a:gd name="T27" fmla="*/ 1876 h 4047"/>
                <a:gd name="T28" fmla="*/ 162 w 885"/>
                <a:gd name="T29" fmla="*/ 1686 h 4047"/>
                <a:gd name="T30" fmla="*/ 119 w 885"/>
                <a:gd name="T31" fmla="*/ 1486 h 4047"/>
                <a:gd name="T32" fmla="*/ 98 w 885"/>
                <a:gd name="T33" fmla="*/ 1266 h 4047"/>
                <a:gd name="T34" fmla="*/ 98 w 885"/>
                <a:gd name="T35" fmla="*/ 1047 h 4047"/>
                <a:gd name="T36" fmla="*/ 133 w 885"/>
                <a:gd name="T37" fmla="*/ 824 h 4047"/>
                <a:gd name="T38" fmla="*/ 192 w 885"/>
                <a:gd name="T39" fmla="*/ 582 h 4047"/>
                <a:gd name="T40" fmla="*/ 289 w 885"/>
                <a:gd name="T41" fmla="*/ 315 h 4047"/>
                <a:gd name="T42" fmla="*/ 354 w 885"/>
                <a:gd name="T43" fmla="*/ 132 h 4047"/>
                <a:gd name="T44" fmla="*/ 354 w 885"/>
                <a:gd name="T45" fmla="*/ 68 h 4047"/>
                <a:gd name="T46" fmla="*/ 343 w 885"/>
                <a:gd name="T47" fmla="*/ 25 h 4047"/>
                <a:gd name="T48" fmla="*/ 322 w 885"/>
                <a:gd name="T49" fmla="*/ 3 h 4047"/>
                <a:gd name="T50" fmla="*/ 238 w 885"/>
                <a:gd name="T51" fmla="*/ 162 h 4047"/>
                <a:gd name="T52" fmla="*/ 119 w 885"/>
                <a:gd name="T53" fmla="*/ 469 h 4047"/>
                <a:gd name="T54" fmla="*/ 44 w 885"/>
                <a:gd name="T55" fmla="*/ 754 h 4047"/>
                <a:gd name="T56" fmla="*/ 3 w 885"/>
                <a:gd name="T57" fmla="*/ 1021 h 4047"/>
                <a:gd name="T58" fmla="*/ 3 w 885"/>
                <a:gd name="T59" fmla="*/ 1260 h 4047"/>
                <a:gd name="T60" fmla="*/ 25 w 885"/>
                <a:gd name="T61" fmla="*/ 1473 h 4047"/>
                <a:gd name="T62" fmla="*/ 64 w 885"/>
                <a:gd name="T63" fmla="*/ 1672 h 4047"/>
                <a:gd name="T64" fmla="*/ 154 w 885"/>
                <a:gd name="T65" fmla="*/ 1954 h 4047"/>
                <a:gd name="T66" fmla="*/ 308 w 885"/>
                <a:gd name="T67" fmla="*/ 2296 h 4047"/>
                <a:gd name="T68" fmla="*/ 488 w 885"/>
                <a:gd name="T69" fmla="*/ 2607 h 4047"/>
                <a:gd name="T70" fmla="*/ 665 w 885"/>
                <a:gd name="T71" fmla="*/ 2896 h 4047"/>
                <a:gd name="T72" fmla="*/ 821 w 885"/>
                <a:gd name="T73" fmla="*/ 3172 h 4047"/>
                <a:gd name="T74" fmla="*/ 933 w 885"/>
                <a:gd name="T75" fmla="*/ 3439 h 4047"/>
                <a:gd name="T76" fmla="*/ 969 w 885"/>
                <a:gd name="T77" fmla="*/ 3639 h 4047"/>
                <a:gd name="T78" fmla="*/ 974 w 885"/>
                <a:gd name="T79" fmla="*/ 3848 h 4047"/>
                <a:gd name="T80" fmla="*/ 969 w 885"/>
                <a:gd name="T81" fmla="*/ 3939 h 4047"/>
                <a:gd name="T82" fmla="*/ 963 w 885"/>
                <a:gd name="T83" fmla="*/ 3987 h 404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85"/>
                <a:gd name="T127" fmla="*/ 0 h 4047"/>
                <a:gd name="T128" fmla="*/ 885 w 885"/>
                <a:gd name="T129" fmla="*/ 4047 h 404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85" h="4047">
                  <a:moveTo>
                    <a:pt x="764" y="3848"/>
                  </a:moveTo>
                  <a:lnTo>
                    <a:pt x="781" y="3891"/>
                  </a:lnTo>
                  <a:lnTo>
                    <a:pt x="794" y="3926"/>
                  </a:lnTo>
                  <a:lnTo>
                    <a:pt x="805" y="3958"/>
                  </a:lnTo>
                  <a:lnTo>
                    <a:pt x="815" y="3985"/>
                  </a:lnTo>
                  <a:lnTo>
                    <a:pt x="823" y="4009"/>
                  </a:lnTo>
                  <a:lnTo>
                    <a:pt x="826" y="4025"/>
                  </a:lnTo>
                  <a:lnTo>
                    <a:pt x="832" y="4039"/>
                  </a:lnTo>
                  <a:lnTo>
                    <a:pt x="832" y="4047"/>
                  </a:lnTo>
                  <a:lnTo>
                    <a:pt x="856" y="3937"/>
                  </a:lnTo>
                  <a:lnTo>
                    <a:pt x="872" y="3835"/>
                  </a:lnTo>
                  <a:lnTo>
                    <a:pt x="882" y="3744"/>
                  </a:lnTo>
                  <a:lnTo>
                    <a:pt x="885" y="3663"/>
                  </a:lnTo>
                  <a:lnTo>
                    <a:pt x="882" y="3578"/>
                  </a:lnTo>
                  <a:lnTo>
                    <a:pt x="877" y="3494"/>
                  </a:lnTo>
                  <a:lnTo>
                    <a:pt x="866" y="3414"/>
                  </a:lnTo>
                  <a:lnTo>
                    <a:pt x="850" y="3336"/>
                  </a:lnTo>
                  <a:lnTo>
                    <a:pt x="832" y="3261"/>
                  </a:lnTo>
                  <a:lnTo>
                    <a:pt x="810" y="3186"/>
                  </a:lnTo>
                  <a:lnTo>
                    <a:pt x="759" y="3044"/>
                  </a:lnTo>
                  <a:lnTo>
                    <a:pt x="697" y="2905"/>
                  </a:lnTo>
                  <a:lnTo>
                    <a:pt x="628" y="2768"/>
                  </a:lnTo>
                  <a:lnTo>
                    <a:pt x="480" y="2494"/>
                  </a:lnTo>
                  <a:lnTo>
                    <a:pt x="405" y="2355"/>
                  </a:lnTo>
                  <a:lnTo>
                    <a:pt x="333" y="2207"/>
                  </a:lnTo>
                  <a:lnTo>
                    <a:pt x="263" y="2054"/>
                  </a:lnTo>
                  <a:lnTo>
                    <a:pt x="201" y="1891"/>
                  </a:lnTo>
                  <a:lnTo>
                    <a:pt x="175" y="1808"/>
                  </a:lnTo>
                  <a:lnTo>
                    <a:pt x="150" y="1719"/>
                  </a:lnTo>
                  <a:lnTo>
                    <a:pt x="129" y="1625"/>
                  </a:lnTo>
                  <a:lnTo>
                    <a:pt x="110" y="1532"/>
                  </a:lnTo>
                  <a:lnTo>
                    <a:pt x="94" y="1432"/>
                  </a:lnTo>
                  <a:lnTo>
                    <a:pt x="83" y="1328"/>
                  </a:lnTo>
                  <a:lnTo>
                    <a:pt x="78" y="1221"/>
                  </a:lnTo>
                  <a:lnTo>
                    <a:pt x="75" y="1108"/>
                  </a:lnTo>
                  <a:lnTo>
                    <a:pt x="78" y="1009"/>
                  </a:lnTo>
                  <a:lnTo>
                    <a:pt x="89" y="904"/>
                  </a:lnTo>
                  <a:lnTo>
                    <a:pt x="105" y="794"/>
                  </a:lnTo>
                  <a:lnTo>
                    <a:pt x="126" y="682"/>
                  </a:lnTo>
                  <a:lnTo>
                    <a:pt x="153" y="561"/>
                  </a:lnTo>
                  <a:lnTo>
                    <a:pt x="188" y="435"/>
                  </a:lnTo>
                  <a:lnTo>
                    <a:pt x="228" y="303"/>
                  </a:lnTo>
                  <a:lnTo>
                    <a:pt x="276" y="167"/>
                  </a:lnTo>
                  <a:lnTo>
                    <a:pt x="279" y="126"/>
                  </a:lnTo>
                  <a:lnTo>
                    <a:pt x="282" y="94"/>
                  </a:lnTo>
                  <a:lnTo>
                    <a:pt x="279" y="65"/>
                  </a:lnTo>
                  <a:lnTo>
                    <a:pt x="276" y="41"/>
                  </a:lnTo>
                  <a:lnTo>
                    <a:pt x="271" y="25"/>
                  </a:lnTo>
                  <a:lnTo>
                    <a:pt x="266" y="11"/>
                  </a:lnTo>
                  <a:lnTo>
                    <a:pt x="255" y="3"/>
                  </a:lnTo>
                  <a:lnTo>
                    <a:pt x="244" y="0"/>
                  </a:lnTo>
                  <a:lnTo>
                    <a:pt x="188" y="156"/>
                  </a:lnTo>
                  <a:lnTo>
                    <a:pt x="137" y="303"/>
                  </a:lnTo>
                  <a:lnTo>
                    <a:pt x="94" y="451"/>
                  </a:lnTo>
                  <a:lnTo>
                    <a:pt x="62" y="590"/>
                  </a:lnTo>
                  <a:lnTo>
                    <a:pt x="35" y="727"/>
                  </a:lnTo>
                  <a:lnTo>
                    <a:pt x="16" y="858"/>
                  </a:lnTo>
                  <a:lnTo>
                    <a:pt x="3" y="985"/>
                  </a:lnTo>
                  <a:lnTo>
                    <a:pt x="0" y="1108"/>
                  </a:lnTo>
                  <a:lnTo>
                    <a:pt x="3" y="1215"/>
                  </a:lnTo>
                  <a:lnTo>
                    <a:pt x="8" y="1317"/>
                  </a:lnTo>
                  <a:lnTo>
                    <a:pt x="19" y="1419"/>
                  </a:lnTo>
                  <a:lnTo>
                    <a:pt x="32" y="1515"/>
                  </a:lnTo>
                  <a:lnTo>
                    <a:pt x="51" y="1612"/>
                  </a:lnTo>
                  <a:lnTo>
                    <a:pt x="70" y="1703"/>
                  </a:lnTo>
                  <a:lnTo>
                    <a:pt x="121" y="1883"/>
                  </a:lnTo>
                  <a:lnTo>
                    <a:pt x="180" y="2052"/>
                  </a:lnTo>
                  <a:lnTo>
                    <a:pt x="244" y="2213"/>
                  </a:lnTo>
                  <a:lnTo>
                    <a:pt x="314" y="2366"/>
                  </a:lnTo>
                  <a:lnTo>
                    <a:pt x="386" y="2513"/>
                  </a:lnTo>
                  <a:lnTo>
                    <a:pt x="456" y="2655"/>
                  </a:lnTo>
                  <a:lnTo>
                    <a:pt x="526" y="2792"/>
                  </a:lnTo>
                  <a:lnTo>
                    <a:pt x="590" y="2926"/>
                  </a:lnTo>
                  <a:lnTo>
                    <a:pt x="649" y="3057"/>
                  </a:lnTo>
                  <a:lnTo>
                    <a:pt x="700" y="3186"/>
                  </a:lnTo>
                  <a:lnTo>
                    <a:pt x="738" y="3315"/>
                  </a:lnTo>
                  <a:lnTo>
                    <a:pt x="762" y="3444"/>
                  </a:lnTo>
                  <a:lnTo>
                    <a:pt x="767" y="3508"/>
                  </a:lnTo>
                  <a:lnTo>
                    <a:pt x="770" y="3572"/>
                  </a:lnTo>
                  <a:lnTo>
                    <a:pt x="770" y="3709"/>
                  </a:lnTo>
                  <a:lnTo>
                    <a:pt x="767" y="3752"/>
                  </a:lnTo>
                  <a:lnTo>
                    <a:pt x="767" y="3797"/>
                  </a:lnTo>
                  <a:lnTo>
                    <a:pt x="764" y="3848"/>
                  </a:lnTo>
                  <a:lnTo>
                    <a:pt x="762" y="3843"/>
                  </a:lnTo>
                  <a:lnTo>
                    <a:pt x="764" y="3848"/>
                  </a:lnTo>
                  <a:close/>
                </a:path>
              </a:pathLst>
            </a:custGeom>
            <a:solidFill>
              <a:srgbClr val="000000"/>
            </a:solidFill>
            <a:ln w="9525">
              <a:noFill/>
              <a:round/>
              <a:headEnd/>
              <a:tailEnd/>
            </a:ln>
          </p:spPr>
          <p:txBody>
            <a:bodyPr/>
            <a:lstStyle/>
            <a:p>
              <a:endParaRPr lang="ar-SA"/>
            </a:p>
          </p:txBody>
        </p:sp>
        <p:sp>
          <p:nvSpPr>
            <p:cNvPr id="20490" name="Freeform 12"/>
            <p:cNvSpPr>
              <a:spLocks/>
            </p:cNvSpPr>
            <p:nvPr/>
          </p:nvSpPr>
          <p:spPr bwMode="auto">
            <a:xfrm>
              <a:off x="1229" y="5464"/>
              <a:ext cx="912" cy="5546"/>
            </a:xfrm>
            <a:custGeom>
              <a:avLst/>
              <a:gdLst>
                <a:gd name="T0" fmla="*/ 829 w 844"/>
                <a:gd name="T1" fmla="*/ 5602 h 5478"/>
                <a:gd name="T2" fmla="*/ 1020 w 844"/>
                <a:gd name="T3" fmla="*/ 5150 h 5478"/>
                <a:gd name="T4" fmla="*/ 1062 w 844"/>
                <a:gd name="T5" fmla="*/ 4605 h 5478"/>
                <a:gd name="T6" fmla="*/ 951 w 844"/>
                <a:gd name="T7" fmla="*/ 3926 h 5478"/>
                <a:gd name="T8" fmla="*/ 632 w 844"/>
                <a:gd name="T9" fmla="*/ 2840 h 5478"/>
                <a:gd name="T10" fmla="*/ 405 w 844"/>
                <a:gd name="T11" fmla="*/ 2019 h 5478"/>
                <a:gd name="T12" fmla="*/ 341 w 844"/>
                <a:gd name="T13" fmla="*/ 1594 h 5478"/>
                <a:gd name="T14" fmla="*/ 362 w 844"/>
                <a:gd name="T15" fmla="*/ 1235 h 5478"/>
                <a:gd name="T16" fmla="*/ 464 w 844"/>
                <a:gd name="T17" fmla="*/ 842 h 5478"/>
                <a:gd name="T18" fmla="*/ 648 w 844"/>
                <a:gd name="T19" fmla="*/ 662 h 5478"/>
                <a:gd name="T20" fmla="*/ 740 w 844"/>
                <a:gd name="T21" fmla="*/ 519 h 5478"/>
                <a:gd name="T22" fmla="*/ 774 w 844"/>
                <a:gd name="T23" fmla="*/ 393 h 5478"/>
                <a:gd name="T24" fmla="*/ 856 w 844"/>
                <a:gd name="T25" fmla="*/ 379 h 5478"/>
                <a:gd name="T26" fmla="*/ 940 w 844"/>
                <a:gd name="T27" fmla="*/ 453 h 5478"/>
                <a:gd name="T28" fmla="*/ 965 w 844"/>
                <a:gd name="T29" fmla="*/ 568 h 5478"/>
                <a:gd name="T30" fmla="*/ 1038 w 844"/>
                <a:gd name="T31" fmla="*/ 516 h 5478"/>
                <a:gd name="T32" fmla="*/ 1048 w 844"/>
                <a:gd name="T33" fmla="*/ 398 h 5478"/>
                <a:gd name="T34" fmla="*/ 940 w 844"/>
                <a:gd name="T35" fmla="*/ 277 h 5478"/>
                <a:gd name="T36" fmla="*/ 815 w 844"/>
                <a:gd name="T37" fmla="*/ 247 h 5478"/>
                <a:gd name="T38" fmla="*/ 792 w 844"/>
                <a:gd name="T39" fmla="*/ 177 h 5478"/>
                <a:gd name="T40" fmla="*/ 829 w 844"/>
                <a:gd name="T41" fmla="*/ 125 h 5478"/>
                <a:gd name="T42" fmla="*/ 781 w 844"/>
                <a:gd name="T43" fmla="*/ 8 h 5478"/>
                <a:gd name="T44" fmla="*/ 648 w 844"/>
                <a:gd name="T45" fmla="*/ 99 h 5478"/>
                <a:gd name="T46" fmla="*/ 571 w 844"/>
                <a:gd name="T47" fmla="*/ 148 h 5478"/>
                <a:gd name="T48" fmla="*/ 480 w 844"/>
                <a:gd name="T49" fmla="*/ 72 h 5478"/>
                <a:gd name="T50" fmla="*/ 287 w 844"/>
                <a:gd name="T51" fmla="*/ 2 h 5478"/>
                <a:gd name="T52" fmla="*/ 165 w 844"/>
                <a:gd name="T53" fmla="*/ 8 h 5478"/>
                <a:gd name="T54" fmla="*/ 27 w 844"/>
                <a:gd name="T55" fmla="*/ 88 h 5478"/>
                <a:gd name="T56" fmla="*/ 5 w 844"/>
                <a:gd name="T57" fmla="*/ 201 h 5478"/>
                <a:gd name="T58" fmla="*/ 71 w 844"/>
                <a:gd name="T59" fmla="*/ 234 h 5478"/>
                <a:gd name="T60" fmla="*/ 128 w 844"/>
                <a:gd name="T61" fmla="*/ 177 h 5478"/>
                <a:gd name="T62" fmla="*/ 95 w 844"/>
                <a:gd name="T63" fmla="*/ 102 h 5478"/>
                <a:gd name="T64" fmla="*/ 183 w 844"/>
                <a:gd name="T65" fmla="*/ 83 h 5478"/>
                <a:gd name="T66" fmla="*/ 373 w 844"/>
                <a:gd name="T67" fmla="*/ 166 h 5478"/>
                <a:gd name="T68" fmla="*/ 437 w 844"/>
                <a:gd name="T69" fmla="*/ 299 h 5478"/>
                <a:gd name="T70" fmla="*/ 375 w 844"/>
                <a:gd name="T71" fmla="*/ 419 h 5478"/>
                <a:gd name="T72" fmla="*/ 368 w 844"/>
                <a:gd name="T73" fmla="*/ 600 h 5478"/>
                <a:gd name="T74" fmla="*/ 389 w 844"/>
                <a:gd name="T75" fmla="*/ 707 h 5478"/>
                <a:gd name="T76" fmla="*/ 375 w 844"/>
                <a:gd name="T77" fmla="*/ 821 h 5478"/>
                <a:gd name="T78" fmla="*/ 320 w 844"/>
                <a:gd name="T79" fmla="*/ 1087 h 5478"/>
                <a:gd name="T80" fmla="*/ 277 w 844"/>
                <a:gd name="T81" fmla="*/ 1594 h 5478"/>
                <a:gd name="T82" fmla="*/ 338 w 844"/>
                <a:gd name="T83" fmla="*/ 2054 h 5478"/>
                <a:gd name="T84" fmla="*/ 632 w 844"/>
                <a:gd name="T85" fmla="*/ 3124 h 5478"/>
                <a:gd name="T86" fmla="*/ 875 w 844"/>
                <a:gd name="T87" fmla="*/ 3979 h 5478"/>
                <a:gd name="T88" fmla="*/ 970 w 844"/>
                <a:gd name="T89" fmla="*/ 4447 h 5478"/>
                <a:gd name="T90" fmla="*/ 984 w 844"/>
                <a:gd name="T91" fmla="*/ 4819 h 5478"/>
                <a:gd name="T92" fmla="*/ 882 w 844"/>
                <a:gd name="T93" fmla="*/ 5343 h 5478"/>
                <a:gd name="T94" fmla="*/ 787 w 844"/>
                <a:gd name="T95" fmla="*/ 5537 h 5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44"/>
                <a:gd name="T145" fmla="*/ 0 h 5478"/>
                <a:gd name="T146" fmla="*/ 844 w 844"/>
                <a:gd name="T147" fmla="*/ 5478 h 5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44" h="5478">
                  <a:moveTo>
                    <a:pt x="579" y="5398"/>
                  </a:moveTo>
                  <a:lnTo>
                    <a:pt x="598" y="5478"/>
                  </a:lnTo>
                  <a:lnTo>
                    <a:pt x="600" y="5478"/>
                  </a:lnTo>
                  <a:lnTo>
                    <a:pt x="657" y="5398"/>
                  </a:lnTo>
                  <a:lnTo>
                    <a:pt x="708" y="5304"/>
                  </a:lnTo>
                  <a:lnTo>
                    <a:pt x="750" y="5202"/>
                  </a:lnTo>
                  <a:lnTo>
                    <a:pt x="783" y="5087"/>
                  </a:lnTo>
                  <a:lnTo>
                    <a:pt x="809" y="4963"/>
                  </a:lnTo>
                  <a:lnTo>
                    <a:pt x="828" y="4826"/>
                  </a:lnTo>
                  <a:lnTo>
                    <a:pt x="842" y="4679"/>
                  </a:lnTo>
                  <a:lnTo>
                    <a:pt x="844" y="4521"/>
                  </a:lnTo>
                  <a:lnTo>
                    <a:pt x="842" y="4438"/>
                  </a:lnTo>
                  <a:lnTo>
                    <a:pt x="839" y="4352"/>
                  </a:lnTo>
                  <a:lnTo>
                    <a:pt x="820" y="4172"/>
                  </a:lnTo>
                  <a:lnTo>
                    <a:pt x="791" y="3982"/>
                  </a:lnTo>
                  <a:lnTo>
                    <a:pt x="753" y="3783"/>
                  </a:lnTo>
                  <a:lnTo>
                    <a:pt x="710" y="3579"/>
                  </a:lnTo>
                  <a:lnTo>
                    <a:pt x="662" y="3370"/>
                  </a:lnTo>
                  <a:lnTo>
                    <a:pt x="557" y="2947"/>
                  </a:lnTo>
                  <a:lnTo>
                    <a:pt x="501" y="2737"/>
                  </a:lnTo>
                  <a:lnTo>
                    <a:pt x="450" y="2528"/>
                  </a:lnTo>
                  <a:lnTo>
                    <a:pt x="402" y="2327"/>
                  </a:lnTo>
                  <a:lnTo>
                    <a:pt x="359" y="2131"/>
                  </a:lnTo>
                  <a:lnTo>
                    <a:pt x="321" y="1946"/>
                  </a:lnTo>
                  <a:lnTo>
                    <a:pt x="292" y="1772"/>
                  </a:lnTo>
                  <a:lnTo>
                    <a:pt x="281" y="1689"/>
                  </a:lnTo>
                  <a:lnTo>
                    <a:pt x="273" y="1611"/>
                  </a:lnTo>
                  <a:lnTo>
                    <a:pt x="270" y="1536"/>
                  </a:lnTo>
                  <a:lnTo>
                    <a:pt x="268" y="1464"/>
                  </a:lnTo>
                  <a:lnTo>
                    <a:pt x="270" y="1373"/>
                  </a:lnTo>
                  <a:lnTo>
                    <a:pt x="276" y="1281"/>
                  </a:lnTo>
                  <a:lnTo>
                    <a:pt x="287" y="1190"/>
                  </a:lnTo>
                  <a:lnTo>
                    <a:pt x="300" y="1096"/>
                  </a:lnTo>
                  <a:lnTo>
                    <a:pt x="319" y="1002"/>
                  </a:lnTo>
                  <a:lnTo>
                    <a:pt x="340" y="909"/>
                  </a:lnTo>
                  <a:lnTo>
                    <a:pt x="367" y="812"/>
                  </a:lnTo>
                  <a:lnTo>
                    <a:pt x="396" y="716"/>
                  </a:lnTo>
                  <a:lnTo>
                    <a:pt x="442" y="691"/>
                  </a:lnTo>
                  <a:lnTo>
                    <a:pt x="482" y="667"/>
                  </a:lnTo>
                  <a:lnTo>
                    <a:pt x="514" y="638"/>
                  </a:lnTo>
                  <a:lnTo>
                    <a:pt x="541" y="608"/>
                  </a:lnTo>
                  <a:lnTo>
                    <a:pt x="563" y="576"/>
                  </a:lnTo>
                  <a:lnTo>
                    <a:pt x="579" y="539"/>
                  </a:lnTo>
                  <a:lnTo>
                    <a:pt x="587" y="501"/>
                  </a:lnTo>
                  <a:lnTo>
                    <a:pt x="590" y="461"/>
                  </a:lnTo>
                  <a:lnTo>
                    <a:pt x="592" y="423"/>
                  </a:lnTo>
                  <a:lnTo>
                    <a:pt x="606" y="391"/>
                  </a:lnTo>
                  <a:lnTo>
                    <a:pt x="614" y="378"/>
                  </a:lnTo>
                  <a:lnTo>
                    <a:pt x="627" y="370"/>
                  </a:lnTo>
                  <a:lnTo>
                    <a:pt x="640" y="364"/>
                  </a:lnTo>
                  <a:lnTo>
                    <a:pt x="659" y="362"/>
                  </a:lnTo>
                  <a:lnTo>
                    <a:pt x="678" y="364"/>
                  </a:lnTo>
                  <a:lnTo>
                    <a:pt x="697" y="375"/>
                  </a:lnTo>
                  <a:lnTo>
                    <a:pt x="716" y="388"/>
                  </a:lnTo>
                  <a:lnTo>
                    <a:pt x="734" y="410"/>
                  </a:lnTo>
                  <a:lnTo>
                    <a:pt x="745" y="437"/>
                  </a:lnTo>
                  <a:lnTo>
                    <a:pt x="753" y="469"/>
                  </a:lnTo>
                  <a:lnTo>
                    <a:pt x="750" y="506"/>
                  </a:lnTo>
                  <a:lnTo>
                    <a:pt x="742" y="549"/>
                  </a:lnTo>
                  <a:lnTo>
                    <a:pt x="764" y="547"/>
                  </a:lnTo>
                  <a:lnTo>
                    <a:pt x="785" y="541"/>
                  </a:lnTo>
                  <a:lnTo>
                    <a:pt x="801" y="531"/>
                  </a:lnTo>
                  <a:lnTo>
                    <a:pt x="815" y="517"/>
                  </a:lnTo>
                  <a:lnTo>
                    <a:pt x="823" y="498"/>
                  </a:lnTo>
                  <a:lnTo>
                    <a:pt x="831" y="480"/>
                  </a:lnTo>
                  <a:lnTo>
                    <a:pt x="834" y="455"/>
                  </a:lnTo>
                  <a:lnTo>
                    <a:pt x="836" y="426"/>
                  </a:lnTo>
                  <a:lnTo>
                    <a:pt x="831" y="383"/>
                  </a:lnTo>
                  <a:lnTo>
                    <a:pt x="817" y="346"/>
                  </a:lnTo>
                  <a:lnTo>
                    <a:pt x="799" y="313"/>
                  </a:lnTo>
                  <a:lnTo>
                    <a:pt x="775" y="289"/>
                  </a:lnTo>
                  <a:lnTo>
                    <a:pt x="745" y="268"/>
                  </a:lnTo>
                  <a:lnTo>
                    <a:pt x="718" y="254"/>
                  </a:lnTo>
                  <a:lnTo>
                    <a:pt x="689" y="244"/>
                  </a:lnTo>
                  <a:lnTo>
                    <a:pt x="665" y="241"/>
                  </a:lnTo>
                  <a:lnTo>
                    <a:pt x="646" y="238"/>
                  </a:lnTo>
                  <a:lnTo>
                    <a:pt x="632" y="230"/>
                  </a:lnTo>
                  <a:lnTo>
                    <a:pt x="624" y="217"/>
                  </a:lnTo>
                  <a:lnTo>
                    <a:pt x="622" y="201"/>
                  </a:lnTo>
                  <a:lnTo>
                    <a:pt x="627" y="171"/>
                  </a:lnTo>
                  <a:lnTo>
                    <a:pt x="635" y="158"/>
                  </a:lnTo>
                  <a:lnTo>
                    <a:pt x="649" y="144"/>
                  </a:lnTo>
                  <a:lnTo>
                    <a:pt x="654" y="134"/>
                  </a:lnTo>
                  <a:lnTo>
                    <a:pt x="657" y="120"/>
                  </a:lnTo>
                  <a:lnTo>
                    <a:pt x="659" y="104"/>
                  </a:lnTo>
                  <a:lnTo>
                    <a:pt x="659" y="32"/>
                  </a:lnTo>
                  <a:lnTo>
                    <a:pt x="657" y="0"/>
                  </a:lnTo>
                  <a:lnTo>
                    <a:pt x="619" y="8"/>
                  </a:lnTo>
                  <a:lnTo>
                    <a:pt x="587" y="21"/>
                  </a:lnTo>
                  <a:lnTo>
                    <a:pt x="557" y="42"/>
                  </a:lnTo>
                  <a:lnTo>
                    <a:pt x="531" y="72"/>
                  </a:lnTo>
                  <a:lnTo>
                    <a:pt x="514" y="96"/>
                  </a:lnTo>
                  <a:lnTo>
                    <a:pt x="498" y="118"/>
                  </a:lnTo>
                  <a:lnTo>
                    <a:pt x="482" y="134"/>
                  </a:lnTo>
                  <a:lnTo>
                    <a:pt x="469" y="142"/>
                  </a:lnTo>
                  <a:lnTo>
                    <a:pt x="453" y="142"/>
                  </a:lnTo>
                  <a:lnTo>
                    <a:pt x="437" y="136"/>
                  </a:lnTo>
                  <a:lnTo>
                    <a:pt x="421" y="120"/>
                  </a:lnTo>
                  <a:lnTo>
                    <a:pt x="402" y="96"/>
                  </a:lnTo>
                  <a:lnTo>
                    <a:pt x="380" y="69"/>
                  </a:lnTo>
                  <a:lnTo>
                    <a:pt x="354" y="48"/>
                  </a:lnTo>
                  <a:lnTo>
                    <a:pt x="321" y="29"/>
                  </a:lnTo>
                  <a:lnTo>
                    <a:pt x="289" y="18"/>
                  </a:lnTo>
                  <a:lnTo>
                    <a:pt x="228" y="2"/>
                  </a:lnTo>
                  <a:lnTo>
                    <a:pt x="201" y="0"/>
                  </a:lnTo>
                  <a:lnTo>
                    <a:pt x="179" y="0"/>
                  </a:lnTo>
                  <a:lnTo>
                    <a:pt x="158" y="2"/>
                  </a:lnTo>
                  <a:lnTo>
                    <a:pt x="131" y="8"/>
                  </a:lnTo>
                  <a:lnTo>
                    <a:pt x="99" y="21"/>
                  </a:lnTo>
                  <a:lnTo>
                    <a:pt x="69" y="37"/>
                  </a:lnTo>
                  <a:lnTo>
                    <a:pt x="42" y="59"/>
                  </a:lnTo>
                  <a:lnTo>
                    <a:pt x="21" y="85"/>
                  </a:lnTo>
                  <a:lnTo>
                    <a:pt x="5" y="115"/>
                  </a:lnTo>
                  <a:lnTo>
                    <a:pt x="0" y="152"/>
                  </a:lnTo>
                  <a:lnTo>
                    <a:pt x="2" y="177"/>
                  </a:lnTo>
                  <a:lnTo>
                    <a:pt x="5" y="195"/>
                  </a:lnTo>
                  <a:lnTo>
                    <a:pt x="13" y="211"/>
                  </a:lnTo>
                  <a:lnTo>
                    <a:pt x="24" y="219"/>
                  </a:lnTo>
                  <a:lnTo>
                    <a:pt x="37" y="225"/>
                  </a:lnTo>
                  <a:lnTo>
                    <a:pt x="56" y="225"/>
                  </a:lnTo>
                  <a:lnTo>
                    <a:pt x="75" y="222"/>
                  </a:lnTo>
                  <a:lnTo>
                    <a:pt x="99" y="211"/>
                  </a:lnTo>
                  <a:lnTo>
                    <a:pt x="101" y="193"/>
                  </a:lnTo>
                  <a:lnTo>
                    <a:pt x="101" y="171"/>
                  </a:lnTo>
                  <a:lnTo>
                    <a:pt x="99" y="160"/>
                  </a:lnTo>
                  <a:lnTo>
                    <a:pt x="93" y="147"/>
                  </a:lnTo>
                  <a:lnTo>
                    <a:pt x="80" y="115"/>
                  </a:lnTo>
                  <a:lnTo>
                    <a:pt x="75" y="99"/>
                  </a:lnTo>
                  <a:lnTo>
                    <a:pt x="80" y="88"/>
                  </a:lnTo>
                  <a:lnTo>
                    <a:pt x="91" y="77"/>
                  </a:lnTo>
                  <a:lnTo>
                    <a:pt x="112" y="75"/>
                  </a:lnTo>
                  <a:lnTo>
                    <a:pt x="144" y="80"/>
                  </a:lnTo>
                  <a:lnTo>
                    <a:pt x="182" y="91"/>
                  </a:lnTo>
                  <a:lnTo>
                    <a:pt x="222" y="110"/>
                  </a:lnTo>
                  <a:lnTo>
                    <a:pt x="260" y="134"/>
                  </a:lnTo>
                  <a:lnTo>
                    <a:pt x="295" y="160"/>
                  </a:lnTo>
                  <a:lnTo>
                    <a:pt x="321" y="193"/>
                  </a:lnTo>
                  <a:lnTo>
                    <a:pt x="340" y="225"/>
                  </a:lnTo>
                  <a:lnTo>
                    <a:pt x="348" y="257"/>
                  </a:lnTo>
                  <a:lnTo>
                    <a:pt x="346" y="287"/>
                  </a:lnTo>
                  <a:lnTo>
                    <a:pt x="337" y="311"/>
                  </a:lnTo>
                  <a:lnTo>
                    <a:pt x="319" y="351"/>
                  </a:lnTo>
                  <a:lnTo>
                    <a:pt x="305" y="375"/>
                  </a:lnTo>
                  <a:lnTo>
                    <a:pt x="297" y="404"/>
                  </a:lnTo>
                  <a:lnTo>
                    <a:pt x="289" y="442"/>
                  </a:lnTo>
                  <a:lnTo>
                    <a:pt x="287" y="490"/>
                  </a:lnTo>
                  <a:lnTo>
                    <a:pt x="289" y="541"/>
                  </a:lnTo>
                  <a:lnTo>
                    <a:pt x="292" y="579"/>
                  </a:lnTo>
                  <a:lnTo>
                    <a:pt x="297" y="611"/>
                  </a:lnTo>
                  <a:lnTo>
                    <a:pt x="300" y="635"/>
                  </a:lnTo>
                  <a:lnTo>
                    <a:pt x="305" y="657"/>
                  </a:lnTo>
                  <a:lnTo>
                    <a:pt x="308" y="681"/>
                  </a:lnTo>
                  <a:lnTo>
                    <a:pt x="308" y="708"/>
                  </a:lnTo>
                  <a:lnTo>
                    <a:pt x="305" y="740"/>
                  </a:lnTo>
                  <a:lnTo>
                    <a:pt x="303" y="761"/>
                  </a:lnTo>
                  <a:lnTo>
                    <a:pt x="297" y="791"/>
                  </a:lnTo>
                  <a:lnTo>
                    <a:pt x="292" y="823"/>
                  </a:lnTo>
                  <a:lnTo>
                    <a:pt x="284" y="860"/>
                  </a:lnTo>
                  <a:lnTo>
                    <a:pt x="270" y="949"/>
                  </a:lnTo>
                  <a:lnTo>
                    <a:pt x="254" y="1048"/>
                  </a:lnTo>
                  <a:lnTo>
                    <a:pt x="228" y="1260"/>
                  </a:lnTo>
                  <a:lnTo>
                    <a:pt x="219" y="1362"/>
                  </a:lnTo>
                  <a:lnTo>
                    <a:pt x="217" y="1458"/>
                  </a:lnTo>
                  <a:lnTo>
                    <a:pt x="219" y="1536"/>
                  </a:lnTo>
                  <a:lnTo>
                    <a:pt x="222" y="1619"/>
                  </a:lnTo>
                  <a:lnTo>
                    <a:pt x="230" y="1705"/>
                  </a:lnTo>
                  <a:lnTo>
                    <a:pt x="241" y="1794"/>
                  </a:lnTo>
                  <a:lnTo>
                    <a:pt x="268" y="1979"/>
                  </a:lnTo>
                  <a:lnTo>
                    <a:pt x="305" y="2174"/>
                  </a:lnTo>
                  <a:lnTo>
                    <a:pt x="348" y="2378"/>
                  </a:lnTo>
                  <a:lnTo>
                    <a:pt x="396" y="2585"/>
                  </a:lnTo>
                  <a:lnTo>
                    <a:pt x="501" y="3011"/>
                  </a:lnTo>
                  <a:lnTo>
                    <a:pt x="603" y="3432"/>
                  </a:lnTo>
                  <a:lnTo>
                    <a:pt x="651" y="3636"/>
                  </a:lnTo>
                  <a:lnTo>
                    <a:pt x="673" y="3738"/>
                  </a:lnTo>
                  <a:lnTo>
                    <a:pt x="694" y="3834"/>
                  </a:lnTo>
                  <a:lnTo>
                    <a:pt x="732" y="4022"/>
                  </a:lnTo>
                  <a:lnTo>
                    <a:pt x="745" y="4113"/>
                  </a:lnTo>
                  <a:lnTo>
                    <a:pt x="758" y="4199"/>
                  </a:lnTo>
                  <a:lnTo>
                    <a:pt x="769" y="4285"/>
                  </a:lnTo>
                  <a:lnTo>
                    <a:pt x="777" y="4365"/>
                  </a:lnTo>
                  <a:lnTo>
                    <a:pt x="780" y="4440"/>
                  </a:lnTo>
                  <a:lnTo>
                    <a:pt x="783" y="4513"/>
                  </a:lnTo>
                  <a:lnTo>
                    <a:pt x="780" y="4644"/>
                  </a:lnTo>
                  <a:lnTo>
                    <a:pt x="769" y="4778"/>
                  </a:lnTo>
                  <a:lnTo>
                    <a:pt x="753" y="4910"/>
                  </a:lnTo>
                  <a:lnTo>
                    <a:pt x="729" y="5033"/>
                  </a:lnTo>
                  <a:lnTo>
                    <a:pt x="699" y="5148"/>
                  </a:lnTo>
                  <a:lnTo>
                    <a:pt x="683" y="5202"/>
                  </a:lnTo>
                  <a:lnTo>
                    <a:pt x="665" y="5250"/>
                  </a:lnTo>
                  <a:lnTo>
                    <a:pt x="646" y="5296"/>
                  </a:lnTo>
                  <a:lnTo>
                    <a:pt x="624" y="5336"/>
                  </a:lnTo>
                  <a:lnTo>
                    <a:pt x="603" y="5371"/>
                  </a:lnTo>
                  <a:lnTo>
                    <a:pt x="579" y="5400"/>
                  </a:lnTo>
                  <a:lnTo>
                    <a:pt x="579" y="5398"/>
                  </a:lnTo>
                  <a:close/>
                </a:path>
              </a:pathLst>
            </a:custGeom>
            <a:solidFill>
              <a:srgbClr val="000000"/>
            </a:solidFill>
            <a:ln w="9525">
              <a:noFill/>
              <a:round/>
              <a:headEnd/>
              <a:tailEnd/>
            </a:ln>
          </p:spPr>
          <p:txBody>
            <a:bodyPr/>
            <a:lstStyle/>
            <a:p>
              <a:endParaRPr lang="ar-SA"/>
            </a:p>
          </p:txBody>
        </p:sp>
        <p:sp>
          <p:nvSpPr>
            <p:cNvPr id="20491" name="Freeform 13"/>
            <p:cNvSpPr>
              <a:spLocks/>
            </p:cNvSpPr>
            <p:nvPr/>
          </p:nvSpPr>
          <p:spPr bwMode="auto">
            <a:xfrm>
              <a:off x="1956" y="5749"/>
              <a:ext cx="493" cy="3075"/>
            </a:xfrm>
            <a:custGeom>
              <a:avLst/>
              <a:gdLst>
                <a:gd name="T0" fmla="*/ 0 w 456"/>
                <a:gd name="T1" fmla="*/ 2998 h 3038"/>
                <a:gd name="T2" fmla="*/ 44 w 456"/>
                <a:gd name="T3" fmla="*/ 3148 h 3038"/>
                <a:gd name="T4" fmla="*/ 46 w 456"/>
                <a:gd name="T5" fmla="*/ 3150 h 3038"/>
                <a:gd name="T6" fmla="*/ 111 w 456"/>
                <a:gd name="T7" fmla="*/ 2945 h 3038"/>
                <a:gd name="T8" fmla="*/ 172 w 456"/>
                <a:gd name="T9" fmla="*/ 2745 h 3038"/>
                <a:gd name="T10" fmla="*/ 227 w 456"/>
                <a:gd name="T11" fmla="*/ 2547 h 3038"/>
                <a:gd name="T12" fmla="*/ 278 w 456"/>
                <a:gd name="T13" fmla="*/ 2355 h 3038"/>
                <a:gd name="T14" fmla="*/ 325 w 456"/>
                <a:gd name="T15" fmla="*/ 2169 h 3038"/>
                <a:gd name="T16" fmla="*/ 370 w 456"/>
                <a:gd name="T17" fmla="*/ 1986 h 3038"/>
                <a:gd name="T18" fmla="*/ 409 w 456"/>
                <a:gd name="T19" fmla="*/ 1807 h 3038"/>
                <a:gd name="T20" fmla="*/ 443 w 456"/>
                <a:gd name="T21" fmla="*/ 1632 h 3038"/>
                <a:gd name="T22" fmla="*/ 474 w 456"/>
                <a:gd name="T23" fmla="*/ 1463 h 3038"/>
                <a:gd name="T24" fmla="*/ 502 w 456"/>
                <a:gd name="T25" fmla="*/ 1298 h 3038"/>
                <a:gd name="T26" fmla="*/ 524 w 456"/>
                <a:gd name="T27" fmla="*/ 1138 h 3038"/>
                <a:gd name="T28" fmla="*/ 543 w 456"/>
                <a:gd name="T29" fmla="*/ 983 h 3038"/>
                <a:gd name="T30" fmla="*/ 559 w 456"/>
                <a:gd name="T31" fmla="*/ 829 h 3038"/>
                <a:gd name="T32" fmla="*/ 570 w 456"/>
                <a:gd name="T33" fmla="*/ 681 h 3038"/>
                <a:gd name="T34" fmla="*/ 573 w 456"/>
                <a:gd name="T35" fmla="*/ 536 h 3038"/>
                <a:gd name="T36" fmla="*/ 576 w 456"/>
                <a:gd name="T37" fmla="*/ 399 h 3038"/>
                <a:gd name="T38" fmla="*/ 576 w 456"/>
                <a:gd name="T39" fmla="*/ 323 h 3038"/>
                <a:gd name="T40" fmla="*/ 573 w 456"/>
                <a:gd name="T41" fmla="*/ 253 h 3038"/>
                <a:gd name="T42" fmla="*/ 570 w 456"/>
                <a:gd name="T43" fmla="*/ 191 h 3038"/>
                <a:gd name="T44" fmla="*/ 564 w 456"/>
                <a:gd name="T45" fmla="*/ 140 h 3038"/>
                <a:gd name="T46" fmla="*/ 559 w 456"/>
                <a:gd name="T47" fmla="*/ 94 h 3038"/>
                <a:gd name="T48" fmla="*/ 548 w 456"/>
                <a:gd name="T49" fmla="*/ 57 h 3038"/>
                <a:gd name="T50" fmla="*/ 538 w 456"/>
                <a:gd name="T51" fmla="*/ 24 h 3038"/>
                <a:gd name="T52" fmla="*/ 529 w 456"/>
                <a:gd name="T53" fmla="*/ 3 h 3038"/>
                <a:gd name="T54" fmla="*/ 529 w 456"/>
                <a:gd name="T55" fmla="*/ 0 h 3038"/>
                <a:gd name="T56" fmla="*/ 467 w 456"/>
                <a:gd name="T57" fmla="*/ 16 h 3038"/>
                <a:gd name="T58" fmla="*/ 467 w 456"/>
                <a:gd name="T59" fmla="*/ 19 h 3038"/>
                <a:gd name="T60" fmla="*/ 490 w 456"/>
                <a:gd name="T61" fmla="*/ 108 h 3038"/>
                <a:gd name="T62" fmla="*/ 504 w 456"/>
                <a:gd name="T63" fmla="*/ 199 h 3038"/>
                <a:gd name="T64" fmla="*/ 515 w 456"/>
                <a:gd name="T65" fmla="*/ 294 h 3038"/>
                <a:gd name="T66" fmla="*/ 518 w 456"/>
                <a:gd name="T67" fmla="*/ 399 h 3038"/>
                <a:gd name="T68" fmla="*/ 515 w 456"/>
                <a:gd name="T69" fmla="*/ 525 h 3038"/>
                <a:gd name="T70" fmla="*/ 512 w 456"/>
                <a:gd name="T71" fmla="*/ 660 h 3038"/>
                <a:gd name="T72" fmla="*/ 502 w 456"/>
                <a:gd name="T73" fmla="*/ 798 h 3038"/>
                <a:gd name="T74" fmla="*/ 484 w 456"/>
                <a:gd name="T75" fmla="*/ 940 h 3038"/>
                <a:gd name="T76" fmla="*/ 467 w 456"/>
                <a:gd name="T77" fmla="*/ 1088 h 3038"/>
                <a:gd name="T78" fmla="*/ 443 w 456"/>
                <a:gd name="T79" fmla="*/ 1238 h 3038"/>
                <a:gd name="T80" fmla="*/ 419 w 456"/>
                <a:gd name="T81" fmla="*/ 1394 h 3038"/>
                <a:gd name="T82" fmla="*/ 389 w 456"/>
                <a:gd name="T83" fmla="*/ 1554 h 3038"/>
                <a:gd name="T84" fmla="*/ 356 w 456"/>
                <a:gd name="T85" fmla="*/ 1718 h 3038"/>
                <a:gd name="T86" fmla="*/ 315 w 456"/>
                <a:gd name="T87" fmla="*/ 1888 h 3038"/>
                <a:gd name="T88" fmla="*/ 275 w 456"/>
                <a:gd name="T89" fmla="*/ 2060 h 3038"/>
                <a:gd name="T90" fmla="*/ 227 w 456"/>
                <a:gd name="T91" fmla="*/ 2239 h 3038"/>
                <a:gd name="T92" fmla="*/ 175 w 456"/>
                <a:gd name="T93" fmla="*/ 2422 h 3038"/>
                <a:gd name="T94" fmla="*/ 121 w 456"/>
                <a:gd name="T95" fmla="*/ 2608 h 3038"/>
                <a:gd name="T96" fmla="*/ 64 w 456"/>
                <a:gd name="T97" fmla="*/ 2800 h 3038"/>
                <a:gd name="T98" fmla="*/ 0 w 456"/>
                <a:gd name="T99" fmla="*/ 2998 h 30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6"/>
                <a:gd name="T151" fmla="*/ 0 h 3038"/>
                <a:gd name="T152" fmla="*/ 456 w 456"/>
                <a:gd name="T153" fmla="*/ 3038 h 303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6" h="3038">
                  <a:moveTo>
                    <a:pt x="0" y="2891"/>
                  </a:moveTo>
                  <a:lnTo>
                    <a:pt x="35" y="3036"/>
                  </a:lnTo>
                  <a:lnTo>
                    <a:pt x="37" y="3038"/>
                  </a:lnTo>
                  <a:lnTo>
                    <a:pt x="88" y="2840"/>
                  </a:lnTo>
                  <a:lnTo>
                    <a:pt x="136" y="2647"/>
                  </a:lnTo>
                  <a:lnTo>
                    <a:pt x="179" y="2456"/>
                  </a:lnTo>
                  <a:lnTo>
                    <a:pt x="220" y="2271"/>
                  </a:lnTo>
                  <a:lnTo>
                    <a:pt x="257" y="2092"/>
                  </a:lnTo>
                  <a:lnTo>
                    <a:pt x="292" y="1915"/>
                  </a:lnTo>
                  <a:lnTo>
                    <a:pt x="324" y="1743"/>
                  </a:lnTo>
                  <a:lnTo>
                    <a:pt x="351" y="1574"/>
                  </a:lnTo>
                  <a:lnTo>
                    <a:pt x="375" y="1411"/>
                  </a:lnTo>
                  <a:lnTo>
                    <a:pt x="397" y="1252"/>
                  </a:lnTo>
                  <a:lnTo>
                    <a:pt x="415" y="1097"/>
                  </a:lnTo>
                  <a:lnTo>
                    <a:pt x="429" y="947"/>
                  </a:lnTo>
                  <a:lnTo>
                    <a:pt x="442" y="799"/>
                  </a:lnTo>
                  <a:lnTo>
                    <a:pt x="450" y="657"/>
                  </a:lnTo>
                  <a:lnTo>
                    <a:pt x="453" y="518"/>
                  </a:lnTo>
                  <a:lnTo>
                    <a:pt x="456" y="384"/>
                  </a:lnTo>
                  <a:lnTo>
                    <a:pt x="456" y="311"/>
                  </a:lnTo>
                  <a:lnTo>
                    <a:pt x="453" y="244"/>
                  </a:lnTo>
                  <a:lnTo>
                    <a:pt x="450" y="185"/>
                  </a:lnTo>
                  <a:lnTo>
                    <a:pt x="447" y="134"/>
                  </a:lnTo>
                  <a:lnTo>
                    <a:pt x="442" y="91"/>
                  </a:lnTo>
                  <a:lnTo>
                    <a:pt x="434" y="54"/>
                  </a:lnTo>
                  <a:lnTo>
                    <a:pt x="426" y="24"/>
                  </a:lnTo>
                  <a:lnTo>
                    <a:pt x="418" y="3"/>
                  </a:lnTo>
                  <a:lnTo>
                    <a:pt x="418" y="0"/>
                  </a:lnTo>
                  <a:lnTo>
                    <a:pt x="370" y="16"/>
                  </a:lnTo>
                  <a:lnTo>
                    <a:pt x="370" y="19"/>
                  </a:lnTo>
                  <a:lnTo>
                    <a:pt x="388" y="105"/>
                  </a:lnTo>
                  <a:lnTo>
                    <a:pt x="399" y="193"/>
                  </a:lnTo>
                  <a:lnTo>
                    <a:pt x="407" y="284"/>
                  </a:lnTo>
                  <a:lnTo>
                    <a:pt x="410" y="384"/>
                  </a:lnTo>
                  <a:lnTo>
                    <a:pt x="407" y="507"/>
                  </a:lnTo>
                  <a:lnTo>
                    <a:pt x="405" y="636"/>
                  </a:lnTo>
                  <a:lnTo>
                    <a:pt x="397" y="770"/>
                  </a:lnTo>
                  <a:lnTo>
                    <a:pt x="383" y="907"/>
                  </a:lnTo>
                  <a:lnTo>
                    <a:pt x="370" y="1049"/>
                  </a:lnTo>
                  <a:lnTo>
                    <a:pt x="351" y="1193"/>
                  </a:lnTo>
                  <a:lnTo>
                    <a:pt x="332" y="1344"/>
                  </a:lnTo>
                  <a:lnTo>
                    <a:pt x="308" y="1499"/>
                  </a:lnTo>
                  <a:lnTo>
                    <a:pt x="281" y="1657"/>
                  </a:lnTo>
                  <a:lnTo>
                    <a:pt x="249" y="1821"/>
                  </a:lnTo>
                  <a:lnTo>
                    <a:pt x="217" y="1987"/>
                  </a:lnTo>
                  <a:lnTo>
                    <a:pt x="179" y="2159"/>
                  </a:lnTo>
                  <a:lnTo>
                    <a:pt x="139" y="2336"/>
                  </a:lnTo>
                  <a:lnTo>
                    <a:pt x="96" y="2515"/>
                  </a:lnTo>
                  <a:lnTo>
                    <a:pt x="51" y="2700"/>
                  </a:lnTo>
                  <a:lnTo>
                    <a:pt x="0" y="2891"/>
                  </a:lnTo>
                  <a:close/>
                </a:path>
              </a:pathLst>
            </a:custGeom>
            <a:solidFill>
              <a:srgbClr val="000000"/>
            </a:solidFill>
            <a:ln w="9525">
              <a:noFill/>
              <a:round/>
              <a:headEnd/>
              <a:tailEnd/>
            </a:ln>
          </p:spPr>
          <p:txBody>
            <a:bodyPr/>
            <a:lstStyle/>
            <a:p>
              <a:endParaRPr lang="ar-SA"/>
            </a:p>
          </p:txBody>
        </p:sp>
        <p:sp>
          <p:nvSpPr>
            <p:cNvPr id="20492" name="Freeform 14"/>
            <p:cNvSpPr>
              <a:spLocks/>
            </p:cNvSpPr>
            <p:nvPr/>
          </p:nvSpPr>
          <p:spPr bwMode="auto">
            <a:xfrm>
              <a:off x="1348" y="3031"/>
              <a:ext cx="1621" cy="1583"/>
            </a:xfrm>
            <a:custGeom>
              <a:avLst/>
              <a:gdLst>
                <a:gd name="T0" fmla="*/ 1044 w 1499"/>
                <a:gd name="T1" fmla="*/ 97 h 1563"/>
                <a:gd name="T2" fmla="*/ 905 w 1499"/>
                <a:gd name="T3" fmla="*/ 118 h 1563"/>
                <a:gd name="T4" fmla="*/ 851 w 1499"/>
                <a:gd name="T5" fmla="*/ 102 h 1563"/>
                <a:gd name="T6" fmla="*/ 799 w 1499"/>
                <a:gd name="T7" fmla="*/ 67 h 1563"/>
                <a:gd name="T8" fmla="*/ 667 w 1499"/>
                <a:gd name="T9" fmla="*/ 48 h 1563"/>
                <a:gd name="T10" fmla="*/ 518 w 1499"/>
                <a:gd name="T11" fmla="*/ 62 h 1563"/>
                <a:gd name="T12" fmla="*/ 308 w 1499"/>
                <a:gd name="T13" fmla="*/ 94 h 1563"/>
                <a:gd name="T14" fmla="*/ 186 w 1499"/>
                <a:gd name="T15" fmla="*/ 153 h 1563"/>
                <a:gd name="T16" fmla="*/ 77 w 1499"/>
                <a:gd name="T17" fmla="*/ 256 h 1563"/>
                <a:gd name="T18" fmla="*/ 13 w 1499"/>
                <a:gd name="T19" fmla="*/ 388 h 1563"/>
                <a:gd name="T20" fmla="*/ 2 w 1499"/>
                <a:gd name="T21" fmla="*/ 482 h 1563"/>
                <a:gd name="T22" fmla="*/ 77 w 1499"/>
                <a:gd name="T23" fmla="*/ 527 h 1563"/>
                <a:gd name="T24" fmla="*/ 175 w 1499"/>
                <a:gd name="T25" fmla="*/ 515 h 1563"/>
                <a:gd name="T26" fmla="*/ 191 w 1499"/>
                <a:gd name="T27" fmla="*/ 463 h 1563"/>
                <a:gd name="T28" fmla="*/ 125 w 1499"/>
                <a:gd name="T29" fmla="*/ 437 h 1563"/>
                <a:gd name="T30" fmla="*/ 95 w 1499"/>
                <a:gd name="T31" fmla="*/ 380 h 1563"/>
                <a:gd name="T32" fmla="*/ 121 w 1499"/>
                <a:gd name="T33" fmla="*/ 310 h 1563"/>
                <a:gd name="T34" fmla="*/ 298 w 1499"/>
                <a:gd name="T35" fmla="*/ 245 h 1563"/>
                <a:gd name="T36" fmla="*/ 478 w 1499"/>
                <a:gd name="T37" fmla="*/ 183 h 1563"/>
                <a:gd name="T38" fmla="*/ 634 w 1499"/>
                <a:gd name="T39" fmla="*/ 83 h 1563"/>
                <a:gd name="T40" fmla="*/ 757 w 1499"/>
                <a:gd name="T41" fmla="*/ 97 h 1563"/>
                <a:gd name="T42" fmla="*/ 799 w 1499"/>
                <a:gd name="T43" fmla="*/ 148 h 1563"/>
                <a:gd name="T44" fmla="*/ 787 w 1499"/>
                <a:gd name="T45" fmla="*/ 272 h 1563"/>
                <a:gd name="T46" fmla="*/ 752 w 1499"/>
                <a:gd name="T47" fmla="*/ 471 h 1563"/>
                <a:gd name="T48" fmla="*/ 789 w 1499"/>
                <a:gd name="T49" fmla="*/ 646 h 1563"/>
                <a:gd name="T50" fmla="*/ 905 w 1499"/>
                <a:gd name="T51" fmla="*/ 875 h 1563"/>
                <a:gd name="T52" fmla="*/ 1040 w 1499"/>
                <a:gd name="T53" fmla="*/ 1055 h 1563"/>
                <a:gd name="T54" fmla="*/ 1075 w 1499"/>
                <a:gd name="T55" fmla="*/ 1144 h 1563"/>
                <a:gd name="T56" fmla="*/ 1102 w 1499"/>
                <a:gd name="T57" fmla="*/ 1384 h 1563"/>
                <a:gd name="T58" fmla="*/ 1094 w 1499"/>
                <a:gd name="T59" fmla="*/ 1554 h 1563"/>
                <a:gd name="T60" fmla="*/ 1162 w 1499"/>
                <a:gd name="T61" fmla="*/ 1621 h 1563"/>
                <a:gd name="T62" fmla="*/ 1182 w 1499"/>
                <a:gd name="T63" fmla="*/ 1526 h 1563"/>
                <a:gd name="T64" fmla="*/ 1177 w 1499"/>
                <a:gd name="T65" fmla="*/ 1404 h 1563"/>
                <a:gd name="T66" fmla="*/ 1146 w 1499"/>
                <a:gd name="T67" fmla="*/ 1234 h 1563"/>
                <a:gd name="T68" fmla="*/ 1125 w 1499"/>
                <a:gd name="T69" fmla="*/ 1058 h 1563"/>
                <a:gd name="T70" fmla="*/ 1141 w 1499"/>
                <a:gd name="T71" fmla="*/ 980 h 1563"/>
                <a:gd name="T72" fmla="*/ 1186 w 1499"/>
                <a:gd name="T73" fmla="*/ 896 h 1563"/>
                <a:gd name="T74" fmla="*/ 1275 w 1499"/>
                <a:gd name="T75" fmla="*/ 713 h 1563"/>
                <a:gd name="T76" fmla="*/ 1321 w 1499"/>
                <a:gd name="T77" fmla="*/ 515 h 1563"/>
                <a:gd name="T78" fmla="*/ 1280 w 1499"/>
                <a:gd name="T79" fmla="*/ 328 h 1563"/>
                <a:gd name="T80" fmla="*/ 1213 w 1499"/>
                <a:gd name="T81" fmla="*/ 132 h 1563"/>
                <a:gd name="T82" fmla="*/ 1203 w 1499"/>
                <a:gd name="T83" fmla="*/ 70 h 1563"/>
                <a:gd name="T84" fmla="*/ 1226 w 1499"/>
                <a:gd name="T85" fmla="*/ 43 h 1563"/>
                <a:gd name="T86" fmla="*/ 1399 w 1499"/>
                <a:gd name="T87" fmla="*/ 48 h 1563"/>
                <a:gd name="T88" fmla="*/ 1464 w 1499"/>
                <a:gd name="T89" fmla="*/ 107 h 1563"/>
                <a:gd name="T90" fmla="*/ 1555 w 1499"/>
                <a:gd name="T91" fmla="*/ 221 h 1563"/>
                <a:gd name="T92" fmla="*/ 1637 w 1499"/>
                <a:gd name="T93" fmla="*/ 272 h 1563"/>
                <a:gd name="T94" fmla="*/ 1703 w 1499"/>
                <a:gd name="T95" fmla="*/ 315 h 1563"/>
                <a:gd name="T96" fmla="*/ 1780 w 1499"/>
                <a:gd name="T97" fmla="*/ 417 h 1563"/>
                <a:gd name="T98" fmla="*/ 1777 w 1499"/>
                <a:gd name="T99" fmla="*/ 503 h 1563"/>
                <a:gd name="T100" fmla="*/ 1777 w 1499"/>
                <a:gd name="T101" fmla="*/ 530 h 1563"/>
                <a:gd name="T102" fmla="*/ 1858 w 1499"/>
                <a:gd name="T103" fmla="*/ 463 h 1563"/>
                <a:gd name="T104" fmla="*/ 1892 w 1499"/>
                <a:gd name="T105" fmla="*/ 369 h 1563"/>
                <a:gd name="T106" fmla="*/ 1884 w 1499"/>
                <a:gd name="T107" fmla="*/ 282 h 1563"/>
                <a:gd name="T108" fmla="*/ 1809 w 1499"/>
                <a:gd name="T109" fmla="*/ 196 h 1563"/>
                <a:gd name="T110" fmla="*/ 1746 w 1499"/>
                <a:gd name="T111" fmla="*/ 129 h 1563"/>
                <a:gd name="T112" fmla="*/ 1644 w 1499"/>
                <a:gd name="T113" fmla="*/ 78 h 1563"/>
                <a:gd name="T114" fmla="*/ 1454 w 1499"/>
                <a:gd name="T115" fmla="*/ 37 h 1563"/>
                <a:gd name="T116" fmla="*/ 1280 w 1499"/>
                <a:gd name="T117" fmla="*/ 0 h 1563"/>
                <a:gd name="T118" fmla="*/ 1180 w 1499"/>
                <a:gd name="T119" fmla="*/ 19 h 15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99"/>
                <a:gd name="T181" fmla="*/ 0 h 1563"/>
                <a:gd name="T182" fmla="*/ 1499 w 1499"/>
                <a:gd name="T183" fmla="*/ 1563 h 15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99" h="1563">
                  <a:moveTo>
                    <a:pt x="933" y="21"/>
                  </a:moveTo>
                  <a:lnTo>
                    <a:pt x="876" y="64"/>
                  </a:lnTo>
                  <a:lnTo>
                    <a:pt x="825" y="94"/>
                  </a:lnTo>
                  <a:lnTo>
                    <a:pt x="780" y="113"/>
                  </a:lnTo>
                  <a:lnTo>
                    <a:pt x="740" y="118"/>
                  </a:lnTo>
                  <a:lnTo>
                    <a:pt x="716" y="115"/>
                  </a:lnTo>
                  <a:lnTo>
                    <a:pt x="697" y="113"/>
                  </a:lnTo>
                  <a:lnTo>
                    <a:pt x="683" y="104"/>
                  </a:lnTo>
                  <a:lnTo>
                    <a:pt x="673" y="99"/>
                  </a:lnTo>
                  <a:lnTo>
                    <a:pt x="659" y="83"/>
                  </a:lnTo>
                  <a:lnTo>
                    <a:pt x="643" y="70"/>
                  </a:lnTo>
                  <a:lnTo>
                    <a:pt x="632" y="64"/>
                  </a:lnTo>
                  <a:lnTo>
                    <a:pt x="616" y="59"/>
                  </a:lnTo>
                  <a:lnTo>
                    <a:pt x="579" y="48"/>
                  </a:lnTo>
                  <a:lnTo>
                    <a:pt x="528" y="45"/>
                  </a:lnTo>
                  <a:lnTo>
                    <a:pt x="501" y="45"/>
                  </a:lnTo>
                  <a:lnTo>
                    <a:pt x="471" y="51"/>
                  </a:lnTo>
                  <a:lnTo>
                    <a:pt x="410" y="59"/>
                  </a:lnTo>
                  <a:lnTo>
                    <a:pt x="345" y="67"/>
                  </a:lnTo>
                  <a:lnTo>
                    <a:pt x="278" y="78"/>
                  </a:lnTo>
                  <a:lnTo>
                    <a:pt x="244" y="91"/>
                  </a:lnTo>
                  <a:lnTo>
                    <a:pt x="209" y="107"/>
                  </a:lnTo>
                  <a:lnTo>
                    <a:pt x="177" y="129"/>
                  </a:lnTo>
                  <a:lnTo>
                    <a:pt x="147" y="147"/>
                  </a:lnTo>
                  <a:lnTo>
                    <a:pt x="101" y="190"/>
                  </a:lnTo>
                  <a:lnTo>
                    <a:pt x="80" y="214"/>
                  </a:lnTo>
                  <a:lnTo>
                    <a:pt x="61" y="247"/>
                  </a:lnTo>
                  <a:lnTo>
                    <a:pt x="45" y="284"/>
                  </a:lnTo>
                  <a:lnTo>
                    <a:pt x="29" y="330"/>
                  </a:lnTo>
                  <a:lnTo>
                    <a:pt x="10" y="373"/>
                  </a:lnTo>
                  <a:lnTo>
                    <a:pt x="2" y="407"/>
                  </a:lnTo>
                  <a:lnTo>
                    <a:pt x="0" y="440"/>
                  </a:lnTo>
                  <a:lnTo>
                    <a:pt x="2" y="464"/>
                  </a:lnTo>
                  <a:lnTo>
                    <a:pt x="16" y="485"/>
                  </a:lnTo>
                  <a:lnTo>
                    <a:pt x="34" y="499"/>
                  </a:lnTo>
                  <a:lnTo>
                    <a:pt x="61" y="507"/>
                  </a:lnTo>
                  <a:lnTo>
                    <a:pt x="96" y="509"/>
                  </a:lnTo>
                  <a:lnTo>
                    <a:pt x="118" y="507"/>
                  </a:lnTo>
                  <a:lnTo>
                    <a:pt x="139" y="496"/>
                  </a:lnTo>
                  <a:lnTo>
                    <a:pt x="158" y="475"/>
                  </a:lnTo>
                  <a:lnTo>
                    <a:pt x="174" y="448"/>
                  </a:lnTo>
                  <a:lnTo>
                    <a:pt x="152" y="445"/>
                  </a:lnTo>
                  <a:lnTo>
                    <a:pt x="131" y="442"/>
                  </a:lnTo>
                  <a:lnTo>
                    <a:pt x="115" y="432"/>
                  </a:lnTo>
                  <a:lnTo>
                    <a:pt x="99" y="421"/>
                  </a:lnTo>
                  <a:lnTo>
                    <a:pt x="88" y="407"/>
                  </a:lnTo>
                  <a:lnTo>
                    <a:pt x="80" y="389"/>
                  </a:lnTo>
                  <a:lnTo>
                    <a:pt x="75" y="365"/>
                  </a:lnTo>
                  <a:lnTo>
                    <a:pt x="72" y="340"/>
                  </a:lnTo>
                  <a:lnTo>
                    <a:pt x="77" y="316"/>
                  </a:lnTo>
                  <a:lnTo>
                    <a:pt x="96" y="298"/>
                  </a:lnTo>
                  <a:lnTo>
                    <a:pt x="123" y="279"/>
                  </a:lnTo>
                  <a:lnTo>
                    <a:pt x="158" y="265"/>
                  </a:lnTo>
                  <a:lnTo>
                    <a:pt x="236" y="236"/>
                  </a:lnTo>
                  <a:lnTo>
                    <a:pt x="313" y="212"/>
                  </a:lnTo>
                  <a:lnTo>
                    <a:pt x="348" y="196"/>
                  </a:lnTo>
                  <a:lnTo>
                    <a:pt x="378" y="177"/>
                  </a:lnTo>
                  <a:lnTo>
                    <a:pt x="429" y="131"/>
                  </a:lnTo>
                  <a:lnTo>
                    <a:pt x="477" y="91"/>
                  </a:lnTo>
                  <a:lnTo>
                    <a:pt x="501" y="80"/>
                  </a:lnTo>
                  <a:lnTo>
                    <a:pt x="528" y="75"/>
                  </a:lnTo>
                  <a:lnTo>
                    <a:pt x="563" y="78"/>
                  </a:lnTo>
                  <a:lnTo>
                    <a:pt x="598" y="94"/>
                  </a:lnTo>
                  <a:lnTo>
                    <a:pt x="614" y="104"/>
                  </a:lnTo>
                  <a:lnTo>
                    <a:pt x="624" y="121"/>
                  </a:lnTo>
                  <a:lnTo>
                    <a:pt x="632" y="142"/>
                  </a:lnTo>
                  <a:lnTo>
                    <a:pt x="635" y="169"/>
                  </a:lnTo>
                  <a:lnTo>
                    <a:pt x="630" y="231"/>
                  </a:lnTo>
                  <a:lnTo>
                    <a:pt x="622" y="263"/>
                  </a:lnTo>
                  <a:lnTo>
                    <a:pt x="616" y="298"/>
                  </a:lnTo>
                  <a:lnTo>
                    <a:pt x="600" y="370"/>
                  </a:lnTo>
                  <a:lnTo>
                    <a:pt x="595" y="453"/>
                  </a:lnTo>
                  <a:lnTo>
                    <a:pt x="598" y="501"/>
                  </a:lnTo>
                  <a:lnTo>
                    <a:pt x="608" y="558"/>
                  </a:lnTo>
                  <a:lnTo>
                    <a:pt x="624" y="622"/>
                  </a:lnTo>
                  <a:lnTo>
                    <a:pt x="648" y="692"/>
                  </a:lnTo>
                  <a:lnTo>
                    <a:pt x="678" y="764"/>
                  </a:lnTo>
                  <a:lnTo>
                    <a:pt x="716" y="842"/>
                  </a:lnTo>
                  <a:lnTo>
                    <a:pt x="758" y="920"/>
                  </a:lnTo>
                  <a:lnTo>
                    <a:pt x="809" y="995"/>
                  </a:lnTo>
                  <a:lnTo>
                    <a:pt x="823" y="1016"/>
                  </a:lnTo>
                  <a:lnTo>
                    <a:pt x="833" y="1040"/>
                  </a:lnTo>
                  <a:lnTo>
                    <a:pt x="842" y="1070"/>
                  </a:lnTo>
                  <a:lnTo>
                    <a:pt x="850" y="1102"/>
                  </a:lnTo>
                  <a:lnTo>
                    <a:pt x="863" y="1174"/>
                  </a:lnTo>
                  <a:lnTo>
                    <a:pt x="868" y="1252"/>
                  </a:lnTo>
                  <a:lnTo>
                    <a:pt x="871" y="1333"/>
                  </a:lnTo>
                  <a:lnTo>
                    <a:pt x="871" y="1405"/>
                  </a:lnTo>
                  <a:lnTo>
                    <a:pt x="868" y="1469"/>
                  </a:lnTo>
                  <a:lnTo>
                    <a:pt x="866" y="1496"/>
                  </a:lnTo>
                  <a:lnTo>
                    <a:pt x="863" y="1518"/>
                  </a:lnTo>
                  <a:lnTo>
                    <a:pt x="860" y="1515"/>
                  </a:lnTo>
                  <a:lnTo>
                    <a:pt x="919" y="1561"/>
                  </a:lnTo>
                  <a:lnTo>
                    <a:pt x="919" y="1563"/>
                  </a:lnTo>
                  <a:lnTo>
                    <a:pt x="930" y="1515"/>
                  </a:lnTo>
                  <a:lnTo>
                    <a:pt x="935" y="1469"/>
                  </a:lnTo>
                  <a:lnTo>
                    <a:pt x="935" y="1429"/>
                  </a:lnTo>
                  <a:lnTo>
                    <a:pt x="933" y="1389"/>
                  </a:lnTo>
                  <a:lnTo>
                    <a:pt x="930" y="1351"/>
                  </a:lnTo>
                  <a:lnTo>
                    <a:pt x="922" y="1303"/>
                  </a:lnTo>
                  <a:lnTo>
                    <a:pt x="914" y="1247"/>
                  </a:lnTo>
                  <a:lnTo>
                    <a:pt x="906" y="1188"/>
                  </a:lnTo>
                  <a:lnTo>
                    <a:pt x="898" y="1126"/>
                  </a:lnTo>
                  <a:lnTo>
                    <a:pt x="892" y="1070"/>
                  </a:lnTo>
                  <a:lnTo>
                    <a:pt x="890" y="1019"/>
                  </a:lnTo>
                  <a:lnTo>
                    <a:pt x="892" y="981"/>
                  </a:lnTo>
                  <a:lnTo>
                    <a:pt x="898" y="965"/>
                  </a:lnTo>
                  <a:lnTo>
                    <a:pt x="903" y="944"/>
                  </a:lnTo>
                  <a:lnTo>
                    <a:pt x="914" y="920"/>
                  </a:lnTo>
                  <a:lnTo>
                    <a:pt x="925" y="893"/>
                  </a:lnTo>
                  <a:lnTo>
                    <a:pt x="938" y="863"/>
                  </a:lnTo>
                  <a:lnTo>
                    <a:pt x="951" y="831"/>
                  </a:lnTo>
                  <a:lnTo>
                    <a:pt x="981" y="761"/>
                  </a:lnTo>
                  <a:lnTo>
                    <a:pt x="1008" y="686"/>
                  </a:lnTo>
                  <a:lnTo>
                    <a:pt x="1029" y="609"/>
                  </a:lnTo>
                  <a:lnTo>
                    <a:pt x="1043" y="534"/>
                  </a:lnTo>
                  <a:lnTo>
                    <a:pt x="1045" y="496"/>
                  </a:lnTo>
                  <a:lnTo>
                    <a:pt x="1043" y="458"/>
                  </a:lnTo>
                  <a:lnTo>
                    <a:pt x="1029" y="386"/>
                  </a:lnTo>
                  <a:lnTo>
                    <a:pt x="1013" y="316"/>
                  </a:lnTo>
                  <a:lnTo>
                    <a:pt x="992" y="247"/>
                  </a:lnTo>
                  <a:lnTo>
                    <a:pt x="976" y="182"/>
                  </a:lnTo>
                  <a:lnTo>
                    <a:pt x="960" y="126"/>
                  </a:lnTo>
                  <a:lnTo>
                    <a:pt x="954" y="102"/>
                  </a:lnTo>
                  <a:lnTo>
                    <a:pt x="951" y="83"/>
                  </a:lnTo>
                  <a:lnTo>
                    <a:pt x="951" y="67"/>
                  </a:lnTo>
                  <a:lnTo>
                    <a:pt x="954" y="54"/>
                  </a:lnTo>
                  <a:lnTo>
                    <a:pt x="960" y="43"/>
                  </a:lnTo>
                  <a:lnTo>
                    <a:pt x="970" y="40"/>
                  </a:lnTo>
                  <a:lnTo>
                    <a:pt x="1024" y="32"/>
                  </a:lnTo>
                  <a:lnTo>
                    <a:pt x="1080" y="37"/>
                  </a:lnTo>
                  <a:lnTo>
                    <a:pt x="1107" y="45"/>
                  </a:lnTo>
                  <a:lnTo>
                    <a:pt x="1131" y="59"/>
                  </a:lnTo>
                  <a:lnTo>
                    <a:pt x="1147" y="78"/>
                  </a:lnTo>
                  <a:lnTo>
                    <a:pt x="1158" y="104"/>
                  </a:lnTo>
                  <a:lnTo>
                    <a:pt x="1169" y="134"/>
                  </a:lnTo>
                  <a:lnTo>
                    <a:pt x="1185" y="163"/>
                  </a:lnTo>
                  <a:lnTo>
                    <a:pt x="1230" y="212"/>
                  </a:lnTo>
                  <a:lnTo>
                    <a:pt x="1252" y="233"/>
                  </a:lnTo>
                  <a:lnTo>
                    <a:pt x="1276" y="249"/>
                  </a:lnTo>
                  <a:lnTo>
                    <a:pt x="1295" y="263"/>
                  </a:lnTo>
                  <a:lnTo>
                    <a:pt x="1308" y="271"/>
                  </a:lnTo>
                  <a:lnTo>
                    <a:pt x="1324" y="281"/>
                  </a:lnTo>
                  <a:lnTo>
                    <a:pt x="1346" y="303"/>
                  </a:lnTo>
                  <a:lnTo>
                    <a:pt x="1370" y="330"/>
                  </a:lnTo>
                  <a:lnTo>
                    <a:pt x="1391" y="365"/>
                  </a:lnTo>
                  <a:lnTo>
                    <a:pt x="1407" y="402"/>
                  </a:lnTo>
                  <a:lnTo>
                    <a:pt x="1413" y="442"/>
                  </a:lnTo>
                  <a:lnTo>
                    <a:pt x="1410" y="464"/>
                  </a:lnTo>
                  <a:lnTo>
                    <a:pt x="1405" y="485"/>
                  </a:lnTo>
                  <a:lnTo>
                    <a:pt x="1391" y="504"/>
                  </a:lnTo>
                  <a:lnTo>
                    <a:pt x="1375" y="525"/>
                  </a:lnTo>
                  <a:lnTo>
                    <a:pt x="1405" y="509"/>
                  </a:lnTo>
                  <a:lnTo>
                    <a:pt x="1429" y="491"/>
                  </a:lnTo>
                  <a:lnTo>
                    <a:pt x="1450" y="469"/>
                  </a:lnTo>
                  <a:lnTo>
                    <a:pt x="1469" y="445"/>
                  </a:lnTo>
                  <a:lnTo>
                    <a:pt x="1482" y="418"/>
                  </a:lnTo>
                  <a:lnTo>
                    <a:pt x="1490" y="386"/>
                  </a:lnTo>
                  <a:lnTo>
                    <a:pt x="1496" y="354"/>
                  </a:lnTo>
                  <a:lnTo>
                    <a:pt x="1499" y="316"/>
                  </a:lnTo>
                  <a:lnTo>
                    <a:pt x="1496" y="292"/>
                  </a:lnTo>
                  <a:lnTo>
                    <a:pt x="1490" y="271"/>
                  </a:lnTo>
                  <a:lnTo>
                    <a:pt x="1472" y="239"/>
                  </a:lnTo>
                  <a:lnTo>
                    <a:pt x="1450" y="212"/>
                  </a:lnTo>
                  <a:lnTo>
                    <a:pt x="1431" y="190"/>
                  </a:lnTo>
                  <a:lnTo>
                    <a:pt x="1423" y="177"/>
                  </a:lnTo>
                  <a:lnTo>
                    <a:pt x="1410" y="161"/>
                  </a:lnTo>
                  <a:lnTo>
                    <a:pt x="1381" y="123"/>
                  </a:lnTo>
                  <a:lnTo>
                    <a:pt x="1343" y="91"/>
                  </a:lnTo>
                  <a:lnTo>
                    <a:pt x="1322" y="80"/>
                  </a:lnTo>
                  <a:lnTo>
                    <a:pt x="1300" y="75"/>
                  </a:lnTo>
                  <a:lnTo>
                    <a:pt x="1249" y="67"/>
                  </a:lnTo>
                  <a:lnTo>
                    <a:pt x="1198" y="54"/>
                  </a:lnTo>
                  <a:lnTo>
                    <a:pt x="1150" y="37"/>
                  </a:lnTo>
                  <a:lnTo>
                    <a:pt x="1102" y="21"/>
                  </a:lnTo>
                  <a:lnTo>
                    <a:pt x="1056" y="8"/>
                  </a:lnTo>
                  <a:lnTo>
                    <a:pt x="1013" y="0"/>
                  </a:lnTo>
                  <a:lnTo>
                    <a:pt x="973" y="5"/>
                  </a:lnTo>
                  <a:lnTo>
                    <a:pt x="933" y="21"/>
                  </a:lnTo>
                  <a:lnTo>
                    <a:pt x="933" y="19"/>
                  </a:lnTo>
                  <a:lnTo>
                    <a:pt x="933" y="21"/>
                  </a:lnTo>
                  <a:close/>
                </a:path>
              </a:pathLst>
            </a:custGeom>
            <a:solidFill>
              <a:srgbClr val="000000"/>
            </a:solidFill>
            <a:ln w="9525">
              <a:noFill/>
              <a:round/>
              <a:headEnd/>
              <a:tailEnd/>
            </a:ln>
          </p:spPr>
          <p:txBody>
            <a:bodyPr/>
            <a:lstStyle/>
            <a:p>
              <a:endParaRPr lang="ar-SA"/>
            </a:p>
          </p:txBody>
        </p:sp>
        <p:sp>
          <p:nvSpPr>
            <p:cNvPr id="20493" name="Freeform 15"/>
            <p:cNvSpPr>
              <a:spLocks/>
            </p:cNvSpPr>
            <p:nvPr/>
          </p:nvSpPr>
          <p:spPr bwMode="auto">
            <a:xfrm>
              <a:off x="1208" y="4442"/>
              <a:ext cx="1705" cy="1310"/>
            </a:xfrm>
            <a:custGeom>
              <a:avLst/>
              <a:gdLst>
                <a:gd name="T0" fmla="*/ 576 w 1577"/>
                <a:gd name="T1" fmla="*/ 1190 h 1293"/>
                <a:gd name="T2" fmla="*/ 634 w 1577"/>
                <a:gd name="T3" fmla="*/ 1188 h 1293"/>
                <a:gd name="T4" fmla="*/ 695 w 1577"/>
                <a:gd name="T5" fmla="*/ 1124 h 1293"/>
                <a:gd name="T6" fmla="*/ 807 w 1577"/>
                <a:gd name="T7" fmla="*/ 1058 h 1293"/>
                <a:gd name="T8" fmla="*/ 856 w 1577"/>
                <a:gd name="T9" fmla="*/ 1158 h 1293"/>
                <a:gd name="T10" fmla="*/ 844 w 1577"/>
                <a:gd name="T11" fmla="*/ 1199 h 1293"/>
                <a:gd name="T12" fmla="*/ 810 w 1577"/>
                <a:gd name="T13" fmla="*/ 1258 h 1293"/>
                <a:gd name="T14" fmla="*/ 840 w 1577"/>
                <a:gd name="T15" fmla="*/ 1297 h 1293"/>
                <a:gd name="T16" fmla="*/ 924 w 1577"/>
                <a:gd name="T17" fmla="*/ 1314 h 1293"/>
                <a:gd name="T18" fmla="*/ 1030 w 1577"/>
                <a:gd name="T19" fmla="*/ 1322 h 1293"/>
                <a:gd name="T20" fmla="*/ 1119 w 1577"/>
                <a:gd name="T21" fmla="*/ 1280 h 1293"/>
                <a:gd name="T22" fmla="*/ 1180 w 1577"/>
                <a:gd name="T23" fmla="*/ 1272 h 1293"/>
                <a:gd name="T24" fmla="*/ 1254 w 1577"/>
                <a:gd name="T25" fmla="*/ 1289 h 1293"/>
                <a:gd name="T26" fmla="*/ 1423 w 1577"/>
                <a:gd name="T27" fmla="*/ 1292 h 1293"/>
                <a:gd name="T28" fmla="*/ 1511 w 1577"/>
                <a:gd name="T29" fmla="*/ 1247 h 1293"/>
                <a:gd name="T30" fmla="*/ 1586 w 1577"/>
                <a:gd name="T31" fmla="*/ 1228 h 1293"/>
                <a:gd name="T32" fmla="*/ 1691 w 1577"/>
                <a:gd name="T33" fmla="*/ 1216 h 1293"/>
                <a:gd name="T34" fmla="*/ 1791 w 1577"/>
                <a:gd name="T35" fmla="*/ 1169 h 1293"/>
                <a:gd name="T36" fmla="*/ 1901 w 1577"/>
                <a:gd name="T37" fmla="*/ 1144 h 1293"/>
                <a:gd name="T38" fmla="*/ 1959 w 1577"/>
                <a:gd name="T39" fmla="*/ 1066 h 1293"/>
                <a:gd name="T40" fmla="*/ 1945 w 1577"/>
                <a:gd name="T41" fmla="*/ 965 h 1293"/>
                <a:gd name="T42" fmla="*/ 1979 w 1577"/>
                <a:gd name="T43" fmla="*/ 854 h 1293"/>
                <a:gd name="T44" fmla="*/ 1983 w 1577"/>
                <a:gd name="T45" fmla="*/ 765 h 1293"/>
                <a:gd name="T46" fmla="*/ 1887 w 1577"/>
                <a:gd name="T47" fmla="*/ 674 h 1293"/>
                <a:gd name="T48" fmla="*/ 1796 w 1577"/>
                <a:gd name="T49" fmla="*/ 658 h 1293"/>
                <a:gd name="T50" fmla="*/ 1691 w 1577"/>
                <a:gd name="T51" fmla="*/ 667 h 1293"/>
                <a:gd name="T52" fmla="*/ 1602 w 1577"/>
                <a:gd name="T53" fmla="*/ 649 h 1293"/>
                <a:gd name="T54" fmla="*/ 1620 w 1577"/>
                <a:gd name="T55" fmla="*/ 617 h 1293"/>
                <a:gd name="T56" fmla="*/ 1670 w 1577"/>
                <a:gd name="T57" fmla="*/ 574 h 1293"/>
                <a:gd name="T58" fmla="*/ 1691 w 1577"/>
                <a:gd name="T59" fmla="*/ 507 h 1293"/>
                <a:gd name="T60" fmla="*/ 1656 w 1577"/>
                <a:gd name="T61" fmla="*/ 423 h 1293"/>
                <a:gd name="T62" fmla="*/ 1583 w 1577"/>
                <a:gd name="T63" fmla="*/ 337 h 1293"/>
                <a:gd name="T64" fmla="*/ 1464 w 1577"/>
                <a:gd name="T65" fmla="*/ 286 h 1293"/>
                <a:gd name="T66" fmla="*/ 1338 w 1577"/>
                <a:gd name="T67" fmla="*/ 256 h 1293"/>
                <a:gd name="T68" fmla="*/ 1189 w 1577"/>
                <a:gd name="T69" fmla="*/ 154 h 1293"/>
                <a:gd name="T70" fmla="*/ 1115 w 1577"/>
                <a:gd name="T71" fmla="*/ 117 h 1293"/>
                <a:gd name="T72" fmla="*/ 1007 w 1577"/>
                <a:gd name="T73" fmla="*/ 103 h 1293"/>
                <a:gd name="T74" fmla="*/ 877 w 1577"/>
                <a:gd name="T75" fmla="*/ 146 h 1293"/>
                <a:gd name="T76" fmla="*/ 780 w 1577"/>
                <a:gd name="T77" fmla="*/ 100 h 1293"/>
                <a:gd name="T78" fmla="*/ 674 w 1577"/>
                <a:gd name="T79" fmla="*/ 24 h 1293"/>
                <a:gd name="T80" fmla="*/ 548 w 1577"/>
                <a:gd name="T81" fmla="*/ 0 h 1293"/>
                <a:gd name="T82" fmla="*/ 443 w 1577"/>
                <a:gd name="T83" fmla="*/ 19 h 1293"/>
                <a:gd name="T84" fmla="*/ 364 w 1577"/>
                <a:gd name="T85" fmla="*/ 84 h 1293"/>
                <a:gd name="T86" fmla="*/ 308 w 1577"/>
                <a:gd name="T87" fmla="*/ 135 h 1293"/>
                <a:gd name="T88" fmla="*/ 179 w 1577"/>
                <a:gd name="T89" fmla="*/ 159 h 1293"/>
                <a:gd name="T90" fmla="*/ 57 w 1577"/>
                <a:gd name="T91" fmla="*/ 218 h 1293"/>
                <a:gd name="T92" fmla="*/ 11 w 1577"/>
                <a:gd name="T93" fmla="*/ 294 h 1293"/>
                <a:gd name="T94" fmla="*/ 5 w 1577"/>
                <a:gd name="T95" fmla="*/ 399 h 1293"/>
                <a:gd name="T96" fmla="*/ 109 w 1577"/>
                <a:gd name="T97" fmla="*/ 533 h 1293"/>
                <a:gd name="T98" fmla="*/ 129 w 1577"/>
                <a:gd name="T99" fmla="*/ 598 h 1293"/>
                <a:gd name="T100" fmla="*/ 125 w 1577"/>
                <a:gd name="T101" fmla="*/ 711 h 1293"/>
                <a:gd name="T102" fmla="*/ 192 w 1577"/>
                <a:gd name="T103" fmla="*/ 803 h 1293"/>
                <a:gd name="T104" fmla="*/ 354 w 1577"/>
                <a:gd name="T105" fmla="*/ 895 h 1293"/>
                <a:gd name="T106" fmla="*/ 502 w 1577"/>
                <a:gd name="T107" fmla="*/ 1021 h 1293"/>
                <a:gd name="T108" fmla="*/ 532 w 1577"/>
                <a:gd name="T109" fmla="*/ 1112 h 1293"/>
                <a:gd name="T110" fmla="*/ 532 w 1577"/>
                <a:gd name="T111" fmla="*/ 1150 h 129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77"/>
                <a:gd name="T169" fmla="*/ 0 h 1293"/>
                <a:gd name="T170" fmla="*/ 1577 w 1577"/>
                <a:gd name="T171" fmla="*/ 1293 h 129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77" h="1293">
                  <a:moveTo>
                    <a:pt x="421" y="1105"/>
                  </a:moveTo>
                  <a:lnTo>
                    <a:pt x="440" y="1129"/>
                  </a:lnTo>
                  <a:lnTo>
                    <a:pt x="456" y="1145"/>
                  </a:lnTo>
                  <a:lnTo>
                    <a:pt x="472" y="1151"/>
                  </a:lnTo>
                  <a:lnTo>
                    <a:pt x="488" y="1151"/>
                  </a:lnTo>
                  <a:lnTo>
                    <a:pt x="501" y="1143"/>
                  </a:lnTo>
                  <a:lnTo>
                    <a:pt x="517" y="1127"/>
                  </a:lnTo>
                  <a:lnTo>
                    <a:pt x="533" y="1105"/>
                  </a:lnTo>
                  <a:lnTo>
                    <a:pt x="550" y="1081"/>
                  </a:lnTo>
                  <a:lnTo>
                    <a:pt x="576" y="1051"/>
                  </a:lnTo>
                  <a:lnTo>
                    <a:pt x="606" y="1030"/>
                  </a:lnTo>
                  <a:lnTo>
                    <a:pt x="638" y="1017"/>
                  </a:lnTo>
                  <a:lnTo>
                    <a:pt x="676" y="1009"/>
                  </a:lnTo>
                  <a:lnTo>
                    <a:pt x="678" y="1041"/>
                  </a:lnTo>
                  <a:lnTo>
                    <a:pt x="678" y="1113"/>
                  </a:lnTo>
                  <a:lnTo>
                    <a:pt x="676" y="1129"/>
                  </a:lnTo>
                  <a:lnTo>
                    <a:pt x="673" y="1143"/>
                  </a:lnTo>
                  <a:lnTo>
                    <a:pt x="668" y="1153"/>
                  </a:lnTo>
                  <a:lnTo>
                    <a:pt x="654" y="1167"/>
                  </a:lnTo>
                  <a:lnTo>
                    <a:pt x="646" y="1180"/>
                  </a:lnTo>
                  <a:lnTo>
                    <a:pt x="641" y="1210"/>
                  </a:lnTo>
                  <a:lnTo>
                    <a:pt x="643" y="1226"/>
                  </a:lnTo>
                  <a:lnTo>
                    <a:pt x="651" y="1239"/>
                  </a:lnTo>
                  <a:lnTo>
                    <a:pt x="665" y="1247"/>
                  </a:lnTo>
                  <a:lnTo>
                    <a:pt x="684" y="1250"/>
                  </a:lnTo>
                  <a:lnTo>
                    <a:pt x="705" y="1255"/>
                  </a:lnTo>
                  <a:lnTo>
                    <a:pt x="732" y="1263"/>
                  </a:lnTo>
                  <a:lnTo>
                    <a:pt x="759" y="1274"/>
                  </a:lnTo>
                  <a:lnTo>
                    <a:pt x="786" y="1293"/>
                  </a:lnTo>
                  <a:lnTo>
                    <a:pt x="815" y="1271"/>
                  </a:lnTo>
                  <a:lnTo>
                    <a:pt x="839" y="1255"/>
                  </a:lnTo>
                  <a:lnTo>
                    <a:pt x="863" y="1242"/>
                  </a:lnTo>
                  <a:lnTo>
                    <a:pt x="885" y="1231"/>
                  </a:lnTo>
                  <a:lnTo>
                    <a:pt x="904" y="1226"/>
                  </a:lnTo>
                  <a:lnTo>
                    <a:pt x="920" y="1223"/>
                  </a:lnTo>
                  <a:lnTo>
                    <a:pt x="933" y="1223"/>
                  </a:lnTo>
                  <a:lnTo>
                    <a:pt x="946" y="1226"/>
                  </a:lnTo>
                  <a:lnTo>
                    <a:pt x="965" y="1234"/>
                  </a:lnTo>
                  <a:lnTo>
                    <a:pt x="992" y="1239"/>
                  </a:lnTo>
                  <a:lnTo>
                    <a:pt x="1059" y="1247"/>
                  </a:lnTo>
                  <a:lnTo>
                    <a:pt x="1091" y="1245"/>
                  </a:lnTo>
                  <a:lnTo>
                    <a:pt x="1126" y="1242"/>
                  </a:lnTo>
                  <a:lnTo>
                    <a:pt x="1153" y="1231"/>
                  </a:lnTo>
                  <a:lnTo>
                    <a:pt x="1177" y="1215"/>
                  </a:lnTo>
                  <a:lnTo>
                    <a:pt x="1196" y="1199"/>
                  </a:lnTo>
                  <a:lnTo>
                    <a:pt x="1215" y="1188"/>
                  </a:lnTo>
                  <a:lnTo>
                    <a:pt x="1236" y="1183"/>
                  </a:lnTo>
                  <a:lnTo>
                    <a:pt x="1255" y="1180"/>
                  </a:lnTo>
                  <a:lnTo>
                    <a:pt x="1287" y="1186"/>
                  </a:lnTo>
                  <a:lnTo>
                    <a:pt x="1311" y="1186"/>
                  </a:lnTo>
                  <a:lnTo>
                    <a:pt x="1338" y="1169"/>
                  </a:lnTo>
                  <a:lnTo>
                    <a:pt x="1367" y="1148"/>
                  </a:lnTo>
                  <a:lnTo>
                    <a:pt x="1400" y="1129"/>
                  </a:lnTo>
                  <a:lnTo>
                    <a:pt x="1418" y="1124"/>
                  </a:lnTo>
                  <a:lnTo>
                    <a:pt x="1459" y="1124"/>
                  </a:lnTo>
                  <a:lnTo>
                    <a:pt x="1483" y="1116"/>
                  </a:lnTo>
                  <a:lnTo>
                    <a:pt x="1504" y="1100"/>
                  </a:lnTo>
                  <a:lnTo>
                    <a:pt x="1526" y="1081"/>
                  </a:lnTo>
                  <a:lnTo>
                    <a:pt x="1539" y="1054"/>
                  </a:lnTo>
                  <a:lnTo>
                    <a:pt x="1550" y="1025"/>
                  </a:lnTo>
                  <a:lnTo>
                    <a:pt x="1552" y="992"/>
                  </a:lnTo>
                  <a:lnTo>
                    <a:pt x="1547" y="958"/>
                  </a:lnTo>
                  <a:lnTo>
                    <a:pt x="1539" y="928"/>
                  </a:lnTo>
                  <a:lnTo>
                    <a:pt x="1539" y="891"/>
                  </a:lnTo>
                  <a:lnTo>
                    <a:pt x="1547" y="853"/>
                  </a:lnTo>
                  <a:lnTo>
                    <a:pt x="1566" y="821"/>
                  </a:lnTo>
                  <a:lnTo>
                    <a:pt x="1574" y="799"/>
                  </a:lnTo>
                  <a:lnTo>
                    <a:pt x="1577" y="770"/>
                  </a:lnTo>
                  <a:lnTo>
                    <a:pt x="1569" y="735"/>
                  </a:lnTo>
                  <a:lnTo>
                    <a:pt x="1552" y="700"/>
                  </a:lnTo>
                  <a:lnTo>
                    <a:pt x="1528" y="671"/>
                  </a:lnTo>
                  <a:lnTo>
                    <a:pt x="1493" y="647"/>
                  </a:lnTo>
                  <a:lnTo>
                    <a:pt x="1472" y="639"/>
                  </a:lnTo>
                  <a:lnTo>
                    <a:pt x="1448" y="633"/>
                  </a:lnTo>
                  <a:lnTo>
                    <a:pt x="1421" y="633"/>
                  </a:lnTo>
                  <a:lnTo>
                    <a:pt x="1392" y="636"/>
                  </a:lnTo>
                  <a:lnTo>
                    <a:pt x="1362" y="639"/>
                  </a:lnTo>
                  <a:lnTo>
                    <a:pt x="1338" y="641"/>
                  </a:lnTo>
                  <a:lnTo>
                    <a:pt x="1303" y="641"/>
                  </a:lnTo>
                  <a:lnTo>
                    <a:pt x="1279" y="633"/>
                  </a:lnTo>
                  <a:lnTo>
                    <a:pt x="1268" y="625"/>
                  </a:lnTo>
                  <a:lnTo>
                    <a:pt x="1266" y="614"/>
                  </a:lnTo>
                  <a:lnTo>
                    <a:pt x="1268" y="606"/>
                  </a:lnTo>
                  <a:lnTo>
                    <a:pt x="1282" y="593"/>
                  </a:lnTo>
                  <a:lnTo>
                    <a:pt x="1290" y="588"/>
                  </a:lnTo>
                  <a:lnTo>
                    <a:pt x="1300" y="580"/>
                  </a:lnTo>
                  <a:lnTo>
                    <a:pt x="1322" y="553"/>
                  </a:lnTo>
                  <a:lnTo>
                    <a:pt x="1333" y="534"/>
                  </a:lnTo>
                  <a:lnTo>
                    <a:pt x="1338" y="512"/>
                  </a:lnTo>
                  <a:lnTo>
                    <a:pt x="1338" y="488"/>
                  </a:lnTo>
                  <a:lnTo>
                    <a:pt x="1330" y="464"/>
                  </a:lnTo>
                  <a:lnTo>
                    <a:pt x="1322" y="437"/>
                  </a:lnTo>
                  <a:lnTo>
                    <a:pt x="1311" y="408"/>
                  </a:lnTo>
                  <a:lnTo>
                    <a:pt x="1298" y="381"/>
                  </a:lnTo>
                  <a:lnTo>
                    <a:pt x="1279" y="352"/>
                  </a:lnTo>
                  <a:lnTo>
                    <a:pt x="1252" y="325"/>
                  </a:lnTo>
                  <a:lnTo>
                    <a:pt x="1212" y="298"/>
                  </a:lnTo>
                  <a:lnTo>
                    <a:pt x="1188" y="287"/>
                  </a:lnTo>
                  <a:lnTo>
                    <a:pt x="1158" y="274"/>
                  </a:lnTo>
                  <a:lnTo>
                    <a:pt x="1123" y="266"/>
                  </a:lnTo>
                  <a:lnTo>
                    <a:pt x="1086" y="255"/>
                  </a:lnTo>
                  <a:lnTo>
                    <a:pt x="1059" y="247"/>
                  </a:lnTo>
                  <a:lnTo>
                    <a:pt x="1032" y="231"/>
                  </a:lnTo>
                  <a:lnTo>
                    <a:pt x="984" y="191"/>
                  </a:lnTo>
                  <a:lnTo>
                    <a:pt x="941" y="148"/>
                  </a:lnTo>
                  <a:lnTo>
                    <a:pt x="922" y="132"/>
                  </a:lnTo>
                  <a:lnTo>
                    <a:pt x="904" y="121"/>
                  </a:lnTo>
                  <a:lnTo>
                    <a:pt x="882" y="113"/>
                  </a:lnTo>
                  <a:lnTo>
                    <a:pt x="858" y="105"/>
                  </a:lnTo>
                  <a:lnTo>
                    <a:pt x="828" y="100"/>
                  </a:lnTo>
                  <a:lnTo>
                    <a:pt x="796" y="100"/>
                  </a:lnTo>
                  <a:lnTo>
                    <a:pt x="764" y="102"/>
                  </a:lnTo>
                  <a:lnTo>
                    <a:pt x="729" y="116"/>
                  </a:lnTo>
                  <a:lnTo>
                    <a:pt x="694" y="140"/>
                  </a:lnTo>
                  <a:lnTo>
                    <a:pt x="662" y="172"/>
                  </a:lnTo>
                  <a:lnTo>
                    <a:pt x="641" y="132"/>
                  </a:lnTo>
                  <a:lnTo>
                    <a:pt x="617" y="97"/>
                  </a:lnTo>
                  <a:lnTo>
                    <a:pt x="590" y="67"/>
                  </a:lnTo>
                  <a:lnTo>
                    <a:pt x="563" y="43"/>
                  </a:lnTo>
                  <a:lnTo>
                    <a:pt x="533" y="24"/>
                  </a:lnTo>
                  <a:lnTo>
                    <a:pt x="501" y="11"/>
                  </a:lnTo>
                  <a:lnTo>
                    <a:pt x="469" y="3"/>
                  </a:lnTo>
                  <a:lnTo>
                    <a:pt x="434" y="0"/>
                  </a:lnTo>
                  <a:lnTo>
                    <a:pt x="410" y="0"/>
                  </a:lnTo>
                  <a:lnTo>
                    <a:pt x="389" y="6"/>
                  </a:lnTo>
                  <a:lnTo>
                    <a:pt x="351" y="19"/>
                  </a:lnTo>
                  <a:lnTo>
                    <a:pt x="327" y="35"/>
                  </a:lnTo>
                  <a:lnTo>
                    <a:pt x="306" y="57"/>
                  </a:lnTo>
                  <a:lnTo>
                    <a:pt x="289" y="81"/>
                  </a:lnTo>
                  <a:lnTo>
                    <a:pt x="276" y="102"/>
                  </a:lnTo>
                  <a:lnTo>
                    <a:pt x="263" y="118"/>
                  </a:lnTo>
                  <a:lnTo>
                    <a:pt x="244" y="129"/>
                  </a:lnTo>
                  <a:lnTo>
                    <a:pt x="217" y="137"/>
                  </a:lnTo>
                  <a:lnTo>
                    <a:pt x="182" y="142"/>
                  </a:lnTo>
                  <a:lnTo>
                    <a:pt x="142" y="153"/>
                  </a:lnTo>
                  <a:lnTo>
                    <a:pt x="102" y="169"/>
                  </a:lnTo>
                  <a:lnTo>
                    <a:pt x="64" y="193"/>
                  </a:lnTo>
                  <a:lnTo>
                    <a:pt x="45" y="209"/>
                  </a:lnTo>
                  <a:lnTo>
                    <a:pt x="29" y="228"/>
                  </a:lnTo>
                  <a:lnTo>
                    <a:pt x="19" y="252"/>
                  </a:lnTo>
                  <a:lnTo>
                    <a:pt x="8" y="282"/>
                  </a:lnTo>
                  <a:lnTo>
                    <a:pt x="2" y="314"/>
                  </a:lnTo>
                  <a:lnTo>
                    <a:pt x="0" y="352"/>
                  </a:lnTo>
                  <a:lnTo>
                    <a:pt x="5" y="384"/>
                  </a:lnTo>
                  <a:lnTo>
                    <a:pt x="16" y="413"/>
                  </a:lnTo>
                  <a:lnTo>
                    <a:pt x="51" y="464"/>
                  </a:lnTo>
                  <a:lnTo>
                    <a:pt x="86" y="512"/>
                  </a:lnTo>
                  <a:lnTo>
                    <a:pt x="96" y="534"/>
                  </a:lnTo>
                  <a:lnTo>
                    <a:pt x="102" y="553"/>
                  </a:lnTo>
                  <a:lnTo>
                    <a:pt x="102" y="574"/>
                  </a:lnTo>
                  <a:lnTo>
                    <a:pt x="96" y="598"/>
                  </a:lnTo>
                  <a:lnTo>
                    <a:pt x="96" y="655"/>
                  </a:lnTo>
                  <a:lnTo>
                    <a:pt x="99" y="684"/>
                  </a:lnTo>
                  <a:lnTo>
                    <a:pt x="110" y="714"/>
                  </a:lnTo>
                  <a:lnTo>
                    <a:pt x="126" y="743"/>
                  </a:lnTo>
                  <a:lnTo>
                    <a:pt x="153" y="773"/>
                  </a:lnTo>
                  <a:lnTo>
                    <a:pt x="190" y="802"/>
                  </a:lnTo>
                  <a:lnTo>
                    <a:pt x="233" y="829"/>
                  </a:lnTo>
                  <a:lnTo>
                    <a:pt x="279" y="861"/>
                  </a:lnTo>
                  <a:lnTo>
                    <a:pt x="324" y="896"/>
                  </a:lnTo>
                  <a:lnTo>
                    <a:pt x="365" y="936"/>
                  </a:lnTo>
                  <a:lnTo>
                    <a:pt x="397" y="982"/>
                  </a:lnTo>
                  <a:lnTo>
                    <a:pt x="407" y="1009"/>
                  </a:lnTo>
                  <a:lnTo>
                    <a:pt x="415" y="1038"/>
                  </a:lnTo>
                  <a:lnTo>
                    <a:pt x="421" y="1070"/>
                  </a:lnTo>
                  <a:lnTo>
                    <a:pt x="421" y="1105"/>
                  </a:lnTo>
                  <a:lnTo>
                    <a:pt x="418" y="1102"/>
                  </a:lnTo>
                  <a:lnTo>
                    <a:pt x="421" y="1105"/>
                  </a:lnTo>
                  <a:close/>
                </a:path>
              </a:pathLst>
            </a:custGeom>
            <a:solidFill>
              <a:srgbClr val="FFFFFF"/>
            </a:solidFill>
            <a:ln w="9525">
              <a:noFill/>
              <a:round/>
              <a:headEnd/>
              <a:tailEnd/>
            </a:ln>
          </p:spPr>
          <p:txBody>
            <a:bodyPr/>
            <a:lstStyle/>
            <a:p>
              <a:endParaRPr lang="ar-SA"/>
            </a:p>
          </p:txBody>
        </p:sp>
        <p:sp>
          <p:nvSpPr>
            <p:cNvPr id="20494" name="Freeform 16"/>
            <p:cNvSpPr>
              <a:spLocks/>
            </p:cNvSpPr>
            <p:nvPr/>
          </p:nvSpPr>
          <p:spPr bwMode="auto">
            <a:xfrm>
              <a:off x="3290" y="2463"/>
              <a:ext cx="598" cy="348"/>
            </a:xfrm>
            <a:custGeom>
              <a:avLst/>
              <a:gdLst>
                <a:gd name="T0" fmla="*/ 672 w 553"/>
                <a:gd name="T1" fmla="*/ 103 h 344"/>
                <a:gd name="T2" fmla="*/ 587 w 553"/>
                <a:gd name="T3" fmla="*/ 87 h 344"/>
                <a:gd name="T4" fmla="*/ 532 w 553"/>
                <a:gd name="T5" fmla="*/ 65 h 344"/>
                <a:gd name="T6" fmla="*/ 499 w 553"/>
                <a:gd name="T7" fmla="*/ 57 h 344"/>
                <a:gd name="T8" fmla="*/ 488 w 553"/>
                <a:gd name="T9" fmla="*/ 70 h 344"/>
                <a:gd name="T10" fmla="*/ 506 w 553"/>
                <a:gd name="T11" fmla="*/ 116 h 344"/>
                <a:gd name="T12" fmla="*/ 516 w 553"/>
                <a:gd name="T13" fmla="*/ 149 h 344"/>
                <a:gd name="T14" fmla="*/ 513 w 553"/>
                <a:gd name="T15" fmla="*/ 191 h 344"/>
                <a:gd name="T16" fmla="*/ 468 w 553"/>
                <a:gd name="T17" fmla="*/ 235 h 344"/>
                <a:gd name="T18" fmla="*/ 398 w 553"/>
                <a:gd name="T19" fmla="*/ 259 h 344"/>
                <a:gd name="T20" fmla="*/ 319 w 553"/>
                <a:gd name="T21" fmla="*/ 262 h 344"/>
                <a:gd name="T22" fmla="*/ 251 w 553"/>
                <a:gd name="T23" fmla="*/ 256 h 344"/>
                <a:gd name="T24" fmla="*/ 192 w 553"/>
                <a:gd name="T25" fmla="*/ 259 h 344"/>
                <a:gd name="T26" fmla="*/ 135 w 553"/>
                <a:gd name="T27" fmla="*/ 283 h 344"/>
                <a:gd name="T28" fmla="*/ 82 w 553"/>
                <a:gd name="T29" fmla="*/ 326 h 344"/>
                <a:gd name="T30" fmla="*/ 30 w 553"/>
                <a:gd name="T31" fmla="*/ 356 h 344"/>
                <a:gd name="T32" fmla="*/ 6 w 553"/>
                <a:gd name="T33" fmla="*/ 353 h 344"/>
                <a:gd name="T34" fmla="*/ 0 w 553"/>
                <a:gd name="T35" fmla="*/ 342 h 344"/>
                <a:gd name="T36" fmla="*/ 19 w 553"/>
                <a:gd name="T37" fmla="*/ 321 h 344"/>
                <a:gd name="T38" fmla="*/ 64 w 553"/>
                <a:gd name="T39" fmla="*/ 286 h 344"/>
                <a:gd name="T40" fmla="*/ 123 w 553"/>
                <a:gd name="T41" fmla="*/ 243 h 344"/>
                <a:gd name="T42" fmla="*/ 200 w 553"/>
                <a:gd name="T43" fmla="*/ 219 h 344"/>
                <a:gd name="T44" fmla="*/ 262 w 553"/>
                <a:gd name="T45" fmla="*/ 227 h 344"/>
                <a:gd name="T46" fmla="*/ 370 w 553"/>
                <a:gd name="T47" fmla="*/ 235 h 344"/>
                <a:gd name="T48" fmla="*/ 423 w 553"/>
                <a:gd name="T49" fmla="*/ 216 h 344"/>
                <a:gd name="T50" fmla="*/ 444 w 553"/>
                <a:gd name="T51" fmla="*/ 170 h 344"/>
                <a:gd name="T52" fmla="*/ 421 w 553"/>
                <a:gd name="T53" fmla="*/ 103 h 344"/>
                <a:gd name="T54" fmla="*/ 411 w 553"/>
                <a:gd name="T55" fmla="*/ 52 h 344"/>
                <a:gd name="T56" fmla="*/ 451 w 553"/>
                <a:gd name="T57" fmla="*/ 11 h 344"/>
                <a:gd name="T58" fmla="*/ 513 w 553"/>
                <a:gd name="T59" fmla="*/ 3 h 344"/>
                <a:gd name="T60" fmla="*/ 576 w 553"/>
                <a:gd name="T61" fmla="*/ 33 h 344"/>
                <a:gd name="T62" fmla="*/ 655 w 553"/>
                <a:gd name="T63" fmla="*/ 79 h 344"/>
                <a:gd name="T64" fmla="*/ 692 w 553"/>
                <a:gd name="T65" fmla="*/ 97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3"/>
                <a:gd name="T100" fmla="*/ 0 h 344"/>
                <a:gd name="T101" fmla="*/ 553 w 553"/>
                <a:gd name="T102" fmla="*/ 344 h 34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3" h="344">
                  <a:moveTo>
                    <a:pt x="553" y="97"/>
                  </a:moveTo>
                  <a:lnTo>
                    <a:pt x="531" y="100"/>
                  </a:lnTo>
                  <a:lnTo>
                    <a:pt x="510" y="97"/>
                  </a:lnTo>
                  <a:lnTo>
                    <a:pt x="464" y="84"/>
                  </a:lnTo>
                  <a:lnTo>
                    <a:pt x="443" y="73"/>
                  </a:lnTo>
                  <a:lnTo>
                    <a:pt x="421" y="62"/>
                  </a:lnTo>
                  <a:lnTo>
                    <a:pt x="405" y="57"/>
                  </a:lnTo>
                  <a:lnTo>
                    <a:pt x="394" y="54"/>
                  </a:lnTo>
                  <a:lnTo>
                    <a:pt x="389" y="57"/>
                  </a:lnTo>
                  <a:lnTo>
                    <a:pt x="386" y="67"/>
                  </a:lnTo>
                  <a:lnTo>
                    <a:pt x="394" y="94"/>
                  </a:lnTo>
                  <a:lnTo>
                    <a:pt x="400" y="113"/>
                  </a:lnTo>
                  <a:lnTo>
                    <a:pt x="405" y="129"/>
                  </a:lnTo>
                  <a:lnTo>
                    <a:pt x="408" y="143"/>
                  </a:lnTo>
                  <a:lnTo>
                    <a:pt x="410" y="156"/>
                  </a:lnTo>
                  <a:lnTo>
                    <a:pt x="405" y="185"/>
                  </a:lnTo>
                  <a:lnTo>
                    <a:pt x="392" y="210"/>
                  </a:lnTo>
                  <a:lnTo>
                    <a:pt x="370" y="226"/>
                  </a:lnTo>
                  <a:lnTo>
                    <a:pt x="343" y="239"/>
                  </a:lnTo>
                  <a:lnTo>
                    <a:pt x="314" y="250"/>
                  </a:lnTo>
                  <a:lnTo>
                    <a:pt x="282" y="253"/>
                  </a:lnTo>
                  <a:lnTo>
                    <a:pt x="252" y="253"/>
                  </a:lnTo>
                  <a:lnTo>
                    <a:pt x="225" y="250"/>
                  </a:lnTo>
                  <a:lnTo>
                    <a:pt x="199" y="247"/>
                  </a:lnTo>
                  <a:lnTo>
                    <a:pt x="174" y="247"/>
                  </a:lnTo>
                  <a:lnTo>
                    <a:pt x="153" y="250"/>
                  </a:lnTo>
                  <a:lnTo>
                    <a:pt x="129" y="261"/>
                  </a:lnTo>
                  <a:lnTo>
                    <a:pt x="107" y="274"/>
                  </a:lnTo>
                  <a:lnTo>
                    <a:pt x="86" y="293"/>
                  </a:lnTo>
                  <a:lnTo>
                    <a:pt x="65" y="314"/>
                  </a:lnTo>
                  <a:lnTo>
                    <a:pt x="40" y="341"/>
                  </a:lnTo>
                  <a:lnTo>
                    <a:pt x="24" y="344"/>
                  </a:lnTo>
                  <a:lnTo>
                    <a:pt x="14" y="344"/>
                  </a:lnTo>
                  <a:lnTo>
                    <a:pt x="6" y="341"/>
                  </a:lnTo>
                  <a:lnTo>
                    <a:pt x="0" y="338"/>
                  </a:lnTo>
                  <a:lnTo>
                    <a:pt x="0" y="330"/>
                  </a:lnTo>
                  <a:lnTo>
                    <a:pt x="6" y="322"/>
                  </a:lnTo>
                  <a:lnTo>
                    <a:pt x="16" y="309"/>
                  </a:lnTo>
                  <a:lnTo>
                    <a:pt x="30" y="295"/>
                  </a:lnTo>
                  <a:lnTo>
                    <a:pt x="51" y="277"/>
                  </a:lnTo>
                  <a:lnTo>
                    <a:pt x="67" y="258"/>
                  </a:lnTo>
                  <a:lnTo>
                    <a:pt x="97" y="234"/>
                  </a:lnTo>
                  <a:lnTo>
                    <a:pt x="124" y="218"/>
                  </a:lnTo>
                  <a:lnTo>
                    <a:pt x="158" y="212"/>
                  </a:lnTo>
                  <a:lnTo>
                    <a:pt x="180" y="215"/>
                  </a:lnTo>
                  <a:lnTo>
                    <a:pt x="207" y="218"/>
                  </a:lnTo>
                  <a:lnTo>
                    <a:pt x="266" y="226"/>
                  </a:lnTo>
                  <a:lnTo>
                    <a:pt x="292" y="226"/>
                  </a:lnTo>
                  <a:lnTo>
                    <a:pt x="317" y="220"/>
                  </a:lnTo>
                  <a:lnTo>
                    <a:pt x="335" y="210"/>
                  </a:lnTo>
                  <a:lnTo>
                    <a:pt x="349" y="188"/>
                  </a:lnTo>
                  <a:lnTo>
                    <a:pt x="351" y="164"/>
                  </a:lnTo>
                  <a:lnTo>
                    <a:pt x="349" y="143"/>
                  </a:lnTo>
                  <a:lnTo>
                    <a:pt x="333" y="100"/>
                  </a:lnTo>
                  <a:lnTo>
                    <a:pt x="322" y="65"/>
                  </a:lnTo>
                  <a:lnTo>
                    <a:pt x="325" y="49"/>
                  </a:lnTo>
                  <a:lnTo>
                    <a:pt x="333" y="33"/>
                  </a:lnTo>
                  <a:lnTo>
                    <a:pt x="357" y="11"/>
                  </a:lnTo>
                  <a:lnTo>
                    <a:pt x="381" y="0"/>
                  </a:lnTo>
                  <a:lnTo>
                    <a:pt x="405" y="3"/>
                  </a:lnTo>
                  <a:lnTo>
                    <a:pt x="432" y="14"/>
                  </a:lnTo>
                  <a:lnTo>
                    <a:pt x="456" y="33"/>
                  </a:lnTo>
                  <a:lnTo>
                    <a:pt x="486" y="54"/>
                  </a:lnTo>
                  <a:lnTo>
                    <a:pt x="518" y="76"/>
                  </a:lnTo>
                  <a:lnTo>
                    <a:pt x="553" y="97"/>
                  </a:lnTo>
                  <a:lnTo>
                    <a:pt x="547" y="94"/>
                  </a:lnTo>
                  <a:lnTo>
                    <a:pt x="553" y="97"/>
                  </a:lnTo>
                  <a:close/>
                </a:path>
              </a:pathLst>
            </a:custGeom>
            <a:solidFill>
              <a:srgbClr val="000000"/>
            </a:solidFill>
            <a:ln w="9525">
              <a:noFill/>
              <a:round/>
              <a:headEnd/>
              <a:tailEnd/>
            </a:ln>
          </p:spPr>
          <p:txBody>
            <a:bodyPr/>
            <a:lstStyle/>
            <a:p>
              <a:endParaRPr lang="ar-SA"/>
            </a:p>
          </p:txBody>
        </p:sp>
        <p:sp>
          <p:nvSpPr>
            <p:cNvPr id="20495" name="Freeform 17"/>
            <p:cNvSpPr>
              <a:spLocks/>
            </p:cNvSpPr>
            <p:nvPr/>
          </p:nvSpPr>
          <p:spPr bwMode="auto">
            <a:xfrm>
              <a:off x="2829" y="1823"/>
              <a:ext cx="1157" cy="630"/>
            </a:xfrm>
            <a:custGeom>
              <a:avLst/>
              <a:gdLst>
                <a:gd name="T0" fmla="*/ 1176 w 1070"/>
                <a:gd name="T1" fmla="*/ 290 h 622"/>
                <a:gd name="T2" fmla="*/ 1227 w 1070"/>
                <a:gd name="T3" fmla="*/ 212 h 622"/>
                <a:gd name="T4" fmla="*/ 1254 w 1070"/>
                <a:gd name="T5" fmla="*/ 140 h 622"/>
                <a:gd name="T6" fmla="*/ 1218 w 1070"/>
                <a:gd name="T7" fmla="*/ 96 h 622"/>
                <a:gd name="T8" fmla="*/ 1111 w 1070"/>
                <a:gd name="T9" fmla="*/ 56 h 622"/>
                <a:gd name="T10" fmla="*/ 1058 w 1070"/>
                <a:gd name="T11" fmla="*/ 43 h 622"/>
                <a:gd name="T12" fmla="*/ 990 w 1070"/>
                <a:gd name="T13" fmla="*/ 34 h 622"/>
                <a:gd name="T14" fmla="*/ 810 w 1070"/>
                <a:gd name="T15" fmla="*/ 37 h 622"/>
                <a:gd name="T16" fmla="*/ 699 w 1070"/>
                <a:gd name="T17" fmla="*/ 56 h 622"/>
                <a:gd name="T18" fmla="*/ 631 w 1070"/>
                <a:gd name="T19" fmla="*/ 86 h 622"/>
                <a:gd name="T20" fmla="*/ 579 w 1070"/>
                <a:gd name="T21" fmla="*/ 113 h 622"/>
                <a:gd name="T22" fmla="*/ 513 w 1070"/>
                <a:gd name="T23" fmla="*/ 142 h 622"/>
                <a:gd name="T24" fmla="*/ 420 w 1070"/>
                <a:gd name="T25" fmla="*/ 148 h 622"/>
                <a:gd name="T26" fmla="*/ 291 w 1070"/>
                <a:gd name="T27" fmla="*/ 183 h 622"/>
                <a:gd name="T28" fmla="*/ 181 w 1070"/>
                <a:gd name="T29" fmla="*/ 239 h 622"/>
                <a:gd name="T30" fmla="*/ 129 w 1070"/>
                <a:gd name="T31" fmla="*/ 274 h 622"/>
                <a:gd name="T32" fmla="*/ 50 w 1070"/>
                <a:gd name="T33" fmla="*/ 320 h 622"/>
                <a:gd name="T34" fmla="*/ 19 w 1070"/>
                <a:gd name="T35" fmla="*/ 288 h 622"/>
                <a:gd name="T36" fmla="*/ 77 w 1070"/>
                <a:gd name="T37" fmla="*/ 180 h 622"/>
                <a:gd name="T38" fmla="*/ 170 w 1070"/>
                <a:gd name="T39" fmla="*/ 94 h 622"/>
                <a:gd name="T40" fmla="*/ 291 w 1070"/>
                <a:gd name="T41" fmla="*/ 26 h 622"/>
                <a:gd name="T42" fmla="*/ 322 w 1070"/>
                <a:gd name="T43" fmla="*/ 26 h 622"/>
                <a:gd name="T44" fmla="*/ 224 w 1070"/>
                <a:gd name="T45" fmla="*/ 96 h 622"/>
                <a:gd name="T46" fmla="*/ 142 w 1070"/>
                <a:gd name="T47" fmla="*/ 161 h 622"/>
                <a:gd name="T48" fmla="*/ 115 w 1070"/>
                <a:gd name="T49" fmla="*/ 191 h 622"/>
                <a:gd name="T50" fmla="*/ 115 w 1070"/>
                <a:gd name="T51" fmla="*/ 207 h 622"/>
                <a:gd name="T52" fmla="*/ 149 w 1070"/>
                <a:gd name="T53" fmla="*/ 210 h 622"/>
                <a:gd name="T54" fmla="*/ 220 w 1070"/>
                <a:gd name="T55" fmla="*/ 183 h 622"/>
                <a:gd name="T56" fmla="*/ 362 w 1070"/>
                <a:gd name="T57" fmla="*/ 142 h 622"/>
                <a:gd name="T58" fmla="*/ 450 w 1070"/>
                <a:gd name="T59" fmla="*/ 129 h 622"/>
                <a:gd name="T60" fmla="*/ 518 w 1070"/>
                <a:gd name="T61" fmla="*/ 115 h 622"/>
                <a:gd name="T62" fmla="*/ 579 w 1070"/>
                <a:gd name="T63" fmla="*/ 94 h 622"/>
                <a:gd name="T64" fmla="*/ 627 w 1070"/>
                <a:gd name="T65" fmla="*/ 54 h 622"/>
                <a:gd name="T66" fmla="*/ 688 w 1070"/>
                <a:gd name="T67" fmla="*/ 32 h 622"/>
                <a:gd name="T68" fmla="*/ 787 w 1070"/>
                <a:gd name="T69" fmla="*/ 16 h 622"/>
                <a:gd name="T70" fmla="*/ 1016 w 1070"/>
                <a:gd name="T71" fmla="*/ 0 h 622"/>
                <a:gd name="T72" fmla="*/ 1146 w 1070"/>
                <a:gd name="T73" fmla="*/ 10 h 622"/>
                <a:gd name="T74" fmla="*/ 1234 w 1070"/>
                <a:gd name="T75" fmla="*/ 43 h 622"/>
                <a:gd name="T76" fmla="*/ 1289 w 1070"/>
                <a:gd name="T77" fmla="*/ 83 h 622"/>
                <a:gd name="T78" fmla="*/ 1315 w 1070"/>
                <a:gd name="T79" fmla="*/ 134 h 622"/>
                <a:gd name="T80" fmla="*/ 1312 w 1070"/>
                <a:gd name="T81" fmla="*/ 239 h 622"/>
                <a:gd name="T82" fmla="*/ 1268 w 1070"/>
                <a:gd name="T83" fmla="*/ 317 h 622"/>
                <a:gd name="T84" fmla="*/ 1245 w 1070"/>
                <a:gd name="T85" fmla="*/ 369 h 622"/>
                <a:gd name="T86" fmla="*/ 1261 w 1070"/>
                <a:gd name="T87" fmla="*/ 414 h 622"/>
                <a:gd name="T88" fmla="*/ 1312 w 1070"/>
                <a:gd name="T89" fmla="*/ 473 h 622"/>
                <a:gd name="T90" fmla="*/ 1339 w 1070"/>
                <a:gd name="T91" fmla="*/ 498 h 622"/>
                <a:gd name="T92" fmla="*/ 1353 w 1070"/>
                <a:gd name="T93" fmla="*/ 557 h 622"/>
                <a:gd name="T94" fmla="*/ 1342 w 1070"/>
                <a:gd name="T95" fmla="*/ 643 h 622"/>
                <a:gd name="T96" fmla="*/ 1328 w 1070"/>
                <a:gd name="T97" fmla="*/ 646 h 622"/>
                <a:gd name="T98" fmla="*/ 1319 w 1070"/>
                <a:gd name="T99" fmla="*/ 632 h 622"/>
                <a:gd name="T100" fmla="*/ 1322 w 1070"/>
                <a:gd name="T101" fmla="*/ 549 h 622"/>
                <a:gd name="T102" fmla="*/ 1319 w 1070"/>
                <a:gd name="T103" fmla="*/ 511 h 622"/>
                <a:gd name="T104" fmla="*/ 1275 w 1070"/>
                <a:gd name="T105" fmla="*/ 471 h 622"/>
                <a:gd name="T106" fmla="*/ 1218 w 1070"/>
                <a:gd name="T107" fmla="*/ 437 h 622"/>
                <a:gd name="T108" fmla="*/ 1173 w 1070"/>
                <a:gd name="T109" fmla="*/ 379 h 622"/>
                <a:gd name="T110" fmla="*/ 1166 w 1070"/>
                <a:gd name="T111" fmla="*/ 328 h 622"/>
                <a:gd name="T112" fmla="*/ 1166 w 1070"/>
                <a:gd name="T113" fmla="*/ 328 h 6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70"/>
                <a:gd name="T172" fmla="*/ 0 h 622"/>
                <a:gd name="T173" fmla="*/ 1070 w 1070"/>
                <a:gd name="T174" fmla="*/ 622 h 6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70" h="622">
                  <a:moveTo>
                    <a:pt x="922" y="316"/>
                  </a:moveTo>
                  <a:lnTo>
                    <a:pt x="930" y="278"/>
                  </a:lnTo>
                  <a:lnTo>
                    <a:pt x="949" y="241"/>
                  </a:lnTo>
                  <a:lnTo>
                    <a:pt x="971" y="203"/>
                  </a:lnTo>
                  <a:lnTo>
                    <a:pt x="989" y="158"/>
                  </a:lnTo>
                  <a:lnTo>
                    <a:pt x="992" y="134"/>
                  </a:lnTo>
                  <a:lnTo>
                    <a:pt x="981" y="112"/>
                  </a:lnTo>
                  <a:lnTo>
                    <a:pt x="963" y="93"/>
                  </a:lnTo>
                  <a:lnTo>
                    <a:pt x="936" y="77"/>
                  </a:lnTo>
                  <a:lnTo>
                    <a:pt x="879" y="53"/>
                  </a:lnTo>
                  <a:lnTo>
                    <a:pt x="855" y="45"/>
                  </a:lnTo>
                  <a:lnTo>
                    <a:pt x="836" y="40"/>
                  </a:lnTo>
                  <a:lnTo>
                    <a:pt x="815" y="37"/>
                  </a:lnTo>
                  <a:lnTo>
                    <a:pt x="783" y="34"/>
                  </a:lnTo>
                  <a:lnTo>
                    <a:pt x="692" y="34"/>
                  </a:lnTo>
                  <a:lnTo>
                    <a:pt x="641" y="37"/>
                  </a:lnTo>
                  <a:lnTo>
                    <a:pt x="595" y="43"/>
                  </a:lnTo>
                  <a:lnTo>
                    <a:pt x="552" y="53"/>
                  </a:lnTo>
                  <a:lnTo>
                    <a:pt x="523" y="67"/>
                  </a:lnTo>
                  <a:lnTo>
                    <a:pt x="499" y="83"/>
                  </a:lnTo>
                  <a:lnTo>
                    <a:pt x="477" y="99"/>
                  </a:lnTo>
                  <a:lnTo>
                    <a:pt x="458" y="110"/>
                  </a:lnTo>
                  <a:lnTo>
                    <a:pt x="442" y="120"/>
                  </a:lnTo>
                  <a:lnTo>
                    <a:pt x="405" y="136"/>
                  </a:lnTo>
                  <a:lnTo>
                    <a:pt x="359" y="139"/>
                  </a:lnTo>
                  <a:lnTo>
                    <a:pt x="332" y="142"/>
                  </a:lnTo>
                  <a:lnTo>
                    <a:pt x="300" y="147"/>
                  </a:lnTo>
                  <a:lnTo>
                    <a:pt x="230" y="177"/>
                  </a:lnTo>
                  <a:lnTo>
                    <a:pt x="166" y="214"/>
                  </a:lnTo>
                  <a:lnTo>
                    <a:pt x="142" y="230"/>
                  </a:lnTo>
                  <a:lnTo>
                    <a:pt x="123" y="246"/>
                  </a:lnTo>
                  <a:lnTo>
                    <a:pt x="102" y="265"/>
                  </a:lnTo>
                  <a:lnTo>
                    <a:pt x="75" y="287"/>
                  </a:lnTo>
                  <a:lnTo>
                    <a:pt x="40" y="308"/>
                  </a:lnTo>
                  <a:lnTo>
                    <a:pt x="0" y="332"/>
                  </a:lnTo>
                  <a:lnTo>
                    <a:pt x="16" y="276"/>
                  </a:lnTo>
                  <a:lnTo>
                    <a:pt x="35" y="222"/>
                  </a:lnTo>
                  <a:lnTo>
                    <a:pt x="61" y="174"/>
                  </a:lnTo>
                  <a:lnTo>
                    <a:pt x="96" y="131"/>
                  </a:lnTo>
                  <a:lnTo>
                    <a:pt x="134" y="91"/>
                  </a:lnTo>
                  <a:lnTo>
                    <a:pt x="179" y="56"/>
                  </a:lnTo>
                  <a:lnTo>
                    <a:pt x="230" y="26"/>
                  </a:lnTo>
                  <a:lnTo>
                    <a:pt x="287" y="0"/>
                  </a:lnTo>
                  <a:lnTo>
                    <a:pt x="255" y="26"/>
                  </a:lnTo>
                  <a:lnTo>
                    <a:pt x="217" y="56"/>
                  </a:lnTo>
                  <a:lnTo>
                    <a:pt x="177" y="93"/>
                  </a:lnTo>
                  <a:lnTo>
                    <a:pt x="134" y="134"/>
                  </a:lnTo>
                  <a:lnTo>
                    <a:pt x="112" y="155"/>
                  </a:lnTo>
                  <a:lnTo>
                    <a:pt x="99" y="171"/>
                  </a:lnTo>
                  <a:lnTo>
                    <a:pt x="91" y="185"/>
                  </a:lnTo>
                  <a:lnTo>
                    <a:pt x="88" y="193"/>
                  </a:lnTo>
                  <a:lnTo>
                    <a:pt x="91" y="198"/>
                  </a:lnTo>
                  <a:lnTo>
                    <a:pt x="102" y="201"/>
                  </a:lnTo>
                  <a:lnTo>
                    <a:pt x="118" y="201"/>
                  </a:lnTo>
                  <a:lnTo>
                    <a:pt x="142" y="195"/>
                  </a:lnTo>
                  <a:lnTo>
                    <a:pt x="174" y="177"/>
                  </a:lnTo>
                  <a:lnTo>
                    <a:pt x="209" y="160"/>
                  </a:lnTo>
                  <a:lnTo>
                    <a:pt x="287" y="136"/>
                  </a:lnTo>
                  <a:lnTo>
                    <a:pt x="324" y="128"/>
                  </a:lnTo>
                  <a:lnTo>
                    <a:pt x="356" y="123"/>
                  </a:lnTo>
                  <a:lnTo>
                    <a:pt x="386" y="118"/>
                  </a:lnTo>
                  <a:lnTo>
                    <a:pt x="410" y="112"/>
                  </a:lnTo>
                  <a:lnTo>
                    <a:pt x="437" y="104"/>
                  </a:lnTo>
                  <a:lnTo>
                    <a:pt x="458" y="91"/>
                  </a:lnTo>
                  <a:lnTo>
                    <a:pt x="480" y="75"/>
                  </a:lnTo>
                  <a:lnTo>
                    <a:pt x="496" y="51"/>
                  </a:lnTo>
                  <a:lnTo>
                    <a:pt x="517" y="40"/>
                  </a:lnTo>
                  <a:lnTo>
                    <a:pt x="544" y="32"/>
                  </a:lnTo>
                  <a:lnTo>
                    <a:pt x="582" y="24"/>
                  </a:lnTo>
                  <a:lnTo>
                    <a:pt x="622" y="16"/>
                  </a:lnTo>
                  <a:lnTo>
                    <a:pt x="710" y="5"/>
                  </a:lnTo>
                  <a:lnTo>
                    <a:pt x="804" y="0"/>
                  </a:lnTo>
                  <a:lnTo>
                    <a:pt x="861" y="2"/>
                  </a:lnTo>
                  <a:lnTo>
                    <a:pt x="906" y="10"/>
                  </a:lnTo>
                  <a:lnTo>
                    <a:pt x="946" y="24"/>
                  </a:lnTo>
                  <a:lnTo>
                    <a:pt x="976" y="40"/>
                  </a:lnTo>
                  <a:lnTo>
                    <a:pt x="1003" y="59"/>
                  </a:lnTo>
                  <a:lnTo>
                    <a:pt x="1019" y="80"/>
                  </a:lnTo>
                  <a:lnTo>
                    <a:pt x="1032" y="104"/>
                  </a:lnTo>
                  <a:lnTo>
                    <a:pt x="1040" y="128"/>
                  </a:lnTo>
                  <a:lnTo>
                    <a:pt x="1046" y="182"/>
                  </a:lnTo>
                  <a:lnTo>
                    <a:pt x="1038" y="230"/>
                  </a:lnTo>
                  <a:lnTo>
                    <a:pt x="1022" y="273"/>
                  </a:lnTo>
                  <a:lnTo>
                    <a:pt x="1003" y="305"/>
                  </a:lnTo>
                  <a:lnTo>
                    <a:pt x="989" y="329"/>
                  </a:lnTo>
                  <a:lnTo>
                    <a:pt x="984" y="354"/>
                  </a:lnTo>
                  <a:lnTo>
                    <a:pt x="987" y="378"/>
                  </a:lnTo>
                  <a:lnTo>
                    <a:pt x="997" y="399"/>
                  </a:lnTo>
                  <a:lnTo>
                    <a:pt x="1024" y="439"/>
                  </a:lnTo>
                  <a:lnTo>
                    <a:pt x="1038" y="455"/>
                  </a:lnTo>
                  <a:lnTo>
                    <a:pt x="1051" y="469"/>
                  </a:lnTo>
                  <a:lnTo>
                    <a:pt x="1059" y="480"/>
                  </a:lnTo>
                  <a:lnTo>
                    <a:pt x="1064" y="496"/>
                  </a:lnTo>
                  <a:lnTo>
                    <a:pt x="1070" y="536"/>
                  </a:lnTo>
                  <a:lnTo>
                    <a:pt x="1067" y="579"/>
                  </a:lnTo>
                  <a:lnTo>
                    <a:pt x="1062" y="619"/>
                  </a:lnTo>
                  <a:lnTo>
                    <a:pt x="1056" y="622"/>
                  </a:lnTo>
                  <a:lnTo>
                    <a:pt x="1051" y="622"/>
                  </a:lnTo>
                  <a:lnTo>
                    <a:pt x="1046" y="616"/>
                  </a:lnTo>
                  <a:lnTo>
                    <a:pt x="1043" y="608"/>
                  </a:lnTo>
                  <a:lnTo>
                    <a:pt x="1043" y="555"/>
                  </a:lnTo>
                  <a:lnTo>
                    <a:pt x="1046" y="528"/>
                  </a:lnTo>
                  <a:lnTo>
                    <a:pt x="1046" y="509"/>
                  </a:lnTo>
                  <a:lnTo>
                    <a:pt x="1043" y="493"/>
                  </a:lnTo>
                  <a:lnTo>
                    <a:pt x="1030" y="469"/>
                  </a:lnTo>
                  <a:lnTo>
                    <a:pt x="1008" y="453"/>
                  </a:lnTo>
                  <a:lnTo>
                    <a:pt x="987" y="437"/>
                  </a:lnTo>
                  <a:lnTo>
                    <a:pt x="963" y="421"/>
                  </a:lnTo>
                  <a:lnTo>
                    <a:pt x="941" y="396"/>
                  </a:lnTo>
                  <a:lnTo>
                    <a:pt x="928" y="364"/>
                  </a:lnTo>
                  <a:lnTo>
                    <a:pt x="925" y="343"/>
                  </a:lnTo>
                  <a:lnTo>
                    <a:pt x="922" y="316"/>
                  </a:lnTo>
                  <a:lnTo>
                    <a:pt x="920" y="316"/>
                  </a:lnTo>
                  <a:lnTo>
                    <a:pt x="922" y="316"/>
                  </a:lnTo>
                  <a:close/>
                </a:path>
              </a:pathLst>
            </a:custGeom>
            <a:solidFill>
              <a:srgbClr val="000000"/>
            </a:solidFill>
            <a:ln w="9525">
              <a:noFill/>
              <a:round/>
              <a:headEnd/>
              <a:tailEnd/>
            </a:ln>
          </p:spPr>
          <p:txBody>
            <a:bodyPr/>
            <a:lstStyle/>
            <a:p>
              <a:endParaRPr lang="ar-SA"/>
            </a:p>
          </p:txBody>
        </p:sp>
        <p:sp>
          <p:nvSpPr>
            <p:cNvPr id="20496" name="Freeform 18"/>
            <p:cNvSpPr>
              <a:spLocks/>
            </p:cNvSpPr>
            <p:nvPr/>
          </p:nvSpPr>
          <p:spPr bwMode="auto">
            <a:xfrm>
              <a:off x="1115" y="2319"/>
              <a:ext cx="1340" cy="764"/>
            </a:xfrm>
            <a:custGeom>
              <a:avLst/>
              <a:gdLst>
                <a:gd name="T0" fmla="*/ 807 w 1239"/>
                <a:gd name="T1" fmla="*/ 781 h 754"/>
                <a:gd name="T2" fmla="*/ 749 w 1239"/>
                <a:gd name="T3" fmla="*/ 745 h 754"/>
                <a:gd name="T4" fmla="*/ 735 w 1239"/>
                <a:gd name="T5" fmla="*/ 653 h 754"/>
                <a:gd name="T6" fmla="*/ 705 w 1239"/>
                <a:gd name="T7" fmla="*/ 612 h 754"/>
                <a:gd name="T8" fmla="*/ 557 w 1239"/>
                <a:gd name="T9" fmla="*/ 598 h 754"/>
                <a:gd name="T10" fmla="*/ 302 w 1239"/>
                <a:gd name="T11" fmla="*/ 620 h 754"/>
                <a:gd name="T12" fmla="*/ 159 w 1239"/>
                <a:gd name="T13" fmla="*/ 571 h 754"/>
                <a:gd name="T14" fmla="*/ 98 w 1239"/>
                <a:gd name="T15" fmla="*/ 493 h 754"/>
                <a:gd name="T16" fmla="*/ 102 w 1239"/>
                <a:gd name="T17" fmla="*/ 404 h 754"/>
                <a:gd name="T18" fmla="*/ 34 w 1239"/>
                <a:gd name="T19" fmla="*/ 346 h 754"/>
                <a:gd name="T20" fmla="*/ 0 w 1239"/>
                <a:gd name="T21" fmla="*/ 283 h 754"/>
                <a:gd name="T22" fmla="*/ 34 w 1239"/>
                <a:gd name="T23" fmla="*/ 227 h 754"/>
                <a:gd name="T24" fmla="*/ 102 w 1239"/>
                <a:gd name="T25" fmla="*/ 165 h 754"/>
                <a:gd name="T26" fmla="*/ 203 w 1239"/>
                <a:gd name="T27" fmla="*/ 100 h 754"/>
                <a:gd name="T28" fmla="*/ 393 w 1239"/>
                <a:gd name="T29" fmla="*/ 49 h 754"/>
                <a:gd name="T30" fmla="*/ 682 w 1239"/>
                <a:gd name="T31" fmla="*/ 65 h 754"/>
                <a:gd name="T32" fmla="*/ 835 w 1239"/>
                <a:gd name="T33" fmla="*/ 73 h 754"/>
                <a:gd name="T34" fmla="*/ 964 w 1239"/>
                <a:gd name="T35" fmla="*/ 65 h 754"/>
                <a:gd name="T36" fmla="*/ 1229 w 1239"/>
                <a:gd name="T37" fmla="*/ 44 h 754"/>
                <a:gd name="T38" fmla="*/ 1367 w 1239"/>
                <a:gd name="T39" fmla="*/ 49 h 754"/>
                <a:gd name="T40" fmla="*/ 1503 w 1239"/>
                <a:gd name="T41" fmla="*/ 41 h 754"/>
                <a:gd name="T42" fmla="*/ 1556 w 1239"/>
                <a:gd name="T43" fmla="*/ 0 h 754"/>
                <a:gd name="T44" fmla="*/ 1567 w 1239"/>
                <a:gd name="T45" fmla="*/ 22 h 754"/>
                <a:gd name="T46" fmla="*/ 1523 w 1239"/>
                <a:gd name="T47" fmla="*/ 68 h 754"/>
                <a:gd name="T48" fmla="*/ 1265 w 1239"/>
                <a:gd name="T49" fmla="*/ 81 h 754"/>
                <a:gd name="T50" fmla="*/ 1175 w 1239"/>
                <a:gd name="T51" fmla="*/ 92 h 754"/>
                <a:gd name="T52" fmla="*/ 941 w 1239"/>
                <a:gd name="T53" fmla="*/ 113 h 754"/>
                <a:gd name="T54" fmla="*/ 824 w 1239"/>
                <a:gd name="T55" fmla="*/ 113 h 754"/>
                <a:gd name="T56" fmla="*/ 641 w 1239"/>
                <a:gd name="T57" fmla="*/ 100 h 754"/>
                <a:gd name="T58" fmla="*/ 462 w 1239"/>
                <a:gd name="T59" fmla="*/ 86 h 754"/>
                <a:gd name="T60" fmla="*/ 357 w 1239"/>
                <a:gd name="T61" fmla="*/ 100 h 754"/>
                <a:gd name="T62" fmla="*/ 203 w 1239"/>
                <a:gd name="T63" fmla="*/ 173 h 754"/>
                <a:gd name="T64" fmla="*/ 105 w 1239"/>
                <a:gd name="T65" fmla="*/ 221 h 754"/>
                <a:gd name="T66" fmla="*/ 75 w 1239"/>
                <a:gd name="T67" fmla="*/ 278 h 754"/>
                <a:gd name="T68" fmla="*/ 125 w 1239"/>
                <a:gd name="T69" fmla="*/ 323 h 754"/>
                <a:gd name="T70" fmla="*/ 200 w 1239"/>
                <a:gd name="T71" fmla="*/ 391 h 754"/>
                <a:gd name="T72" fmla="*/ 189 w 1239"/>
                <a:gd name="T73" fmla="*/ 480 h 754"/>
                <a:gd name="T74" fmla="*/ 207 w 1239"/>
                <a:gd name="T75" fmla="*/ 528 h 754"/>
                <a:gd name="T76" fmla="*/ 278 w 1239"/>
                <a:gd name="T77" fmla="*/ 560 h 754"/>
                <a:gd name="T78" fmla="*/ 389 w 1239"/>
                <a:gd name="T79" fmla="*/ 555 h 754"/>
                <a:gd name="T80" fmla="*/ 601 w 1239"/>
                <a:gd name="T81" fmla="*/ 539 h 754"/>
                <a:gd name="T82" fmla="*/ 727 w 1239"/>
                <a:gd name="T83" fmla="*/ 566 h 754"/>
                <a:gd name="T84" fmla="*/ 777 w 1239"/>
                <a:gd name="T85" fmla="*/ 617 h 754"/>
                <a:gd name="T86" fmla="*/ 787 w 1239"/>
                <a:gd name="T87" fmla="*/ 700 h 754"/>
                <a:gd name="T88" fmla="*/ 835 w 1239"/>
                <a:gd name="T89" fmla="*/ 754 h 754"/>
                <a:gd name="T90" fmla="*/ 889 w 1239"/>
                <a:gd name="T91" fmla="*/ 762 h 754"/>
                <a:gd name="T92" fmla="*/ 867 w 1239"/>
                <a:gd name="T93" fmla="*/ 784 h 7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9"/>
                <a:gd name="T142" fmla="*/ 0 h 754"/>
                <a:gd name="T143" fmla="*/ 1239 w 1239"/>
                <a:gd name="T144" fmla="*/ 754 h 7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9" h="754">
                  <a:moveTo>
                    <a:pt x="686" y="754"/>
                  </a:moveTo>
                  <a:lnTo>
                    <a:pt x="660" y="754"/>
                  </a:lnTo>
                  <a:lnTo>
                    <a:pt x="638" y="751"/>
                  </a:lnTo>
                  <a:lnTo>
                    <a:pt x="619" y="743"/>
                  </a:lnTo>
                  <a:lnTo>
                    <a:pt x="603" y="732"/>
                  </a:lnTo>
                  <a:lnTo>
                    <a:pt x="593" y="716"/>
                  </a:lnTo>
                  <a:lnTo>
                    <a:pt x="585" y="698"/>
                  </a:lnTo>
                  <a:lnTo>
                    <a:pt x="582" y="673"/>
                  </a:lnTo>
                  <a:lnTo>
                    <a:pt x="582" y="628"/>
                  </a:lnTo>
                  <a:lnTo>
                    <a:pt x="577" y="612"/>
                  </a:lnTo>
                  <a:lnTo>
                    <a:pt x="568" y="598"/>
                  </a:lnTo>
                  <a:lnTo>
                    <a:pt x="558" y="588"/>
                  </a:lnTo>
                  <a:lnTo>
                    <a:pt x="526" y="577"/>
                  </a:lnTo>
                  <a:lnTo>
                    <a:pt x="485" y="572"/>
                  </a:lnTo>
                  <a:lnTo>
                    <a:pt x="440" y="574"/>
                  </a:lnTo>
                  <a:lnTo>
                    <a:pt x="389" y="580"/>
                  </a:lnTo>
                  <a:lnTo>
                    <a:pt x="287" y="593"/>
                  </a:lnTo>
                  <a:lnTo>
                    <a:pt x="239" y="596"/>
                  </a:lnTo>
                  <a:lnTo>
                    <a:pt x="196" y="588"/>
                  </a:lnTo>
                  <a:lnTo>
                    <a:pt x="158" y="572"/>
                  </a:lnTo>
                  <a:lnTo>
                    <a:pt x="126" y="550"/>
                  </a:lnTo>
                  <a:lnTo>
                    <a:pt x="102" y="526"/>
                  </a:lnTo>
                  <a:lnTo>
                    <a:pt x="86" y="502"/>
                  </a:lnTo>
                  <a:lnTo>
                    <a:pt x="78" y="475"/>
                  </a:lnTo>
                  <a:lnTo>
                    <a:pt x="80" y="454"/>
                  </a:lnTo>
                  <a:lnTo>
                    <a:pt x="86" y="419"/>
                  </a:lnTo>
                  <a:lnTo>
                    <a:pt x="80" y="389"/>
                  </a:lnTo>
                  <a:lnTo>
                    <a:pt x="70" y="370"/>
                  </a:lnTo>
                  <a:lnTo>
                    <a:pt x="51" y="354"/>
                  </a:lnTo>
                  <a:lnTo>
                    <a:pt x="27" y="333"/>
                  </a:lnTo>
                  <a:lnTo>
                    <a:pt x="11" y="314"/>
                  </a:lnTo>
                  <a:lnTo>
                    <a:pt x="3" y="293"/>
                  </a:lnTo>
                  <a:lnTo>
                    <a:pt x="0" y="271"/>
                  </a:lnTo>
                  <a:lnTo>
                    <a:pt x="3" y="255"/>
                  </a:lnTo>
                  <a:lnTo>
                    <a:pt x="8" y="239"/>
                  </a:lnTo>
                  <a:lnTo>
                    <a:pt x="27" y="218"/>
                  </a:lnTo>
                  <a:lnTo>
                    <a:pt x="48" y="199"/>
                  </a:lnTo>
                  <a:lnTo>
                    <a:pt x="67" y="175"/>
                  </a:lnTo>
                  <a:lnTo>
                    <a:pt x="80" y="159"/>
                  </a:lnTo>
                  <a:lnTo>
                    <a:pt x="102" y="137"/>
                  </a:lnTo>
                  <a:lnTo>
                    <a:pt x="129" y="118"/>
                  </a:lnTo>
                  <a:lnTo>
                    <a:pt x="161" y="97"/>
                  </a:lnTo>
                  <a:lnTo>
                    <a:pt x="236" y="62"/>
                  </a:lnTo>
                  <a:lnTo>
                    <a:pt x="274" y="51"/>
                  </a:lnTo>
                  <a:lnTo>
                    <a:pt x="311" y="46"/>
                  </a:lnTo>
                  <a:lnTo>
                    <a:pt x="357" y="46"/>
                  </a:lnTo>
                  <a:lnTo>
                    <a:pt x="410" y="49"/>
                  </a:lnTo>
                  <a:lnTo>
                    <a:pt x="539" y="62"/>
                  </a:lnTo>
                  <a:lnTo>
                    <a:pt x="603" y="67"/>
                  </a:lnTo>
                  <a:lnTo>
                    <a:pt x="633" y="67"/>
                  </a:lnTo>
                  <a:lnTo>
                    <a:pt x="660" y="70"/>
                  </a:lnTo>
                  <a:lnTo>
                    <a:pt x="721" y="70"/>
                  </a:lnTo>
                  <a:lnTo>
                    <a:pt x="735" y="67"/>
                  </a:lnTo>
                  <a:lnTo>
                    <a:pt x="762" y="62"/>
                  </a:lnTo>
                  <a:lnTo>
                    <a:pt x="799" y="54"/>
                  </a:lnTo>
                  <a:lnTo>
                    <a:pt x="885" y="46"/>
                  </a:lnTo>
                  <a:lnTo>
                    <a:pt x="971" y="41"/>
                  </a:lnTo>
                  <a:lnTo>
                    <a:pt x="1032" y="41"/>
                  </a:lnTo>
                  <a:lnTo>
                    <a:pt x="1054" y="43"/>
                  </a:lnTo>
                  <a:lnTo>
                    <a:pt x="1081" y="46"/>
                  </a:lnTo>
                  <a:lnTo>
                    <a:pt x="1137" y="46"/>
                  </a:lnTo>
                  <a:lnTo>
                    <a:pt x="1164" y="43"/>
                  </a:lnTo>
                  <a:lnTo>
                    <a:pt x="1188" y="38"/>
                  </a:lnTo>
                  <a:lnTo>
                    <a:pt x="1209" y="27"/>
                  </a:lnTo>
                  <a:lnTo>
                    <a:pt x="1223" y="11"/>
                  </a:lnTo>
                  <a:lnTo>
                    <a:pt x="1231" y="0"/>
                  </a:lnTo>
                  <a:lnTo>
                    <a:pt x="1236" y="0"/>
                  </a:lnTo>
                  <a:lnTo>
                    <a:pt x="1239" y="8"/>
                  </a:lnTo>
                  <a:lnTo>
                    <a:pt x="1239" y="22"/>
                  </a:lnTo>
                  <a:lnTo>
                    <a:pt x="1231" y="38"/>
                  </a:lnTo>
                  <a:lnTo>
                    <a:pt x="1220" y="54"/>
                  </a:lnTo>
                  <a:lnTo>
                    <a:pt x="1204" y="65"/>
                  </a:lnTo>
                  <a:lnTo>
                    <a:pt x="1180" y="73"/>
                  </a:lnTo>
                  <a:lnTo>
                    <a:pt x="1124" y="78"/>
                  </a:lnTo>
                  <a:lnTo>
                    <a:pt x="1000" y="78"/>
                  </a:lnTo>
                  <a:lnTo>
                    <a:pt x="973" y="81"/>
                  </a:lnTo>
                  <a:lnTo>
                    <a:pt x="952" y="83"/>
                  </a:lnTo>
                  <a:lnTo>
                    <a:pt x="928" y="89"/>
                  </a:lnTo>
                  <a:lnTo>
                    <a:pt x="896" y="94"/>
                  </a:lnTo>
                  <a:lnTo>
                    <a:pt x="821" y="105"/>
                  </a:lnTo>
                  <a:lnTo>
                    <a:pt x="743" y="110"/>
                  </a:lnTo>
                  <a:lnTo>
                    <a:pt x="708" y="113"/>
                  </a:lnTo>
                  <a:lnTo>
                    <a:pt x="681" y="113"/>
                  </a:lnTo>
                  <a:lnTo>
                    <a:pt x="652" y="110"/>
                  </a:lnTo>
                  <a:lnTo>
                    <a:pt x="609" y="108"/>
                  </a:lnTo>
                  <a:lnTo>
                    <a:pt x="560" y="102"/>
                  </a:lnTo>
                  <a:lnTo>
                    <a:pt x="507" y="97"/>
                  </a:lnTo>
                  <a:lnTo>
                    <a:pt x="456" y="92"/>
                  </a:lnTo>
                  <a:lnTo>
                    <a:pt x="405" y="86"/>
                  </a:lnTo>
                  <a:lnTo>
                    <a:pt x="365" y="83"/>
                  </a:lnTo>
                  <a:lnTo>
                    <a:pt x="333" y="83"/>
                  </a:lnTo>
                  <a:lnTo>
                    <a:pt x="308" y="86"/>
                  </a:lnTo>
                  <a:lnTo>
                    <a:pt x="282" y="97"/>
                  </a:lnTo>
                  <a:lnTo>
                    <a:pt x="231" y="124"/>
                  </a:lnTo>
                  <a:lnTo>
                    <a:pt x="182" y="153"/>
                  </a:lnTo>
                  <a:lnTo>
                    <a:pt x="161" y="167"/>
                  </a:lnTo>
                  <a:lnTo>
                    <a:pt x="142" y="175"/>
                  </a:lnTo>
                  <a:lnTo>
                    <a:pt x="102" y="196"/>
                  </a:lnTo>
                  <a:lnTo>
                    <a:pt x="83" y="212"/>
                  </a:lnTo>
                  <a:lnTo>
                    <a:pt x="67" y="228"/>
                  </a:lnTo>
                  <a:lnTo>
                    <a:pt x="59" y="247"/>
                  </a:lnTo>
                  <a:lnTo>
                    <a:pt x="59" y="266"/>
                  </a:lnTo>
                  <a:lnTo>
                    <a:pt x="72" y="290"/>
                  </a:lnTo>
                  <a:lnTo>
                    <a:pt x="83" y="301"/>
                  </a:lnTo>
                  <a:lnTo>
                    <a:pt x="99" y="311"/>
                  </a:lnTo>
                  <a:lnTo>
                    <a:pt x="129" y="333"/>
                  </a:lnTo>
                  <a:lnTo>
                    <a:pt x="147" y="354"/>
                  </a:lnTo>
                  <a:lnTo>
                    <a:pt x="158" y="376"/>
                  </a:lnTo>
                  <a:lnTo>
                    <a:pt x="164" y="395"/>
                  </a:lnTo>
                  <a:lnTo>
                    <a:pt x="161" y="432"/>
                  </a:lnTo>
                  <a:lnTo>
                    <a:pt x="150" y="462"/>
                  </a:lnTo>
                  <a:lnTo>
                    <a:pt x="150" y="478"/>
                  </a:lnTo>
                  <a:lnTo>
                    <a:pt x="156" y="491"/>
                  </a:lnTo>
                  <a:lnTo>
                    <a:pt x="164" y="507"/>
                  </a:lnTo>
                  <a:lnTo>
                    <a:pt x="180" y="521"/>
                  </a:lnTo>
                  <a:lnTo>
                    <a:pt x="196" y="531"/>
                  </a:lnTo>
                  <a:lnTo>
                    <a:pt x="220" y="539"/>
                  </a:lnTo>
                  <a:lnTo>
                    <a:pt x="244" y="542"/>
                  </a:lnTo>
                  <a:lnTo>
                    <a:pt x="274" y="539"/>
                  </a:lnTo>
                  <a:lnTo>
                    <a:pt x="308" y="534"/>
                  </a:lnTo>
                  <a:lnTo>
                    <a:pt x="346" y="526"/>
                  </a:lnTo>
                  <a:lnTo>
                    <a:pt x="432" y="518"/>
                  </a:lnTo>
                  <a:lnTo>
                    <a:pt x="475" y="518"/>
                  </a:lnTo>
                  <a:lnTo>
                    <a:pt x="515" y="521"/>
                  </a:lnTo>
                  <a:lnTo>
                    <a:pt x="547" y="531"/>
                  </a:lnTo>
                  <a:lnTo>
                    <a:pt x="574" y="545"/>
                  </a:lnTo>
                  <a:lnTo>
                    <a:pt x="587" y="561"/>
                  </a:lnTo>
                  <a:lnTo>
                    <a:pt x="598" y="572"/>
                  </a:lnTo>
                  <a:lnTo>
                    <a:pt x="614" y="593"/>
                  </a:lnTo>
                  <a:lnTo>
                    <a:pt x="619" y="614"/>
                  </a:lnTo>
                  <a:lnTo>
                    <a:pt x="619" y="641"/>
                  </a:lnTo>
                  <a:lnTo>
                    <a:pt x="622" y="673"/>
                  </a:lnTo>
                  <a:lnTo>
                    <a:pt x="630" y="700"/>
                  </a:lnTo>
                  <a:lnTo>
                    <a:pt x="646" y="719"/>
                  </a:lnTo>
                  <a:lnTo>
                    <a:pt x="660" y="724"/>
                  </a:lnTo>
                  <a:lnTo>
                    <a:pt x="686" y="724"/>
                  </a:lnTo>
                  <a:lnTo>
                    <a:pt x="697" y="727"/>
                  </a:lnTo>
                  <a:lnTo>
                    <a:pt x="703" y="732"/>
                  </a:lnTo>
                  <a:lnTo>
                    <a:pt x="705" y="738"/>
                  </a:lnTo>
                  <a:lnTo>
                    <a:pt x="700" y="748"/>
                  </a:lnTo>
                  <a:lnTo>
                    <a:pt x="686" y="754"/>
                  </a:lnTo>
                  <a:lnTo>
                    <a:pt x="686" y="751"/>
                  </a:lnTo>
                  <a:lnTo>
                    <a:pt x="686" y="754"/>
                  </a:lnTo>
                  <a:close/>
                </a:path>
              </a:pathLst>
            </a:custGeom>
            <a:solidFill>
              <a:srgbClr val="000000"/>
            </a:solidFill>
            <a:ln w="9525">
              <a:noFill/>
              <a:round/>
              <a:headEnd/>
              <a:tailEnd/>
            </a:ln>
          </p:spPr>
          <p:txBody>
            <a:bodyPr/>
            <a:lstStyle/>
            <a:p>
              <a:endParaRPr lang="ar-SA"/>
            </a:p>
          </p:txBody>
        </p:sp>
        <p:sp>
          <p:nvSpPr>
            <p:cNvPr id="20497" name="Freeform 19"/>
            <p:cNvSpPr>
              <a:spLocks/>
            </p:cNvSpPr>
            <p:nvPr/>
          </p:nvSpPr>
          <p:spPr bwMode="auto">
            <a:xfrm>
              <a:off x="3333" y="1758"/>
              <a:ext cx="32" cy="8"/>
            </a:xfrm>
            <a:custGeom>
              <a:avLst/>
              <a:gdLst>
                <a:gd name="T0" fmla="*/ 36 w 30"/>
                <a:gd name="T1" fmla="*/ 3 h 8"/>
                <a:gd name="T2" fmla="*/ 20 w 30"/>
                <a:gd name="T3" fmla="*/ 8 h 8"/>
                <a:gd name="T4" fmla="*/ 3 w 30"/>
                <a:gd name="T5" fmla="*/ 8 h 8"/>
                <a:gd name="T6" fmla="*/ 3 w 30"/>
                <a:gd name="T7" fmla="*/ 3 h 8"/>
                <a:gd name="T8" fmla="*/ 0 w 30"/>
                <a:gd name="T9" fmla="*/ 0 h 8"/>
                <a:gd name="T10" fmla="*/ 33 w 30"/>
                <a:gd name="T11" fmla="*/ 0 h 8"/>
                <a:gd name="T12" fmla="*/ 36 w 30"/>
                <a:gd name="T13" fmla="*/ 3 h 8"/>
                <a:gd name="T14" fmla="*/ 0 60000 65536"/>
                <a:gd name="T15" fmla="*/ 0 60000 65536"/>
                <a:gd name="T16" fmla="*/ 0 60000 65536"/>
                <a:gd name="T17" fmla="*/ 0 60000 65536"/>
                <a:gd name="T18" fmla="*/ 0 60000 65536"/>
                <a:gd name="T19" fmla="*/ 0 60000 65536"/>
                <a:gd name="T20" fmla="*/ 0 60000 65536"/>
                <a:gd name="T21" fmla="*/ 0 w 30"/>
                <a:gd name="T22" fmla="*/ 0 h 8"/>
                <a:gd name="T23" fmla="*/ 30 w 30"/>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8">
                  <a:moveTo>
                    <a:pt x="30" y="3"/>
                  </a:moveTo>
                  <a:lnTo>
                    <a:pt x="17" y="8"/>
                  </a:lnTo>
                  <a:lnTo>
                    <a:pt x="3" y="8"/>
                  </a:lnTo>
                  <a:lnTo>
                    <a:pt x="3" y="3"/>
                  </a:lnTo>
                  <a:lnTo>
                    <a:pt x="0" y="0"/>
                  </a:lnTo>
                  <a:lnTo>
                    <a:pt x="27" y="0"/>
                  </a:lnTo>
                  <a:lnTo>
                    <a:pt x="30" y="3"/>
                  </a:lnTo>
                  <a:close/>
                </a:path>
              </a:pathLst>
            </a:custGeom>
            <a:solidFill>
              <a:srgbClr val="000000"/>
            </a:solidFill>
            <a:ln w="9525">
              <a:noFill/>
              <a:round/>
              <a:headEnd/>
              <a:tailEnd/>
            </a:ln>
          </p:spPr>
          <p:txBody>
            <a:bodyPr/>
            <a:lstStyle/>
            <a:p>
              <a:endParaRPr lang="ar-SA"/>
            </a:p>
          </p:txBody>
        </p:sp>
        <p:sp>
          <p:nvSpPr>
            <p:cNvPr id="20498" name="Freeform 20"/>
            <p:cNvSpPr>
              <a:spLocks/>
            </p:cNvSpPr>
            <p:nvPr/>
          </p:nvSpPr>
          <p:spPr bwMode="auto">
            <a:xfrm>
              <a:off x="2548" y="2195"/>
              <a:ext cx="861" cy="820"/>
            </a:xfrm>
            <a:custGeom>
              <a:avLst/>
              <a:gdLst>
                <a:gd name="T0" fmla="*/ 716 w 796"/>
                <a:gd name="T1" fmla="*/ 380 h 810"/>
                <a:gd name="T2" fmla="*/ 804 w 796"/>
                <a:gd name="T3" fmla="*/ 304 h 810"/>
                <a:gd name="T4" fmla="*/ 936 w 796"/>
                <a:gd name="T5" fmla="*/ 221 h 810"/>
                <a:gd name="T6" fmla="*/ 973 w 796"/>
                <a:gd name="T7" fmla="*/ 159 h 810"/>
                <a:gd name="T8" fmla="*/ 957 w 796"/>
                <a:gd name="T9" fmla="*/ 67 h 810"/>
                <a:gd name="T10" fmla="*/ 851 w 796"/>
                <a:gd name="T11" fmla="*/ 24 h 810"/>
                <a:gd name="T12" fmla="*/ 685 w 796"/>
                <a:gd name="T13" fmla="*/ 54 h 810"/>
                <a:gd name="T14" fmla="*/ 515 w 796"/>
                <a:gd name="T15" fmla="*/ 135 h 810"/>
                <a:gd name="T16" fmla="*/ 379 w 796"/>
                <a:gd name="T17" fmla="*/ 151 h 810"/>
                <a:gd name="T18" fmla="*/ 295 w 796"/>
                <a:gd name="T19" fmla="*/ 132 h 810"/>
                <a:gd name="T20" fmla="*/ 181 w 796"/>
                <a:gd name="T21" fmla="*/ 145 h 810"/>
                <a:gd name="T22" fmla="*/ 84 w 796"/>
                <a:gd name="T23" fmla="*/ 175 h 810"/>
                <a:gd name="T24" fmla="*/ 13 w 796"/>
                <a:gd name="T25" fmla="*/ 183 h 810"/>
                <a:gd name="T26" fmla="*/ 2 w 796"/>
                <a:gd name="T27" fmla="*/ 167 h 810"/>
                <a:gd name="T28" fmla="*/ 67 w 796"/>
                <a:gd name="T29" fmla="*/ 137 h 810"/>
                <a:gd name="T30" fmla="*/ 268 w 796"/>
                <a:gd name="T31" fmla="*/ 100 h 810"/>
                <a:gd name="T32" fmla="*/ 343 w 796"/>
                <a:gd name="T33" fmla="*/ 113 h 810"/>
                <a:gd name="T34" fmla="*/ 434 w 796"/>
                <a:gd name="T35" fmla="*/ 113 h 810"/>
                <a:gd name="T36" fmla="*/ 554 w 796"/>
                <a:gd name="T37" fmla="*/ 78 h 810"/>
                <a:gd name="T38" fmla="*/ 688 w 796"/>
                <a:gd name="T39" fmla="*/ 27 h 810"/>
                <a:gd name="T40" fmla="*/ 802 w 796"/>
                <a:gd name="T41" fmla="*/ 0 h 810"/>
                <a:gd name="T42" fmla="*/ 936 w 796"/>
                <a:gd name="T43" fmla="*/ 27 h 810"/>
                <a:gd name="T44" fmla="*/ 997 w 796"/>
                <a:gd name="T45" fmla="*/ 91 h 810"/>
                <a:gd name="T46" fmla="*/ 997 w 796"/>
                <a:gd name="T47" fmla="*/ 167 h 810"/>
                <a:gd name="T48" fmla="*/ 946 w 796"/>
                <a:gd name="T49" fmla="*/ 248 h 810"/>
                <a:gd name="T50" fmla="*/ 883 w 796"/>
                <a:gd name="T51" fmla="*/ 282 h 810"/>
                <a:gd name="T52" fmla="*/ 763 w 796"/>
                <a:gd name="T53" fmla="*/ 361 h 810"/>
                <a:gd name="T54" fmla="*/ 723 w 796"/>
                <a:gd name="T55" fmla="*/ 428 h 810"/>
                <a:gd name="T56" fmla="*/ 729 w 796"/>
                <a:gd name="T57" fmla="*/ 543 h 810"/>
                <a:gd name="T58" fmla="*/ 685 w 796"/>
                <a:gd name="T59" fmla="*/ 665 h 810"/>
                <a:gd name="T60" fmla="*/ 526 w 796"/>
                <a:gd name="T61" fmla="*/ 778 h 810"/>
                <a:gd name="T62" fmla="*/ 414 w 796"/>
                <a:gd name="T63" fmla="*/ 824 h 810"/>
                <a:gd name="T64" fmla="*/ 345 w 796"/>
                <a:gd name="T65" fmla="*/ 816 h 810"/>
                <a:gd name="T66" fmla="*/ 264 w 796"/>
                <a:gd name="T67" fmla="*/ 767 h 810"/>
                <a:gd name="T68" fmla="*/ 216 w 796"/>
                <a:gd name="T69" fmla="*/ 778 h 810"/>
                <a:gd name="T70" fmla="*/ 161 w 796"/>
                <a:gd name="T71" fmla="*/ 837 h 810"/>
                <a:gd name="T72" fmla="*/ 142 w 796"/>
                <a:gd name="T73" fmla="*/ 810 h 810"/>
                <a:gd name="T74" fmla="*/ 193 w 796"/>
                <a:gd name="T75" fmla="*/ 762 h 810"/>
                <a:gd name="T76" fmla="*/ 227 w 796"/>
                <a:gd name="T77" fmla="*/ 712 h 810"/>
                <a:gd name="T78" fmla="*/ 275 w 796"/>
                <a:gd name="T79" fmla="*/ 724 h 810"/>
                <a:gd name="T80" fmla="*/ 379 w 796"/>
                <a:gd name="T81" fmla="*/ 787 h 810"/>
                <a:gd name="T82" fmla="*/ 448 w 796"/>
                <a:gd name="T83" fmla="*/ 772 h 810"/>
                <a:gd name="T84" fmla="*/ 570 w 796"/>
                <a:gd name="T85" fmla="*/ 692 h 810"/>
                <a:gd name="T86" fmla="*/ 675 w 796"/>
                <a:gd name="T87" fmla="*/ 552 h 810"/>
                <a:gd name="T88" fmla="*/ 702 w 796"/>
                <a:gd name="T89" fmla="*/ 412 h 8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96"/>
                <a:gd name="T136" fmla="*/ 0 h 810"/>
                <a:gd name="T137" fmla="*/ 796 w 796"/>
                <a:gd name="T138" fmla="*/ 810 h 81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96" h="810">
                  <a:moveTo>
                    <a:pt x="557" y="400"/>
                  </a:moveTo>
                  <a:lnTo>
                    <a:pt x="560" y="383"/>
                  </a:lnTo>
                  <a:lnTo>
                    <a:pt x="566" y="365"/>
                  </a:lnTo>
                  <a:lnTo>
                    <a:pt x="576" y="346"/>
                  </a:lnTo>
                  <a:lnTo>
                    <a:pt x="611" y="311"/>
                  </a:lnTo>
                  <a:lnTo>
                    <a:pt x="635" y="292"/>
                  </a:lnTo>
                  <a:lnTo>
                    <a:pt x="692" y="252"/>
                  </a:lnTo>
                  <a:lnTo>
                    <a:pt x="718" y="231"/>
                  </a:lnTo>
                  <a:lnTo>
                    <a:pt x="740" y="212"/>
                  </a:lnTo>
                  <a:lnTo>
                    <a:pt x="756" y="193"/>
                  </a:lnTo>
                  <a:lnTo>
                    <a:pt x="764" y="174"/>
                  </a:lnTo>
                  <a:lnTo>
                    <a:pt x="769" y="153"/>
                  </a:lnTo>
                  <a:lnTo>
                    <a:pt x="772" y="131"/>
                  </a:lnTo>
                  <a:lnTo>
                    <a:pt x="767" y="86"/>
                  </a:lnTo>
                  <a:lnTo>
                    <a:pt x="756" y="64"/>
                  </a:lnTo>
                  <a:lnTo>
                    <a:pt x="737" y="46"/>
                  </a:lnTo>
                  <a:lnTo>
                    <a:pt x="708" y="32"/>
                  </a:lnTo>
                  <a:lnTo>
                    <a:pt x="673" y="24"/>
                  </a:lnTo>
                  <a:lnTo>
                    <a:pt x="633" y="24"/>
                  </a:lnTo>
                  <a:lnTo>
                    <a:pt x="587" y="32"/>
                  </a:lnTo>
                  <a:lnTo>
                    <a:pt x="541" y="51"/>
                  </a:lnTo>
                  <a:lnTo>
                    <a:pt x="496" y="80"/>
                  </a:lnTo>
                  <a:lnTo>
                    <a:pt x="450" y="110"/>
                  </a:lnTo>
                  <a:lnTo>
                    <a:pt x="407" y="129"/>
                  </a:lnTo>
                  <a:lnTo>
                    <a:pt x="367" y="139"/>
                  </a:lnTo>
                  <a:lnTo>
                    <a:pt x="332" y="145"/>
                  </a:lnTo>
                  <a:lnTo>
                    <a:pt x="300" y="145"/>
                  </a:lnTo>
                  <a:lnTo>
                    <a:pt x="271" y="139"/>
                  </a:lnTo>
                  <a:lnTo>
                    <a:pt x="249" y="134"/>
                  </a:lnTo>
                  <a:lnTo>
                    <a:pt x="233" y="126"/>
                  </a:lnTo>
                  <a:lnTo>
                    <a:pt x="217" y="123"/>
                  </a:lnTo>
                  <a:lnTo>
                    <a:pt x="195" y="123"/>
                  </a:lnTo>
                  <a:lnTo>
                    <a:pt x="142" y="139"/>
                  </a:lnTo>
                  <a:lnTo>
                    <a:pt x="115" y="150"/>
                  </a:lnTo>
                  <a:lnTo>
                    <a:pt x="88" y="161"/>
                  </a:lnTo>
                  <a:lnTo>
                    <a:pt x="67" y="169"/>
                  </a:lnTo>
                  <a:lnTo>
                    <a:pt x="53" y="174"/>
                  </a:lnTo>
                  <a:lnTo>
                    <a:pt x="32" y="180"/>
                  </a:lnTo>
                  <a:lnTo>
                    <a:pt x="10" y="177"/>
                  </a:lnTo>
                  <a:lnTo>
                    <a:pt x="2" y="174"/>
                  </a:lnTo>
                  <a:lnTo>
                    <a:pt x="0" y="166"/>
                  </a:lnTo>
                  <a:lnTo>
                    <a:pt x="2" y="161"/>
                  </a:lnTo>
                  <a:lnTo>
                    <a:pt x="10" y="153"/>
                  </a:lnTo>
                  <a:lnTo>
                    <a:pt x="29" y="142"/>
                  </a:lnTo>
                  <a:lnTo>
                    <a:pt x="53" y="131"/>
                  </a:lnTo>
                  <a:lnTo>
                    <a:pt x="118" y="110"/>
                  </a:lnTo>
                  <a:lnTo>
                    <a:pt x="182" y="97"/>
                  </a:lnTo>
                  <a:lnTo>
                    <a:pt x="212" y="97"/>
                  </a:lnTo>
                  <a:lnTo>
                    <a:pt x="233" y="99"/>
                  </a:lnTo>
                  <a:lnTo>
                    <a:pt x="252" y="105"/>
                  </a:lnTo>
                  <a:lnTo>
                    <a:pt x="271" y="110"/>
                  </a:lnTo>
                  <a:lnTo>
                    <a:pt x="289" y="115"/>
                  </a:lnTo>
                  <a:lnTo>
                    <a:pt x="313" y="115"/>
                  </a:lnTo>
                  <a:lnTo>
                    <a:pt x="343" y="110"/>
                  </a:lnTo>
                  <a:lnTo>
                    <a:pt x="383" y="97"/>
                  </a:lnTo>
                  <a:lnTo>
                    <a:pt x="410" y="86"/>
                  </a:lnTo>
                  <a:lnTo>
                    <a:pt x="437" y="75"/>
                  </a:lnTo>
                  <a:lnTo>
                    <a:pt x="469" y="62"/>
                  </a:lnTo>
                  <a:lnTo>
                    <a:pt x="507" y="43"/>
                  </a:lnTo>
                  <a:lnTo>
                    <a:pt x="544" y="27"/>
                  </a:lnTo>
                  <a:lnTo>
                    <a:pt x="576" y="13"/>
                  </a:lnTo>
                  <a:lnTo>
                    <a:pt x="606" y="5"/>
                  </a:lnTo>
                  <a:lnTo>
                    <a:pt x="633" y="0"/>
                  </a:lnTo>
                  <a:lnTo>
                    <a:pt x="675" y="0"/>
                  </a:lnTo>
                  <a:lnTo>
                    <a:pt x="713" y="11"/>
                  </a:lnTo>
                  <a:lnTo>
                    <a:pt x="740" y="27"/>
                  </a:lnTo>
                  <a:lnTo>
                    <a:pt x="759" y="48"/>
                  </a:lnTo>
                  <a:lnTo>
                    <a:pt x="775" y="70"/>
                  </a:lnTo>
                  <a:lnTo>
                    <a:pt x="788" y="88"/>
                  </a:lnTo>
                  <a:lnTo>
                    <a:pt x="796" y="107"/>
                  </a:lnTo>
                  <a:lnTo>
                    <a:pt x="796" y="134"/>
                  </a:lnTo>
                  <a:lnTo>
                    <a:pt x="788" y="161"/>
                  </a:lnTo>
                  <a:lnTo>
                    <a:pt x="777" y="188"/>
                  </a:lnTo>
                  <a:lnTo>
                    <a:pt x="764" y="215"/>
                  </a:lnTo>
                  <a:lnTo>
                    <a:pt x="748" y="239"/>
                  </a:lnTo>
                  <a:lnTo>
                    <a:pt x="732" y="255"/>
                  </a:lnTo>
                  <a:lnTo>
                    <a:pt x="716" y="265"/>
                  </a:lnTo>
                  <a:lnTo>
                    <a:pt x="697" y="273"/>
                  </a:lnTo>
                  <a:lnTo>
                    <a:pt x="675" y="287"/>
                  </a:lnTo>
                  <a:lnTo>
                    <a:pt x="625" y="327"/>
                  </a:lnTo>
                  <a:lnTo>
                    <a:pt x="603" y="349"/>
                  </a:lnTo>
                  <a:lnTo>
                    <a:pt x="584" y="373"/>
                  </a:lnTo>
                  <a:lnTo>
                    <a:pt x="574" y="394"/>
                  </a:lnTo>
                  <a:lnTo>
                    <a:pt x="571" y="413"/>
                  </a:lnTo>
                  <a:lnTo>
                    <a:pt x="576" y="434"/>
                  </a:lnTo>
                  <a:lnTo>
                    <a:pt x="579" y="459"/>
                  </a:lnTo>
                  <a:lnTo>
                    <a:pt x="576" y="523"/>
                  </a:lnTo>
                  <a:lnTo>
                    <a:pt x="566" y="587"/>
                  </a:lnTo>
                  <a:lnTo>
                    <a:pt x="555" y="617"/>
                  </a:lnTo>
                  <a:lnTo>
                    <a:pt x="541" y="641"/>
                  </a:lnTo>
                  <a:lnTo>
                    <a:pt x="515" y="673"/>
                  </a:lnTo>
                  <a:lnTo>
                    <a:pt x="482" y="703"/>
                  </a:lnTo>
                  <a:lnTo>
                    <a:pt x="415" y="751"/>
                  </a:lnTo>
                  <a:lnTo>
                    <a:pt x="383" y="770"/>
                  </a:lnTo>
                  <a:lnTo>
                    <a:pt x="354" y="786"/>
                  </a:lnTo>
                  <a:lnTo>
                    <a:pt x="327" y="794"/>
                  </a:lnTo>
                  <a:lnTo>
                    <a:pt x="308" y="796"/>
                  </a:lnTo>
                  <a:lnTo>
                    <a:pt x="289" y="794"/>
                  </a:lnTo>
                  <a:lnTo>
                    <a:pt x="273" y="786"/>
                  </a:lnTo>
                  <a:lnTo>
                    <a:pt x="249" y="764"/>
                  </a:lnTo>
                  <a:lnTo>
                    <a:pt x="225" y="745"/>
                  </a:lnTo>
                  <a:lnTo>
                    <a:pt x="209" y="740"/>
                  </a:lnTo>
                  <a:lnTo>
                    <a:pt x="187" y="740"/>
                  </a:lnTo>
                  <a:lnTo>
                    <a:pt x="179" y="743"/>
                  </a:lnTo>
                  <a:lnTo>
                    <a:pt x="171" y="751"/>
                  </a:lnTo>
                  <a:lnTo>
                    <a:pt x="158" y="775"/>
                  </a:lnTo>
                  <a:lnTo>
                    <a:pt x="139" y="799"/>
                  </a:lnTo>
                  <a:lnTo>
                    <a:pt x="128" y="807"/>
                  </a:lnTo>
                  <a:lnTo>
                    <a:pt x="115" y="810"/>
                  </a:lnTo>
                  <a:lnTo>
                    <a:pt x="110" y="794"/>
                  </a:lnTo>
                  <a:lnTo>
                    <a:pt x="112" y="780"/>
                  </a:lnTo>
                  <a:lnTo>
                    <a:pt x="120" y="770"/>
                  </a:lnTo>
                  <a:lnTo>
                    <a:pt x="134" y="756"/>
                  </a:lnTo>
                  <a:lnTo>
                    <a:pt x="153" y="735"/>
                  </a:lnTo>
                  <a:lnTo>
                    <a:pt x="163" y="711"/>
                  </a:lnTo>
                  <a:lnTo>
                    <a:pt x="174" y="692"/>
                  </a:lnTo>
                  <a:lnTo>
                    <a:pt x="179" y="686"/>
                  </a:lnTo>
                  <a:lnTo>
                    <a:pt x="190" y="684"/>
                  </a:lnTo>
                  <a:lnTo>
                    <a:pt x="204" y="686"/>
                  </a:lnTo>
                  <a:lnTo>
                    <a:pt x="217" y="697"/>
                  </a:lnTo>
                  <a:lnTo>
                    <a:pt x="249" y="724"/>
                  </a:lnTo>
                  <a:lnTo>
                    <a:pt x="284" y="751"/>
                  </a:lnTo>
                  <a:lnTo>
                    <a:pt x="300" y="759"/>
                  </a:lnTo>
                  <a:lnTo>
                    <a:pt x="316" y="762"/>
                  </a:lnTo>
                  <a:lnTo>
                    <a:pt x="332" y="756"/>
                  </a:lnTo>
                  <a:lnTo>
                    <a:pt x="354" y="745"/>
                  </a:lnTo>
                  <a:lnTo>
                    <a:pt x="378" y="729"/>
                  </a:lnTo>
                  <a:lnTo>
                    <a:pt x="402" y="711"/>
                  </a:lnTo>
                  <a:lnTo>
                    <a:pt x="450" y="668"/>
                  </a:lnTo>
                  <a:lnTo>
                    <a:pt x="493" y="619"/>
                  </a:lnTo>
                  <a:lnTo>
                    <a:pt x="515" y="579"/>
                  </a:lnTo>
                  <a:lnTo>
                    <a:pt x="533" y="531"/>
                  </a:lnTo>
                  <a:lnTo>
                    <a:pt x="547" y="469"/>
                  </a:lnTo>
                  <a:lnTo>
                    <a:pt x="557" y="400"/>
                  </a:lnTo>
                  <a:lnTo>
                    <a:pt x="555" y="397"/>
                  </a:lnTo>
                  <a:lnTo>
                    <a:pt x="557" y="400"/>
                  </a:lnTo>
                  <a:close/>
                </a:path>
              </a:pathLst>
            </a:custGeom>
            <a:solidFill>
              <a:srgbClr val="000000"/>
            </a:solidFill>
            <a:ln w="9525">
              <a:noFill/>
              <a:round/>
              <a:headEnd/>
              <a:tailEnd/>
            </a:ln>
          </p:spPr>
          <p:txBody>
            <a:bodyPr/>
            <a:lstStyle/>
            <a:p>
              <a:endParaRPr lang="ar-SA"/>
            </a:p>
          </p:txBody>
        </p:sp>
        <p:sp>
          <p:nvSpPr>
            <p:cNvPr id="20499" name="Freeform 21"/>
            <p:cNvSpPr>
              <a:spLocks/>
            </p:cNvSpPr>
            <p:nvPr/>
          </p:nvSpPr>
          <p:spPr bwMode="auto">
            <a:xfrm>
              <a:off x="1698" y="2111"/>
              <a:ext cx="296" cy="276"/>
            </a:xfrm>
            <a:custGeom>
              <a:avLst/>
              <a:gdLst>
                <a:gd name="T0" fmla="*/ 346 w 274"/>
                <a:gd name="T1" fmla="*/ 280 h 273"/>
                <a:gd name="T2" fmla="*/ 346 w 274"/>
                <a:gd name="T3" fmla="*/ 239 h 273"/>
                <a:gd name="T4" fmla="*/ 332 w 274"/>
                <a:gd name="T5" fmla="*/ 186 h 273"/>
                <a:gd name="T6" fmla="*/ 304 w 274"/>
                <a:gd name="T7" fmla="*/ 134 h 273"/>
                <a:gd name="T8" fmla="*/ 292 w 274"/>
                <a:gd name="T9" fmla="*/ 118 h 273"/>
                <a:gd name="T10" fmla="*/ 273 w 274"/>
                <a:gd name="T11" fmla="*/ 107 h 273"/>
                <a:gd name="T12" fmla="*/ 294 w 274"/>
                <a:gd name="T13" fmla="*/ 89 h 273"/>
                <a:gd name="T14" fmla="*/ 308 w 274"/>
                <a:gd name="T15" fmla="*/ 73 h 273"/>
                <a:gd name="T16" fmla="*/ 311 w 274"/>
                <a:gd name="T17" fmla="*/ 56 h 273"/>
                <a:gd name="T18" fmla="*/ 308 w 274"/>
                <a:gd name="T19" fmla="*/ 37 h 273"/>
                <a:gd name="T20" fmla="*/ 294 w 274"/>
                <a:gd name="T21" fmla="*/ 19 h 273"/>
                <a:gd name="T22" fmla="*/ 281 w 274"/>
                <a:gd name="T23" fmla="*/ 8 h 273"/>
                <a:gd name="T24" fmla="*/ 257 w 274"/>
                <a:gd name="T25" fmla="*/ 3 h 273"/>
                <a:gd name="T26" fmla="*/ 230 w 274"/>
                <a:gd name="T27" fmla="*/ 0 h 273"/>
                <a:gd name="T28" fmla="*/ 217 w 274"/>
                <a:gd name="T29" fmla="*/ 0 h 273"/>
                <a:gd name="T30" fmla="*/ 208 w 274"/>
                <a:gd name="T31" fmla="*/ 5 h 273"/>
                <a:gd name="T32" fmla="*/ 217 w 274"/>
                <a:gd name="T33" fmla="*/ 13 h 273"/>
                <a:gd name="T34" fmla="*/ 233 w 274"/>
                <a:gd name="T35" fmla="*/ 21 h 273"/>
                <a:gd name="T36" fmla="*/ 247 w 274"/>
                <a:gd name="T37" fmla="*/ 27 h 273"/>
                <a:gd name="T38" fmla="*/ 264 w 274"/>
                <a:gd name="T39" fmla="*/ 35 h 273"/>
                <a:gd name="T40" fmla="*/ 271 w 274"/>
                <a:gd name="T41" fmla="*/ 54 h 273"/>
                <a:gd name="T42" fmla="*/ 267 w 274"/>
                <a:gd name="T43" fmla="*/ 65 h 273"/>
                <a:gd name="T44" fmla="*/ 260 w 274"/>
                <a:gd name="T45" fmla="*/ 78 h 273"/>
                <a:gd name="T46" fmla="*/ 243 w 274"/>
                <a:gd name="T47" fmla="*/ 91 h 273"/>
                <a:gd name="T48" fmla="*/ 217 w 274"/>
                <a:gd name="T49" fmla="*/ 107 h 273"/>
                <a:gd name="T50" fmla="*/ 153 w 274"/>
                <a:gd name="T51" fmla="*/ 132 h 273"/>
                <a:gd name="T52" fmla="*/ 122 w 274"/>
                <a:gd name="T53" fmla="*/ 143 h 273"/>
                <a:gd name="T54" fmla="*/ 91 w 274"/>
                <a:gd name="T55" fmla="*/ 151 h 273"/>
                <a:gd name="T56" fmla="*/ 64 w 274"/>
                <a:gd name="T57" fmla="*/ 151 h 273"/>
                <a:gd name="T58" fmla="*/ 48 w 274"/>
                <a:gd name="T59" fmla="*/ 148 h 273"/>
                <a:gd name="T60" fmla="*/ 33 w 274"/>
                <a:gd name="T61" fmla="*/ 137 h 273"/>
                <a:gd name="T62" fmla="*/ 30 w 274"/>
                <a:gd name="T63" fmla="*/ 121 h 273"/>
                <a:gd name="T64" fmla="*/ 30 w 274"/>
                <a:gd name="T65" fmla="*/ 105 h 273"/>
                <a:gd name="T66" fmla="*/ 27 w 274"/>
                <a:gd name="T67" fmla="*/ 94 h 273"/>
                <a:gd name="T68" fmla="*/ 25 w 274"/>
                <a:gd name="T69" fmla="*/ 89 h 273"/>
                <a:gd name="T70" fmla="*/ 16 w 274"/>
                <a:gd name="T71" fmla="*/ 89 h 273"/>
                <a:gd name="T72" fmla="*/ 5 w 274"/>
                <a:gd name="T73" fmla="*/ 94 h 273"/>
                <a:gd name="T74" fmla="*/ 0 w 274"/>
                <a:gd name="T75" fmla="*/ 107 h 273"/>
                <a:gd name="T76" fmla="*/ 0 w 274"/>
                <a:gd name="T77" fmla="*/ 132 h 273"/>
                <a:gd name="T78" fmla="*/ 3 w 274"/>
                <a:gd name="T79" fmla="*/ 151 h 273"/>
                <a:gd name="T80" fmla="*/ 14 w 274"/>
                <a:gd name="T81" fmla="*/ 167 h 273"/>
                <a:gd name="T82" fmla="*/ 30 w 274"/>
                <a:gd name="T83" fmla="*/ 177 h 273"/>
                <a:gd name="T84" fmla="*/ 60 w 274"/>
                <a:gd name="T85" fmla="*/ 183 h 273"/>
                <a:gd name="T86" fmla="*/ 81 w 274"/>
                <a:gd name="T87" fmla="*/ 180 h 273"/>
                <a:gd name="T88" fmla="*/ 105 w 274"/>
                <a:gd name="T89" fmla="*/ 177 h 273"/>
                <a:gd name="T90" fmla="*/ 132 w 274"/>
                <a:gd name="T91" fmla="*/ 172 h 273"/>
                <a:gd name="T92" fmla="*/ 165 w 274"/>
                <a:gd name="T93" fmla="*/ 161 h 273"/>
                <a:gd name="T94" fmla="*/ 189 w 274"/>
                <a:gd name="T95" fmla="*/ 156 h 273"/>
                <a:gd name="T96" fmla="*/ 219 w 274"/>
                <a:gd name="T97" fmla="*/ 151 h 273"/>
                <a:gd name="T98" fmla="*/ 253 w 274"/>
                <a:gd name="T99" fmla="*/ 153 h 273"/>
                <a:gd name="T100" fmla="*/ 264 w 274"/>
                <a:gd name="T101" fmla="*/ 161 h 273"/>
                <a:gd name="T102" fmla="*/ 273 w 274"/>
                <a:gd name="T103" fmla="*/ 172 h 273"/>
                <a:gd name="T104" fmla="*/ 294 w 274"/>
                <a:gd name="T105" fmla="*/ 226 h 273"/>
                <a:gd name="T106" fmla="*/ 297 w 274"/>
                <a:gd name="T107" fmla="*/ 258 h 273"/>
                <a:gd name="T108" fmla="*/ 294 w 274"/>
                <a:gd name="T109" fmla="*/ 282 h 273"/>
                <a:gd name="T110" fmla="*/ 294 w 274"/>
                <a:gd name="T111" fmla="*/ 280 h 273"/>
                <a:gd name="T112" fmla="*/ 342 w 274"/>
                <a:gd name="T113" fmla="*/ 277 h 273"/>
                <a:gd name="T114" fmla="*/ 346 w 274"/>
                <a:gd name="T115" fmla="*/ 280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74"/>
                <a:gd name="T175" fmla="*/ 0 h 273"/>
                <a:gd name="T176" fmla="*/ 274 w 274"/>
                <a:gd name="T177" fmla="*/ 273 h 27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74" h="273">
                  <a:moveTo>
                    <a:pt x="274" y="271"/>
                  </a:moveTo>
                  <a:lnTo>
                    <a:pt x="274" y="230"/>
                  </a:lnTo>
                  <a:lnTo>
                    <a:pt x="263" y="180"/>
                  </a:lnTo>
                  <a:lnTo>
                    <a:pt x="241" y="131"/>
                  </a:lnTo>
                  <a:lnTo>
                    <a:pt x="231" y="115"/>
                  </a:lnTo>
                  <a:lnTo>
                    <a:pt x="217" y="104"/>
                  </a:lnTo>
                  <a:lnTo>
                    <a:pt x="233" y="86"/>
                  </a:lnTo>
                  <a:lnTo>
                    <a:pt x="244" y="70"/>
                  </a:lnTo>
                  <a:lnTo>
                    <a:pt x="247" y="53"/>
                  </a:lnTo>
                  <a:lnTo>
                    <a:pt x="244" y="37"/>
                  </a:lnTo>
                  <a:lnTo>
                    <a:pt x="233" y="19"/>
                  </a:lnTo>
                  <a:lnTo>
                    <a:pt x="223" y="8"/>
                  </a:lnTo>
                  <a:lnTo>
                    <a:pt x="204" y="3"/>
                  </a:lnTo>
                  <a:lnTo>
                    <a:pt x="182" y="0"/>
                  </a:lnTo>
                  <a:lnTo>
                    <a:pt x="172" y="0"/>
                  </a:lnTo>
                  <a:lnTo>
                    <a:pt x="166" y="5"/>
                  </a:lnTo>
                  <a:lnTo>
                    <a:pt x="172" y="13"/>
                  </a:lnTo>
                  <a:lnTo>
                    <a:pt x="185" y="21"/>
                  </a:lnTo>
                  <a:lnTo>
                    <a:pt x="196" y="27"/>
                  </a:lnTo>
                  <a:lnTo>
                    <a:pt x="209" y="35"/>
                  </a:lnTo>
                  <a:lnTo>
                    <a:pt x="215" y="51"/>
                  </a:lnTo>
                  <a:lnTo>
                    <a:pt x="212" y="62"/>
                  </a:lnTo>
                  <a:lnTo>
                    <a:pt x="206" y="75"/>
                  </a:lnTo>
                  <a:lnTo>
                    <a:pt x="193" y="88"/>
                  </a:lnTo>
                  <a:lnTo>
                    <a:pt x="172" y="104"/>
                  </a:lnTo>
                  <a:lnTo>
                    <a:pt x="121" y="129"/>
                  </a:lnTo>
                  <a:lnTo>
                    <a:pt x="97" y="137"/>
                  </a:lnTo>
                  <a:lnTo>
                    <a:pt x="72" y="145"/>
                  </a:lnTo>
                  <a:lnTo>
                    <a:pt x="51" y="145"/>
                  </a:lnTo>
                  <a:lnTo>
                    <a:pt x="38" y="142"/>
                  </a:lnTo>
                  <a:lnTo>
                    <a:pt x="27" y="134"/>
                  </a:lnTo>
                  <a:lnTo>
                    <a:pt x="24" y="118"/>
                  </a:lnTo>
                  <a:lnTo>
                    <a:pt x="24" y="102"/>
                  </a:lnTo>
                  <a:lnTo>
                    <a:pt x="21" y="91"/>
                  </a:lnTo>
                  <a:lnTo>
                    <a:pt x="19" y="86"/>
                  </a:lnTo>
                  <a:lnTo>
                    <a:pt x="13" y="86"/>
                  </a:lnTo>
                  <a:lnTo>
                    <a:pt x="5" y="91"/>
                  </a:lnTo>
                  <a:lnTo>
                    <a:pt x="0" y="104"/>
                  </a:lnTo>
                  <a:lnTo>
                    <a:pt x="0" y="129"/>
                  </a:lnTo>
                  <a:lnTo>
                    <a:pt x="3" y="145"/>
                  </a:lnTo>
                  <a:lnTo>
                    <a:pt x="11" y="161"/>
                  </a:lnTo>
                  <a:lnTo>
                    <a:pt x="24" y="171"/>
                  </a:lnTo>
                  <a:lnTo>
                    <a:pt x="48" y="177"/>
                  </a:lnTo>
                  <a:lnTo>
                    <a:pt x="64" y="174"/>
                  </a:lnTo>
                  <a:lnTo>
                    <a:pt x="83" y="171"/>
                  </a:lnTo>
                  <a:lnTo>
                    <a:pt x="105" y="166"/>
                  </a:lnTo>
                  <a:lnTo>
                    <a:pt x="131" y="155"/>
                  </a:lnTo>
                  <a:lnTo>
                    <a:pt x="150" y="150"/>
                  </a:lnTo>
                  <a:lnTo>
                    <a:pt x="174" y="145"/>
                  </a:lnTo>
                  <a:lnTo>
                    <a:pt x="201" y="147"/>
                  </a:lnTo>
                  <a:lnTo>
                    <a:pt x="209" y="155"/>
                  </a:lnTo>
                  <a:lnTo>
                    <a:pt x="217" y="166"/>
                  </a:lnTo>
                  <a:lnTo>
                    <a:pt x="233" y="220"/>
                  </a:lnTo>
                  <a:lnTo>
                    <a:pt x="236" y="249"/>
                  </a:lnTo>
                  <a:lnTo>
                    <a:pt x="233" y="273"/>
                  </a:lnTo>
                  <a:lnTo>
                    <a:pt x="233" y="271"/>
                  </a:lnTo>
                  <a:lnTo>
                    <a:pt x="271" y="268"/>
                  </a:lnTo>
                  <a:lnTo>
                    <a:pt x="274" y="271"/>
                  </a:lnTo>
                  <a:close/>
                </a:path>
              </a:pathLst>
            </a:custGeom>
            <a:solidFill>
              <a:srgbClr val="000000"/>
            </a:solidFill>
            <a:ln w="9525">
              <a:noFill/>
              <a:round/>
              <a:headEnd/>
              <a:tailEnd/>
            </a:ln>
          </p:spPr>
          <p:txBody>
            <a:bodyPr/>
            <a:lstStyle/>
            <a:p>
              <a:endParaRPr lang="ar-SA"/>
            </a:p>
          </p:txBody>
        </p:sp>
        <p:sp>
          <p:nvSpPr>
            <p:cNvPr id="20500" name="Freeform 22"/>
            <p:cNvSpPr>
              <a:spLocks/>
            </p:cNvSpPr>
            <p:nvPr/>
          </p:nvSpPr>
          <p:spPr bwMode="auto">
            <a:xfrm>
              <a:off x="1834" y="1831"/>
              <a:ext cx="293" cy="543"/>
            </a:xfrm>
            <a:custGeom>
              <a:avLst/>
              <a:gdLst>
                <a:gd name="T0" fmla="*/ 292 w 271"/>
                <a:gd name="T1" fmla="*/ 509 h 536"/>
                <a:gd name="T2" fmla="*/ 292 w 271"/>
                <a:gd name="T3" fmla="*/ 406 h 536"/>
                <a:gd name="T4" fmla="*/ 254 w 271"/>
                <a:gd name="T5" fmla="*/ 309 h 536"/>
                <a:gd name="T6" fmla="*/ 219 w 271"/>
                <a:gd name="T7" fmla="*/ 247 h 536"/>
                <a:gd name="T8" fmla="*/ 192 w 271"/>
                <a:gd name="T9" fmla="*/ 204 h 536"/>
                <a:gd name="T10" fmla="*/ 170 w 271"/>
                <a:gd name="T11" fmla="*/ 177 h 536"/>
                <a:gd name="T12" fmla="*/ 149 w 271"/>
                <a:gd name="T13" fmla="*/ 161 h 536"/>
                <a:gd name="T14" fmla="*/ 149 w 271"/>
                <a:gd name="T15" fmla="*/ 134 h 536"/>
                <a:gd name="T16" fmla="*/ 198 w 271"/>
                <a:gd name="T17" fmla="*/ 115 h 536"/>
                <a:gd name="T18" fmla="*/ 248 w 271"/>
                <a:gd name="T19" fmla="*/ 88 h 536"/>
                <a:gd name="T20" fmla="*/ 254 w 271"/>
                <a:gd name="T21" fmla="*/ 72 h 536"/>
                <a:gd name="T22" fmla="*/ 217 w 271"/>
                <a:gd name="T23" fmla="*/ 32 h 536"/>
                <a:gd name="T24" fmla="*/ 181 w 271"/>
                <a:gd name="T25" fmla="*/ 24 h 536"/>
                <a:gd name="T26" fmla="*/ 123 w 271"/>
                <a:gd name="T27" fmla="*/ 26 h 536"/>
                <a:gd name="T28" fmla="*/ 68 w 271"/>
                <a:gd name="T29" fmla="*/ 48 h 536"/>
                <a:gd name="T30" fmla="*/ 38 w 271"/>
                <a:gd name="T31" fmla="*/ 72 h 536"/>
                <a:gd name="T32" fmla="*/ 25 w 271"/>
                <a:gd name="T33" fmla="*/ 102 h 536"/>
                <a:gd name="T34" fmla="*/ 34 w 271"/>
                <a:gd name="T35" fmla="*/ 115 h 536"/>
                <a:gd name="T36" fmla="*/ 58 w 271"/>
                <a:gd name="T37" fmla="*/ 137 h 536"/>
                <a:gd name="T38" fmla="*/ 98 w 271"/>
                <a:gd name="T39" fmla="*/ 140 h 536"/>
                <a:gd name="T40" fmla="*/ 109 w 271"/>
                <a:gd name="T41" fmla="*/ 150 h 536"/>
                <a:gd name="T42" fmla="*/ 78 w 271"/>
                <a:gd name="T43" fmla="*/ 161 h 536"/>
                <a:gd name="T44" fmla="*/ 30 w 271"/>
                <a:gd name="T45" fmla="*/ 153 h 536"/>
                <a:gd name="T46" fmla="*/ 0 w 271"/>
                <a:gd name="T47" fmla="*/ 124 h 536"/>
                <a:gd name="T48" fmla="*/ 3 w 271"/>
                <a:gd name="T49" fmla="*/ 83 h 536"/>
                <a:gd name="T50" fmla="*/ 38 w 271"/>
                <a:gd name="T51" fmla="*/ 35 h 536"/>
                <a:gd name="T52" fmla="*/ 112 w 271"/>
                <a:gd name="T53" fmla="*/ 8 h 536"/>
                <a:gd name="T54" fmla="*/ 162 w 271"/>
                <a:gd name="T55" fmla="*/ 0 h 536"/>
                <a:gd name="T56" fmla="*/ 250 w 271"/>
                <a:gd name="T57" fmla="*/ 2 h 536"/>
                <a:gd name="T58" fmla="*/ 294 w 271"/>
                <a:gd name="T59" fmla="*/ 21 h 536"/>
                <a:gd name="T60" fmla="*/ 312 w 271"/>
                <a:gd name="T61" fmla="*/ 54 h 536"/>
                <a:gd name="T62" fmla="*/ 282 w 271"/>
                <a:gd name="T63" fmla="*/ 99 h 536"/>
                <a:gd name="T64" fmla="*/ 214 w 271"/>
                <a:gd name="T65" fmla="*/ 134 h 536"/>
                <a:gd name="T66" fmla="*/ 173 w 271"/>
                <a:gd name="T67" fmla="*/ 150 h 536"/>
                <a:gd name="T68" fmla="*/ 187 w 271"/>
                <a:gd name="T69" fmla="*/ 172 h 536"/>
                <a:gd name="T70" fmla="*/ 219 w 271"/>
                <a:gd name="T71" fmla="*/ 202 h 536"/>
                <a:gd name="T72" fmla="*/ 264 w 271"/>
                <a:gd name="T73" fmla="*/ 253 h 536"/>
                <a:gd name="T74" fmla="*/ 325 w 271"/>
                <a:gd name="T75" fmla="*/ 363 h 536"/>
                <a:gd name="T76" fmla="*/ 343 w 271"/>
                <a:gd name="T77" fmla="*/ 449 h 536"/>
                <a:gd name="T78" fmla="*/ 339 w 271"/>
                <a:gd name="T79" fmla="*/ 557 h 536"/>
                <a:gd name="T80" fmla="*/ 271 w 271"/>
                <a:gd name="T81" fmla="*/ 557 h 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1"/>
                <a:gd name="T124" fmla="*/ 0 h 536"/>
                <a:gd name="T125" fmla="*/ 271 w 271"/>
                <a:gd name="T126" fmla="*/ 536 h 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1" h="536">
                  <a:moveTo>
                    <a:pt x="215" y="536"/>
                  </a:moveTo>
                  <a:lnTo>
                    <a:pt x="231" y="490"/>
                  </a:lnTo>
                  <a:lnTo>
                    <a:pt x="236" y="442"/>
                  </a:lnTo>
                  <a:lnTo>
                    <a:pt x="231" y="391"/>
                  </a:lnTo>
                  <a:lnTo>
                    <a:pt x="215" y="338"/>
                  </a:lnTo>
                  <a:lnTo>
                    <a:pt x="201" y="297"/>
                  </a:lnTo>
                  <a:lnTo>
                    <a:pt x="188" y="265"/>
                  </a:lnTo>
                  <a:lnTo>
                    <a:pt x="174" y="238"/>
                  </a:lnTo>
                  <a:lnTo>
                    <a:pt x="164" y="214"/>
                  </a:lnTo>
                  <a:lnTo>
                    <a:pt x="153" y="195"/>
                  </a:lnTo>
                  <a:lnTo>
                    <a:pt x="142" y="182"/>
                  </a:lnTo>
                  <a:lnTo>
                    <a:pt x="134" y="171"/>
                  </a:lnTo>
                  <a:lnTo>
                    <a:pt x="126" y="166"/>
                  </a:lnTo>
                  <a:lnTo>
                    <a:pt x="118" y="155"/>
                  </a:lnTo>
                  <a:lnTo>
                    <a:pt x="113" y="142"/>
                  </a:lnTo>
                  <a:lnTo>
                    <a:pt x="118" y="128"/>
                  </a:lnTo>
                  <a:lnTo>
                    <a:pt x="131" y="118"/>
                  </a:lnTo>
                  <a:lnTo>
                    <a:pt x="156" y="112"/>
                  </a:lnTo>
                  <a:lnTo>
                    <a:pt x="180" y="102"/>
                  </a:lnTo>
                  <a:lnTo>
                    <a:pt x="196" y="85"/>
                  </a:lnTo>
                  <a:lnTo>
                    <a:pt x="201" y="77"/>
                  </a:lnTo>
                  <a:lnTo>
                    <a:pt x="201" y="69"/>
                  </a:lnTo>
                  <a:lnTo>
                    <a:pt x="190" y="51"/>
                  </a:lnTo>
                  <a:lnTo>
                    <a:pt x="172" y="32"/>
                  </a:lnTo>
                  <a:lnTo>
                    <a:pt x="158" y="26"/>
                  </a:lnTo>
                  <a:lnTo>
                    <a:pt x="142" y="24"/>
                  </a:lnTo>
                  <a:lnTo>
                    <a:pt x="121" y="24"/>
                  </a:lnTo>
                  <a:lnTo>
                    <a:pt x="97" y="26"/>
                  </a:lnTo>
                  <a:lnTo>
                    <a:pt x="72" y="35"/>
                  </a:lnTo>
                  <a:lnTo>
                    <a:pt x="54" y="45"/>
                  </a:lnTo>
                  <a:lnTo>
                    <a:pt x="40" y="56"/>
                  </a:lnTo>
                  <a:lnTo>
                    <a:pt x="30" y="69"/>
                  </a:lnTo>
                  <a:lnTo>
                    <a:pt x="19" y="91"/>
                  </a:lnTo>
                  <a:lnTo>
                    <a:pt x="19" y="99"/>
                  </a:lnTo>
                  <a:lnTo>
                    <a:pt x="21" y="104"/>
                  </a:lnTo>
                  <a:lnTo>
                    <a:pt x="27" y="112"/>
                  </a:lnTo>
                  <a:lnTo>
                    <a:pt x="32" y="120"/>
                  </a:lnTo>
                  <a:lnTo>
                    <a:pt x="46" y="131"/>
                  </a:lnTo>
                  <a:lnTo>
                    <a:pt x="67" y="134"/>
                  </a:lnTo>
                  <a:lnTo>
                    <a:pt x="78" y="134"/>
                  </a:lnTo>
                  <a:lnTo>
                    <a:pt x="86" y="136"/>
                  </a:lnTo>
                  <a:lnTo>
                    <a:pt x="86" y="144"/>
                  </a:lnTo>
                  <a:lnTo>
                    <a:pt x="75" y="152"/>
                  </a:lnTo>
                  <a:lnTo>
                    <a:pt x="62" y="155"/>
                  </a:lnTo>
                  <a:lnTo>
                    <a:pt x="46" y="155"/>
                  </a:lnTo>
                  <a:lnTo>
                    <a:pt x="24" y="147"/>
                  </a:lnTo>
                  <a:lnTo>
                    <a:pt x="5" y="131"/>
                  </a:lnTo>
                  <a:lnTo>
                    <a:pt x="0" y="118"/>
                  </a:lnTo>
                  <a:lnTo>
                    <a:pt x="0" y="99"/>
                  </a:lnTo>
                  <a:lnTo>
                    <a:pt x="3" y="80"/>
                  </a:lnTo>
                  <a:lnTo>
                    <a:pt x="8" y="64"/>
                  </a:lnTo>
                  <a:lnTo>
                    <a:pt x="30" y="35"/>
                  </a:lnTo>
                  <a:lnTo>
                    <a:pt x="56" y="16"/>
                  </a:lnTo>
                  <a:lnTo>
                    <a:pt x="89" y="8"/>
                  </a:lnTo>
                  <a:lnTo>
                    <a:pt x="107" y="5"/>
                  </a:lnTo>
                  <a:lnTo>
                    <a:pt x="129" y="0"/>
                  </a:lnTo>
                  <a:lnTo>
                    <a:pt x="174" y="0"/>
                  </a:lnTo>
                  <a:lnTo>
                    <a:pt x="198" y="2"/>
                  </a:lnTo>
                  <a:lnTo>
                    <a:pt x="220" y="10"/>
                  </a:lnTo>
                  <a:lnTo>
                    <a:pt x="233" y="21"/>
                  </a:lnTo>
                  <a:lnTo>
                    <a:pt x="244" y="35"/>
                  </a:lnTo>
                  <a:lnTo>
                    <a:pt x="247" y="51"/>
                  </a:lnTo>
                  <a:lnTo>
                    <a:pt x="241" y="67"/>
                  </a:lnTo>
                  <a:lnTo>
                    <a:pt x="223" y="96"/>
                  </a:lnTo>
                  <a:lnTo>
                    <a:pt x="196" y="118"/>
                  </a:lnTo>
                  <a:lnTo>
                    <a:pt x="169" y="128"/>
                  </a:lnTo>
                  <a:lnTo>
                    <a:pt x="148" y="134"/>
                  </a:lnTo>
                  <a:lnTo>
                    <a:pt x="137" y="144"/>
                  </a:lnTo>
                  <a:lnTo>
                    <a:pt x="137" y="155"/>
                  </a:lnTo>
                  <a:lnTo>
                    <a:pt x="148" y="166"/>
                  </a:lnTo>
                  <a:lnTo>
                    <a:pt x="158" y="174"/>
                  </a:lnTo>
                  <a:lnTo>
                    <a:pt x="174" y="193"/>
                  </a:lnTo>
                  <a:lnTo>
                    <a:pt x="190" y="214"/>
                  </a:lnTo>
                  <a:lnTo>
                    <a:pt x="209" y="244"/>
                  </a:lnTo>
                  <a:lnTo>
                    <a:pt x="244" y="311"/>
                  </a:lnTo>
                  <a:lnTo>
                    <a:pt x="257" y="348"/>
                  </a:lnTo>
                  <a:lnTo>
                    <a:pt x="266" y="386"/>
                  </a:lnTo>
                  <a:lnTo>
                    <a:pt x="271" y="431"/>
                  </a:lnTo>
                  <a:lnTo>
                    <a:pt x="271" y="506"/>
                  </a:lnTo>
                  <a:lnTo>
                    <a:pt x="268" y="536"/>
                  </a:lnTo>
                  <a:lnTo>
                    <a:pt x="212" y="536"/>
                  </a:lnTo>
                  <a:lnTo>
                    <a:pt x="215" y="536"/>
                  </a:lnTo>
                  <a:close/>
                </a:path>
              </a:pathLst>
            </a:custGeom>
            <a:solidFill>
              <a:srgbClr val="000000"/>
            </a:solidFill>
            <a:ln w="9525">
              <a:noFill/>
              <a:round/>
              <a:headEnd/>
              <a:tailEnd/>
            </a:ln>
          </p:spPr>
          <p:txBody>
            <a:bodyPr/>
            <a:lstStyle/>
            <a:p>
              <a:endParaRPr lang="ar-SA"/>
            </a:p>
          </p:txBody>
        </p:sp>
        <p:sp>
          <p:nvSpPr>
            <p:cNvPr id="20501" name="Freeform 23"/>
            <p:cNvSpPr>
              <a:spLocks/>
            </p:cNvSpPr>
            <p:nvPr/>
          </p:nvSpPr>
          <p:spPr bwMode="auto">
            <a:xfrm>
              <a:off x="2112" y="1646"/>
              <a:ext cx="174" cy="128"/>
            </a:xfrm>
            <a:custGeom>
              <a:avLst/>
              <a:gdLst>
                <a:gd name="T0" fmla="*/ 64 w 161"/>
                <a:gd name="T1" fmla="*/ 8 h 126"/>
                <a:gd name="T2" fmla="*/ 34 w 161"/>
                <a:gd name="T3" fmla="*/ 16 h 126"/>
                <a:gd name="T4" fmla="*/ 12 w 161"/>
                <a:gd name="T5" fmla="*/ 38 h 126"/>
                <a:gd name="T6" fmla="*/ 0 w 161"/>
                <a:gd name="T7" fmla="*/ 54 h 126"/>
                <a:gd name="T8" fmla="*/ 3 w 161"/>
                <a:gd name="T9" fmla="*/ 62 h 126"/>
                <a:gd name="T10" fmla="*/ 12 w 161"/>
                <a:gd name="T11" fmla="*/ 70 h 126"/>
                <a:gd name="T12" fmla="*/ 42 w 161"/>
                <a:gd name="T13" fmla="*/ 76 h 126"/>
                <a:gd name="T14" fmla="*/ 75 w 161"/>
                <a:gd name="T15" fmla="*/ 73 h 126"/>
                <a:gd name="T16" fmla="*/ 103 w 161"/>
                <a:gd name="T17" fmla="*/ 78 h 126"/>
                <a:gd name="T18" fmla="*/ 112 w 161"/>
                <a:gd name="T19" fmla="*/ 86 h 126"/>
                <a:gd name="T20" fmla="*/ 116 w 161"/>
                <a:gd name="T21" fmla="*/ 103 h 126"/>
                <a:gd name="T22" fmla="*/ 112 w 161"/>
                <a:gd name="T23" fmla="*/ 99 h 126"/>
                <a:gd name="T24" fmla="*/ 112 w 161"/>
                <a:gd name="T25" fmla="*/ 132 h 126"/>
                <a:gd name="T26" fmla="*/ 136 w 161"/>
                <a:gd name="T27" fmla="*/ 127 h 126"/>
                <a:gd name="T28" fmla="*/ 143 w 161"/>
                <a:gd name="T29" fmla="*/ 114 h 126"/>
                <a:gd name="T30" fmla="*/ 143 w 161"/>
                <a:gd name="T31" fmla="*/ 78 h 126"/>
                <a:gd name="T32" fmla="*/ 149 w 161"/>
                <a:gd name="T33" fmla="*/ 73 h 126"/>
                <a:gd name="T34" fmla="*/ 168 w 161"/>
                <a:gd name="T35" fmla="*/ 65 h 126"/>
                <a:gd name="T36" fmla="*/ 187 w 161"/>
                <a:gd name="T37" fmla="*/ 52 h 126"/>
                <a:gd name="T38" fmla="*/ 201 w 161"/>
                <a:gd name="T39" fmla="*/ 30 h 126"/>
                <a:gd name="T40" fmla="*/ 203 w 161"/>
                <a:gd name="T41" fmla="*/ 22 h 126"/>
                <a:gd name="T42" fmla="*/ 198 w 161"/>
                <a:gd name="T43" fmla="*/ 14 h 126"/>
                <a:gd name="T44" fmla="*/ 176 w 161"/>
                <a:gd name="T45" fmla="*/ 6 h 126"/>
                <a:gd name="T46" fmla="*/ 149 w 161"/>
                <a:gd name="T47" fmla="*/ 0 h 126"/>
                <a:gd name="T48" fmla="*/ 106 w 161"/>
                <a:gd name="T49" fmla="*/ 0 h 126"/>
                <a:gd name="T50" fmla="*/ 98 w 161"/>
                <a:gd name="T51" fmla="*/ 3 h 126"/>
                <a:gd name="T52" fmla="*/ 96 w 161"/>
                <a:gd name="T53" fmla="*/ 8 h 126"/>
                <a:gd name="T54" fmla="*/ 103 w 161"/>
                <a:gd name="T55" fmla="*/ 14 h 126"/>
                <a:gd name="T56" fmla="*/ 112 w 161"/>
                <a:gd name="T57" fmla="*/ 19 h 126"/>
                <a:gd name="T58" fmla="*/ 116 w 161"/>
                <a:gd name="T59" fmla="*/ 24 h 126"/>
                <a:gd name="T60" fmla="*/ 116 w 161"/>
                <a:gd name="T61" fmla="*/ 38 h 126"/>
                <a:gd name="T62" fmla="*/ 112 w 161"/>
                <a:gd name="T63" fmla="*/ 46 h 126"/>
                <a:gd name="T64" fmla="*/ 98 w 161"/>
                <a:gd name="T65" fmla="*/ 52 h 126"/>
                <a:gd name="T66" fmla="*/ 85 w 161"/>
                <a:gd name="T67" fmla="*/ 52 h 126"/>
                <a:gd name="T68" fmla="*/ 68 w 161"/>
                <a:gd name="T69" fmla="*/ 49 h 126"/>
                <a:gd name="T70" fmla="*/ 58 w 161"/>
                <a:gd name="T71" fmla="*/ 44 h 126"/>
                <a:gd name="T72" fmla="*/ 58 w 161"/>
                <a:gd name="T73" fmla="*/ 30 h 126"/>
                <a:gd name="T74" fmla="*/ 64 w 161"/>
                <a:gd name="T75" fmla="*/ 19 h 126"/>
                <a:gd name="T76" fmla="*/ 72 w 161"/>
                <a:gd name="T77" fmla="*/ 11 h 126"/>
                <a:gd name="T78" fmla="*/ 72 w 161"/>
                <a:gd name="T79" fmla="*/ 8 h 126"/>
                <a:gd name="T80" fmla="*/ 64 w 161"/>
                <a:gd name="T81" fmla="*/ 8 h 126"/>
                <a:gd name="T82" fmla="*/ 62 w 161"/>
                <a:gd name="T83" fmla="*/ 6 h 126"/>
                <a:gd name="T84" fmla="*/ 64 w 161"/>
                <a:gd name="T85" fmla="*/ 8 h 1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
                <a:gd name="T130" fmla="*/ 0 h 126"/>
                <a:gd name="T131" fmla="*/ 161 w 161"/>
                <a:gd name="T132" fmla="*/ 126 h 1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 h="126">
                  <a:moveTo>
                    <a:pt x="51" y="8"/>
                  </a:moveTo>
                  <a:lnTo>
                    <a:pt x="27" y="16"/>
                  </a:lnTo>
                  <a:lnTo>
                    <a:pt x="9" y="35"/>
                  </a:lnTo>
                  <a:lnTo>
                    <a:pt x="0" y="51"/>
                  </a:lnTo>
                  <a:lnTo>
                    <a:pt x="3" y="59"/>
                  </a:lnTo>
                  <a:lnTo>
                    <a:pt x="9" y="67"/>
                  </a:lnTo>
                  <a:lnTo>
                    <a:pt x="33" y="73"/>
                  </a:lnTo>
                  <a:lnTo>
                    <a:pt x="59" y="70"/>
                  </a:lnTo>
                  <a:lnTo>
                    <a:pt x="81" y="75"/>
                  </a:lnTo>
                  <a:lnTo>
                    <a:pt x="89" y="83"/>
                  </a:lnTo>
                  <a:lnTo>
                    <a:pt x="92" y="97"/>
                  </a:lnTo>
                  <a:lnTo>
                    <a:pt x="89" y="94"/>
                  </a:lnTo>
                  <a:lnTo>
                    <a:pt x="89" y="126"/>
                  </a:lnTo>
                  <a:lnTo>
                    <a:pt x="108" y="121"/>
                  </a:lnTo>
                  <a:lnTo>
                    <a:pt x="113" y="108"/>
                  </a:lnTo>
                  <a:lnTo>
                    <a:pt x="113" y="75"/>
                  </a:lnTo>
                  <a:lnTo>
                    <a:pt x="118" y="70"/>
                  </a:lnTo>
                  <a:lnTo>
                    <a:pt x="132" y="62"/>
                  </a:lnTo>
                  <a:lnTo>
                    <a:pt x="148" y="49"/>
                  </a:lnTo>
                  <a:lnTo>
                    <a:pt x="159" y="30"/>
                  </a:lnTo>
                  <a:lnTo>
                    <a:pt x="161" y="22"/>
                  </a:lnTo>
                  <a:lnTo>
                    <a:pt x="156" y="14"/>
                  </a:lnTo>
                  <a:lnTo>
                    <a:pt x="140" y="6"/>
                  </a:lnTo>
                  <a:lnTo>
                    <a:pt x="118" y="0"/>
                  </a:lnTo>
                  <a:lnTo>
                    <a:pt x="84" y="0"/>
                  </a:lnTo>
                  <a:lnTo>
                    <a:pt x="78" y="3"/>
                  </a:lnTo>
                  <a:lnTo>
                    <a:pt x="76" y="8"/>
                  </a:lnTo>
                  <a:lnTo>
                    <a:pt x="81" y="14"/>
                  </a:lnTo>
                  <a:lnTo>
                    <a:pt x="89" y="19"/>
                  </a:lnTo>
                  <a:lnTo>
                    <a:pt x="92" y="24"/>
                  </a:lnTo>
                  <a:lnTo>
                    <a:pt x="92" y="35"/>
                  </a:lnTo>
                  <a:lnTo>
                    <a:pt x="89" y="43"/>
                  </a:lnTo>
                  <a:lnTo>
                    <a:pt x="78" y="49"/>
                  </a:lnTo>
                  <a:lnTo>
                    <a:pt x="68" y="49"/>
                  </a:lnTo>
                  <a:lnTo>
                    <a:pt x="54" y="46"/>
                  </a:lnTo>
                  <a:lnTo>
                    <a:pt x="46" y="41"/>
                  </a:lnTo>
                  <a:lnTo>
                    <a:pt x="46" y="30"/>
                  </a:lnTo>
                  <a:lnTo>
                    <a:pt x="51" y="19"/>
                  </a:lnTo>
                  <a:lnTo>
                    <a:pt x="57" y="11"/>
                  </a:lnTo>
                  <a:lnTo>
                    <a:pt x="57" y="8"/>
                  </a:lnTo>
                  <a:lnTo>
                    <a:pt x="51" y="8"/>
                  </a:lnTo>
                  <a:lnTo>
                    <a:pt x="49" y="6"/>
                  </a:lnTo>
                  <a:lnTo>
                    <a:pt x="51" y="8"/>
                  </a:lnTo>
                  <a:close/>
                </a:path>
              </a:pathLst>
            </a:custGeom>
            <a:solidFill>
              <a:srgbClr val="000000"/>
            </a:solidFill>
            <a:ln w="9525">
              <a:noFill/>
              <a:round/>
              <a:headEnd/>
              <a:tailEnd/>
            </a:ln>
          </p:spPr>
          <p:txBody>
            <a:bodyPr/>
            <a:lstStyle/>
            <a:p>
              <a:endParaRPr lang="ar-SA"/>
            </a:p>
          </p:txBody>
        </p:sp>
        <p:sp>
          <p:nvSpPr>
            <p:cNvPr id="20502" name="Freeform 24"/>
            <p:cNvSpPr>
              <a:spLocks/>
            </p:cNvSpPr>
            <p:nvPr/>
          </p:nvSpPr>
          <p:spPr bwMode="auto">
            <a:xfrm>
              <a:off x="2176" y="1883"/>
              <a:ext cx="224" cy="488"/>
            </a:xfrm>
            <a:custGeom>
              <a:avLst/>
              <a:gdLst>
                <a:gd name="T0" fmla="*/ 3 w 207"/>
                <a:gd name="T1" fmla="*/ 495 h 482"/>
                <a:gd name="T2" fmla="*/ 31 w 207"/>
                <a:gd name="T3" fmla="*/ 428 h 482"/>
                <a:gd name="T4" fmla="*/ 55 w 207"/>
                <a:gd name="T5" fmla="*/ 367 h 482"/>
                <a:gd name="T6" fmla="*/ 75 w 207"/>
                <a:gd name="T7" fmla="*/ 312 h 482"/>
                <a:gd name="T8" fmla="*/ 89 w 207"/>
                <a:gd name="T9" fmla="*/ 261 h 482"/>
                <a:gd name="T10" fmla="*/ 98 w 207"/>
                <a:gd name="T11" fmla="*/ 215 h 482"/>
                <a:gd name="T12" fmla="*/ 106 w 207"/>
                <a:gd name="T13" fmla="*/ 172 h 482"/>
                <a:gd name="T14" fmla="*/ 106 w 207"/>
                <a:gd name="T15" fmla="*/ 137 h 482"/>
                <a:gd name="T16" fmla="*/ 98 w 207"/>
                <a:gd name="T17" fmla="*/ 104 h 482"/>
                <a:gd name="T18" fmla="*/ 65 w 207"/>
                <a:gd name="T19" fmla="*/ 91 h 482"/>
                <a:gd name="T20" fmla="*/ 44 w 207"/>
                <a:gd name="T21" fmla="*/ 78 h 482"/>
                <a:gd name="T22" fmla="*/ 34 w 207"/>
                <a:gd name="T23" fmla="*/ 62 h 482"/>
                <a:gd name="T24" fmla="*/ 38 w 207"/>
                <a:gd name="T25" fmla="*/ 37 h 482"/>
                <a:gd name="T26" fmla="*/ 44 w 207"/>
                <a:gd name="T27" fmla="*/ 24 h 482"/>
                <a:gd name="T28" fmla="*/ 55 w 207"/>
                <a:gd name="T29" fmla="*/ 13 h 482"/>
                <a:gd name="T30" fmla="*/ 82 w 207"/>
                <a:gd name="T31" fmla="*/ 2 h 482"/>
                <a:gd name="T32" fmla="*/ 117 w 207"/>
                <a:gd name="T33" fmla="*/ 0 h 482"/>
                <a:gd name="T34" fmla="*/ 147 w 207"/>
                <a:gd name="T35" fmla="*/ 0 h 482"/>
                <a:gd name="T36" fmla="*/ 182 w 207"/>
                <a:gd name="T37" fmla="*/ 2 h 482"/>
                <a:gd name="T38" fmla="*/ 218 w 207"/>
                <a:gd name="T39" fmla="*/ 8 h 482"/>
                <a:gd name="T40" fmla="*/ 248 w 207"/>
                <a:gd name="T41" fmla="*/ 21 h 482"/>
                <a:gd name="T42" fmla="*/ 259 w 207"/>
                <a:gd name="T43" fmla="*/ 29 h 482"/>
                <a:gd name="T44" fmla="*/ 262 w 207"/>
                <a:gd name="T45" fmla="*/ 46 h 482"/>
                <a:gd name="T46" fmla="*/ 259 w 207"/>
                <a:gd name="T47" fmla="*/ 59 h 482"/>
                <a:gd name="T48" fmla="*/ 248 w 207"/>
                <a:gd name="T49" fmla="*/ 72 h 482"/>
                <a:gd name="T50" fmla="*/ 222 w 207"/>
                <a:gd name="T51" fmla="*/ 91 h 482"/>
                <a:gd name="T52" fmla="*/ 182 w 207"/>
                <a:gd name="T53" fmla="*/ 104 h 482"/>
                <a:gd name="T54" fmla="*/ 147 w 207"/>
                <a:gd name="T55" fmla="*/ 110 h 482"/>
                <a:gd name="T56" fmla="*/ 137 w 207"/>
                <a:gd name="T57" fmla="*/ 102 h 482"/>
                <a:gd name="T58" fmla="*/ 133 w 207"/>
                <a:gd name="T59" fmla="*/ 96 h 482"/>
                <a:gd name="T60" fmla="*/ 137 w 207"/>
                <a:gd name="T61" fmla="*/ 94 h 482"/>
                <a:gd name="T62" fmla="*/ 150 w 207"/>
                <a:gd name="T63" fmla="*/ 88 h 482"/>
                <a:gd name="T64" fmla="*/ 173 w 207"/>
                <a:gd name="T65" fmla="*/ 83 h 482"/>
                <a:gd name="T66" fmla="*/ 190 w 207"/>
                <a:gd name="T67" fmla="*/ 72 h 482"/>
                <a:gd name="T68" fmla="*/ 201 w 207"/>
                <a:gd name="T69" fmla="*/ 62 h 482"/>
                <a:gd name="T70" fmla="*/ 198 w 207"/>
                <a:gd name="T71" fmla="*/ 48 h 482"/>
                <a:gd name="T72" fmla="*/ 184 w 207"/>
                <a:gd name="T73" fmla="*/ 37 h 482"/>
                <a:gd name="T74" fmla="*/ 163 w 207"/>
                <a:gd name="T75" fmla="*/ 29 h 482"/>
                <a:gd name="T76" fmla="*/ 140 w 207"/>
                <a:gd name="T77" fmla="*/ 21 h 482"/>
                <a:gd name="T78" fmla="*/ 117 w 207"/>
                <a:gd name="T79" fmla="*/ 21 h 482"/>
                <a:gd name="T80" fmla="*/ 106 w 207"/>
                <a:gd name="T81" fmla="*/ 24 h 482"/>
                <a:gd name="T82" fmla="*/ 98 w 207"/>
                <a:gd name="T83" fmla="*/ 32 h 482"/>
                <a:gd name="T84" fmla="*/ 96 w 207"/>
                <a:gd name="T85" fmla="*/ 51 h 482"/>
                <a:gd name="T86" fmla="*/ 106 w 207"/>
                <a:gd name="T87" fmla="*/ 72 h 482"/>
                <a:gd name="T88" fmla="*/ 127 w 207"/>
                <a:gd name="T89" fmla="*/ 94 h 482"/>
                <a:gd name="T90" fmla="*/ 140 w 207"/>
                <a:gd name="T91" fmla="*/ 113 h 482"/>
                <a:gd name="T92" fmla="*/ 147 w 207"/>
                <a:gd name="T93" fmla="*/ 140 h 482"/>
                <a:gd name="T94" fmla="*/ 147 w 207"/>
                <a:gd name="T95" fmla="*/ 172 h 482"/>
                <a:gd name="T96" fmla="*/ 140 w 207"/>
                <a:gd name="T97" fmla="*/ 212 h 482"/>
                <a:gd name="T98" fmla="*/ 133 w 207"/>
                <a:gd name="T99" fmla="*/ 212 h 482"/>
                <a:gd name="T100" fmla="*/ 68 w 207"/>
                <a:gd name="T101" fmla="*/ 500 h 482"/>
                <a:gd name="T102" fmla="*/ 0 w 207"/>
                <a:gd name="T103" fmla="*/ 492 h 482"/>
                <a:gd name="T104" fmla="*/ 3 w 207"/>
                <a:gd name="T105" fmla="*/ 495 h 48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7"/>
                <a:gd name="T160" fmla="*/ 0 h 482"/>
                <a:gd name="T161" fmla="*/ 207 w 207"/>
                <a:gd name="T162" fmla="*/ 482 h 48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7" h="482">
                  <a:moveTo>
                    <a:pt x="3" y="477"/>
                  </a:moveTo>
                  <a:lnTo>
                    <a:pt x="25" y="413"/>
                  </a:lnTo>
                  <a:lnTo>
                    <a:pt x="43" y="354"/>
                  </a:lnTo>
                  <a:lnTo>
                    <a:pt x="59" y="300"/>
                  </a:lnTo>
                  <a:lnTo>
                    <a:pt x="70" y="252"/>
                  </a:lnTo>
                  <a:lnTo>
                    <a:pt x="78" y="206"/>
                  </a:lnTo>
                  <a:lnTo>
                    <a:pt x="84" y="166"/>
                  </a:lnTo>
                  <a:lnTo>
                    <a:pt x="84" y="131"/>
                  </a:lnTo>
                  <a:lnTo>
                    <a:pt x="78" y="101"/>
                  </a:lnTo>
                  <a:lnTo>
                    <a:pt x="51" y="88"/>
                  </a:lnTo>
                  <a:lnTo>
                    <a:pt x="35" y="75"/>
                  </a:lnTo>
                  <a:lnTo>
                    <a:pt x="27" y="59"/>
                  </a:lnTo>
                  <a:lnTo>
                    <a:pt x="30" y="37"/>
                  </a:lnTo>
                  <a:lnTo>
                    <a:pt x="35" y="24"/>
                  </a:lnTo>
                  <a:lnTo>
                    <a:pt x="43" y="13"/>
                  </a:lnTo>
                  <a:lnTo>
                    <a:pt x="65" y="2"/>
                  </a:lnTo>
                  <a:lnTo>
                    <a:pt x="92" y="0"/>
                  </a:lnTo>
                  <a:lnTo>
                    <a:pt x="116" y="0"/>
                  </a:lnTo>
                  <a:lnTo>
                    <a:pt x="143" y="2"/>
                  </a:lnTo>
                  <a:lnTo>
                    <a:pt x="172" y="8"/>
                  </a:lnTo>
                  <a:lnTo>
                    <a:pt x="196" y="21"/>
                  </a:lnTo>
                  <a:lnTo>
                    <a:pt x="204" y="29"/>
                  </a:lnTo>
                  <a:lnTo>
                    <a:pt x="207" y="43"/>
                  </a:lnTo>
                  <a:lnTo>
                    <a:pt x="204" y="56"/>
                  </a:lnTo>
                  <a:lnTo>
                    <a:pt x="196" y="69"/>
                  </a:lnTo>
                  <a:lnTo>
                    <a:pt x="175" y="88"/>
                  </a:lnTo>
                  <a:lnTo>
                    <a:pt x="143" y="101"/>
                  </a:lnTo>
                  <a:lnTo>
                    <a:pt x="116" y="107"/>
                  </a:lnTo>
                  <a:lnTo>
                    <a:pt x="108" y="99"/>
                  </a:lnTo>
                  <a:lnTo>
                    <a:pt x="105" y="93"/>
                  </a:lnTo>
                  <a:lnTo>
                    <a:pt x="108" y="91"/>
                  </a:lnTo>
                  <a:lnTo>
                    <a:pt x="118" y="85"/>
                  </a:lnTo>
                  <a:lnTo>
                    <a:pt x="137" y="80"/>
                  </a:lnTo>
                  <a:lnTo>
                    <a:pt x="151" y="69"/>
                  </a:lnTo>
                  <a:lnTo>
                    <a:pt x="159" y="59"/>
                  </a:lnTo>
                  <a:lnTo>
                    <a:pt x="156" y="45"/>
                  </a:lnTo>
                  <a:lnTo>
                    <a:pt x="145" y="37"/>
                  </a:lnTo>
                  <a:lnTo>
                    <a:pt x="129" y="29"/>
                  </a:lnTo>
                  <a:lnTo>
                    <a:pt x="110" y="21"/>
                  </a:lnTo>
                  <a:lnTo>
                    <a:pt x="92" y="21"/>
                  </a:lnTo>
                  <a:lnTo>
                    <a:pt x="84" y="24"/>
                  </a:lnTo>
                  <a:lnTo>
                    <a:pt x="78" y="32"/>
                  </a:lnTo>
                  <a:lnTo>
                    <a:pt x="76" y="48"/>
                  </a:lnTo>
                  <a:lnTo>
                    <a:pt x="84" y="69"/>
                  </a:lnTo>
                  <a:lnTo>
                    <a:pt x="100" y="91"/>
                  </a:lnTo>
                  <a:lnTo>
                    <a:pt x="110" y="110"/>
                  </a:lnTo>
                  <a:lnTo>
                    <a:pt x="116" y="134"/>
                  </a:lnTo>
                  <a:lnTo>
                    <a:pt x="116" y="166"/>
                  </a:lnTo>
                  <a:lnTo>
                    <a:pt x="110" y="203"/>
                  </a:lnTo>
                  <a:lnTo>
                    <a:pt x="105" y="203"/>
                  </a:lnTo>
                  <a:lnTo>
                    <a:pt x="54" y="482"/>
                  </a:lnTo>
                  <a:lnTo>
                    <a:pt x="0" y="474"/>
                  </a:lnTo>
                  <a:lnTo>
                    <a:pt x="3" y="477"/>
                  </a:lnTo>
                  <a:close/>
                </a:path>
              </a:pathLst>
            </a:custGeom>
            <a:solidFill>
              <a:srgbClr val="000000"/>
            </a:solidFill>
            <a:ln w="9525">
              <a:noFill/>
              <a:round/>
              <a:headEnd/>
              <a:tailEnd/>
            </a:ln>
          </p:spPr>
          <p:txBody>
            <a:bodyPr/>
            <a:lstStyle/>
            <a:p>
              <a:endParaRPr lang="ar-SA"/>
            </a:p>
          </p:txBody>
        </p:sp>
        <p:sp>
          <p:nvSpPr>
            <p:cNvPr id="20503" name="Freeform 25"/>
            <p:cNvSpPr>
              <a:spLocks/>
            </p:cNvSpPr>
            <p:nvPr/>
          </p:nvSpPr>
          <p:spPr bwMode="auto">
            <a:xfrm>
              <a:off x="2414" y="1636"/>
              <a:ext cx="244" cy="160"/>
            </a:xfrm>
            <a:custGeom>
              <a:avLst/>
              <a:gdLst>
                <a:gd name="T0" fmla="*/ 62 w 226"/>
                <a:gd name="T1" fmla="*/ 2 h 158"/>
                <a:gd name="T2" fmla="*/ 30 w 226"/>
                <a:gd name="T3" fmla="*/ 5 h 158"/>
                <a:gd name="T4" fmla="*/ 6 w 226"/>
                <a:gd name="T5" fmla="*/ 16 h 158"/>
                <a:gd name="T6" fmla="*/ 0 w 226"/>
                <a:gd name="T7" fmla="*/ 24 h 158"/>
                <a:gd name="T8" fmla="*/ 0 w 226"/>
                <a:gd name="T9" fmla="*/ 32 h 158"/>
                <a:gd name="T10" fmla="*/ 3 w 226"/>
                <a:gd name="T11" fmla="*/ 45 h 158"/>
                <a:gd name="T12" fmla="*/ 14 w 226"/>
                <a:gd name="T13" fmla="*/ 59 h 158"/>
                <a:gd name="T14" fmla="*/ 52 w 226"/>
                <a:gd name="T15" fmla="*/ 80 h 158"/>
                <a:gd name="T16" fmla="*/ 89 w 226"/>
                <a:gd name="T17" fmla="*/ 96 h 158"/>
                <a:gd name="T18" fmla="*/ 118 w 226"/>
                <a:gd name="T19" fmla="*/ 113 h 158"/>
                <a:gd name="T20" fmla="*/ 126 w 226"/>
                <a:gd name="T21" fmla="*/ 126 h 158"/>
                <a:gd name="T22" fmla="*/ 126 w 226"/>
                <a:gd name="T23" fmla="*/ 137 h 158"/>
                <a:gd name="T24" fmla="*/ 122 w 226"/>
                <a:gd name="T25" fmla="*/ 156 h 158"/>
                <a:gd name="T26" fmla="*/ 126 w 226"/>
                <a:gd name="T27" fmla="*/ 164 h 158"/>
                <a:gd name="T28" fmla="*/ 132 w 226"/>
                <a:gd name="T29" fmla="*/ 158 h 158"/>
                <a:gd name="T30" fmla="*/ 143 w 226"/>
                <a:gd name="T31" fmla="*/ 145 h 158"/>
                <a:gd name="T32" fmla="*/ 157 w 226"/>
                <a:gd name="T33" fmla="*/ 126 h 158"/>
                <a:gd name="T34" fmla="*/ 173 w 226"/>
                <a:gd name="T35" fmla="*/ 110 h 158"/>
                <a:gd name="T36" fmla="*/ 190 w 226"/>
                <a:gd name="T37" fmla="*/ 102 h 158"/>
                <a:gd name="T38" fmla="*/ 206 w 226"/>
                <a:gd name="T39" fmla="*/ 99 h 158"/>
                <a:gd name="T40" fmla="*/ 233 w 226"/>
                <a:gd name="T41" fmla="*/ 96 h 158"/>
                <a:gd name="T42" fmla="*/ 265 w 226"/>
                <a:gd name="T43" fmla="*/ 86 h 158"/>
                <a:gd name="T44" fmla="*/ 277 w 226"/>
                <a:gd name="T45" fmla="*/ 78 h 158"/>
                <a:gd name="T46" fmla="*/ 284 w 226"/>
                <a:gd name="T47" fmla="*/ 70 h 158"/>
                <a:gd name="T48" fmla="*/ 281 w 226"/>
                <a:gd name="T49" fmla="*/ 56 h 158"/>
                <a:gd name="T50" fmla="*/ 270 w 226"/>
                <a:gd name="T51" fmla="*/ 43 h 158"/>
                <a:gd name="T52" fmla="*/ 257 w 226"/>
                <a:gd name="T53" fmla="*/ 29 h 158"/>
                <a:gd name="T54" fmla="*/ 247 w 226"/>
                <a:gd name="T55" fmla="*/ 24 h 158"/>
                <a:gd name="T56" fmla="*/ 240 w 226"/>
                <a:gd name="T57" fmla="*/ 24 h 158"/>
                <a:gd name="T58" fmla="*/ 236 w 226"/>
                <a:gd name="T59" fmla="*/ 26 h 158"/>
                <a:gd name="T60" fmla="*/ 240 w 226"/>
                <a:gd name="T61" fmla="*/ 54 h 158"/>
                <a:gd name="T62" fmla="*/ 236 w 226"/>
                <a:gd name="T63" fmla="*/ 64 h 158"/>
                <a:gd name="T64" fmla="*/ 222 w 226"/>
                <a:gd name="T65" fmla="*/ 75 h 158"/>
                <a:gd name="T66" fmla="*/ 201 w 226"/>
                <a:gd name="T67" fmla="*/ 83 h 158"/>
                <a:gd name="T68" fmla="*/ 170 w 226"/>
                <a:gd name="T69" fmla="*/ 86 h 158"/>
                <a:gd name="T70" fmla="*/ 132 w 226"/>
                <a:gd name="T71" fmla="*/ 80 h 158"/>
                <a:gd name="T72" fmla="*/ 92 w 226"/>
                <a:gd name="T73" fmla="*/ 70 h 158"/>
                <a:gd name="T74" fmla="*/ 58 w 226"/>
                <a:gd name="T75" fmla="*/ 54 h 158"/>
                <a:gd name="T76" fmla="*/ 48 w 226"/>
                <a:gd name="T77" fmla="*/ 45 h 158"/>
                <a:gd name="T78" fmla="*/ 48 w 226"/>
                <a:gd name="T79" fmla="*/ 34 h 158"/>
                <a:gd name="T80" fmla="*/ 54 w 226"/>
                <a:gd name="T81" fmla="*/ 18 h 158"/>
                <a:gd name="T82" fmla="*/ 72 w 226"/>
                <a:gd name="T83" fmla="*/ 5 h 158"/>
                <a:gd name="T84" fmla="*/ 68 w 226"/>
                <a:gd name="T85" fmla="*/ 2 h 158"/>
                <a:gd name="T86" fmla="*/ 62 w 226"/>
                <a:gd name="T87" fmla="*/ 2 h 158"/>
                <a:gd name="T88" fmla="*/ 62 w 226"/>
                <a:gd name="T89" fmla="*/ 0 h 158"/>
                <a:gd name="T90" fmla="*/ 62 w 226"/>
                <a:gd name="T91" fmla="*/ 2 h 1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6"/>
                <a:gd name="T139" fmla="*/ 0 h 158"/>
                <a:gd name="T140" fmla="*/ 226 w 226"/>
                <a:gd name="T141" fmla="*/ 158 h 15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6" h="158">
                  <a:moveTo>
                    <a:pt x="49" y="2"/>
                  </a:moveTo>
                  <a:lnTo>
                    <a:pt x="24" y="5"/>
                  </a:lnTo>
                  <a:lnTo>
                    <a:pt x="6" y="16"/>
                  </a:lnTo>
                  <a:lnTo>
                    <a:pt x="0" y="24"/>
                  </a:lnTo>
                  <a:lnTo>
                    <a:pt x="0" y="32"/>
                  </a:lnTo>
                  <a:lnTo>
                    <a:pt x="3" y="42"/>
                  </a:lnTo>
                  <a:lnTo>
                    <a:pt x="11" y="56"/>
                  </a:lnTo>
                  <a:lnTo>
                    <a:pt x="41" y="77"/>
                  </a:lnTo>
                  <a:lnTo>
                    <a:pt x="70" y="93"/>
                  </a:lnTo>
                  <a:lnTo>
                    <a:pt x="94" y="110"/>
                  </a:lnTo>
                  <a:lnTo>
                    <a:pt x="100" y="120"/>
                  </a:lnTo>
                  <a:lnTo>
                    <a:pt x="100" y="131"/>
                  </a:lnTo>
                  <a:lnTo>
                    <a:pt x="97" y="150"/>
                  </a:lnTo>
                  <a:lnTo>
                    <a:pt x="100" y="158"/>
                  </a:lnTo>
                  <a:lnTo>
                    <a:pt x="105" y="152"/>
                  </a:lnTo>
                  <a:lnTo>
                    <a:pt x="113" y="139"/>
                  </a:lnTo>
                  <a:lnTo>
                    <a:pt x="124" y="120"/>
                  </a:lnTo>
                  <a:lnTo>
                    <a:pt x="137" y="107"/>
                  </a:lnTo>
                  <a:lnTo>
                    <a:pt x="151" y="99"/>
                  </a:lnTo>
                  <a:lnTo>
                    <a:pt x="164" y="96"/>
                  </a:lnTo>
                  <a:lnTo>
                    <a:pt x="185" y="93"/>
                  </a:lnTo>
                  <a:lnTo>
                    <a:pt x="210" y="83"/>
                  </a:lnTo>
                  <a:lnTo>
                    <a:pt x="220" y="75"/>
                  </a:lnTo>
                  <a:lnTo>
                    <a:pt x="226" y="67"/>
                  </a:lnTo>
                  <a:lnTo>
                    <a:pt x="223" y="53"/>
                  </a:lnTo>
                  <a:lnTo>
                    <a:pt x="215" y="40"/>
                  </a:lnTo>
                  <a:lnTo>
                    <a:pt x="204" y="29"/>
                  </a:lnTo>
                  <a:lnTo>
                    <a:pt x="196" y="24"/>
                  </a:lnTo>
                  <a:lnTo>
                    <a:pt x="191" y="24"/>
                  </a:lnTo>
                  <a:lnTo>
                    <a:pt x="188" y="26"/>
                  </a:lnTo>
                  <a:lnTo>
                    <a:pt x="191" y="51"/>
                  </a:lnTo>
                  <a:lnTo>
                    <a:pt x="188" y="61"/>
                  </a:lnTo>
                  <a:lnTo>
                    <a:pt x="177" y="72"/>
                  </a:lnTo>
                  <a:lnTo>
                    <a:pt x="159" y="80"/>
                  </a:lnTo>
                  <a:lnTo>
                    <a:pt x="134" y="83"/>
                  </a:lnTo>
                  <a:lnTo>
                    <a:pt x="105" y="77"/>
                  </a:lnTo>
                  <a:lnTo>
                    <a:pt x="73" y="67"/>
                  </a:lnTo>
                  <a:lnTo>
                    <a:pt x="46" y="51"/>
                  </a:lnTo>
                  <a:lnTo>
                    <a:pt x="38" y="42"/>
                  </a:lnTo>
                  <a:lnTo>
                    <a:pt x="38" y="34"/>
                  </a:lnTo>
                  <a:lnTo>
                    <a:pt x="43" y="18"/>
                  </a:lnTo>
                  <a:lnTo>
                    <a:pt x="57" y="5"/>
                  </a:lnTo>
                  <a:lnTo>
                    <a:pt x="54" y="2"/>
                  </a:lnTo>
                  <a:lnTo>
                    <a:pt x="49" y="2"/>
                  </a:lnTo>
                  <a:lnTo>
                    <a:pt x="49" y="0"/>
                  </a:lnTo>
                  <a:lnTo>
                    <a:pt x="49" y="2"/>
                  </a:lnTo>
                  <a:close/>
                </a:path>
              </a:pathLst>
            </a:custGeom>
            <a:solidFill>
              <a:srgbClr val="000000"/>
            </a:solidFill>
            <a:ln w="9525">
              <a:noFill/>
              <a:round/>
              <a:headEnd/>
              <a:tailEnd/>
            </a:ln>
          </p:spPr>
          <p:txBody>
            <a:bodyPr/>
            <a:lstStyle/>
            <a:p>
              <a:endParaRPr lang="ar-SA"/>
            </a:p>
          </p:txBody>
        </p:sp>
        <p:sp>
          <p:nvSpPr>
            <p:cNvPr id="20504" name="Freeform 26"/>
            <p:cNvSpPr>
              <a:spLocks/>
            </p:cNvSpPr>
            <p:nvPr/>
          </p:nvSpPr>
          <p:spPr bwMode="auto">
            <a:xfrm>
              <a:off x="2481" y="2029"/>
              <a:ext cx="264" cy="163"/>
            </a:xfrm>
            <a:custGeom>
              <a:avLst/>
              <a:gdLst>
                <a:gd name="T0" fmla="*/ 81 w 244"/>
                <a:gd name="T1" fmla="*/ 111 h 161"/>
                <a:gd name="T2" fmla="*/ 113 w 244"/>
                <a:gd name="T3" fmla="*/ 121 h 161"/>
                <a:gd name="T4" fmla="*/ 143 w 244"/>
                <a:gd name="T5" fmla="*/ 132 h 161"/>
                <a:gd name="T6" fmla="*/ 173 w 244"/>
                <a:gd name="T7" fmla="*/ 135 h 161"/>
                <a:gd name="T8" fmla="*/ 200 w 244"/>
                <a:gd name="T9" fmla="*/ 132 h 161"/>
                <a:gd name="T10" fmla="*/ 225 w 244"/>
                <a:gd name="T11" fmla="*/ 130 h 161"/>
                <a:gd name="T12" fmla="*/ 241 w 244"/>
                <a:gd name="T13" fmla="*/ 121 h 161"/>
                <a:gd name="T14" fmla="*/ 259 w 244"/>
                <a:gd name="T15" fmla="*/ 113 h 161"/>
                <a:gd name="T16" fmla="*/ 265 w 244"/>
                <a:gd name="T17" fmla="*/ 105 h 161"/>
                <a:gd name="T18" fmla="*/ 265 w 244"/>
                <a:gd name="T19" fmla="*/ 89 h 161"/>
                <a:gd name="T20" fmla="*/ 254 w 244"/>
                <a:gd name="T21" fmla="*/ 70 h 161"/>
                <a:gd name="T22" fmla="*/ 238 w 244"/>
                <a:gd name="T23" fmla="*/ 57 h 161"/>
                <a:gd name="T24" fmla="*/ 220 w 244"/>
                <a:gd name="T25" fmla="*/ 52 h 161"/>
                <a:gd name="T26" fmla="*/ 214 w 244"/>
                <a:gd name="T27" fmla="*/ 49 h 161"/>
                <a:gd name="T28" fmla="*/ 200 w 244"/>
                <a:gd name="T29" fmla="*/ 38 h 161"/>
                <a:gd name="T30" fmla="*/ 184 w 244"/>
                <a:gd name="T31" fmla="*/ 22 h 161"/>
                <a:gd name="T32" fmla="*/ 184 w 244"/>
                <a:gd name="T33" fmla="*/ 14 h 161"/>
                <a:gd name="T34" fmla="*/ 189 w 244"/>
                <a:gd name="T35" fmla="*/ 11 h 161"/>
                <a:gd name="T36" fmla="*/ 208 w 244"/>
                <a:gd name="T37" fmla="*/ 14 h 161"/>
                <a:gd name="T38" fmla="*/ 238 w 244"/>
                <a:gd name="T39" fmla="*/ 25 h 161"/>
                <a:gd name="T40" fmla="*/ 268 w 244"/>
                <a:gd name="T41" fmla="*/ 44 h 161"/>
                <a:gd name="T42" fmla="*/ 292 w 244"/>
                <a:gd name="T43" fmla="*/ 60 h 161"/>
                <a:gd name="T44" fmla="*/ 303 w 244"/>
                <a:gd name="T45" fmla="*/ 76 h 161"/>
                <a:gd name="T46" fmla="*/ 309 w 244"/>
                <a:gd name="T47" fmla="*/ 95 h 161"/>
                <a:gd name="T48" fmla="*/ 305 w 244"/>
                <a:gd name="T49" fmla="*/ 111 h 161"/>
                <a:gd name="T50" fmla="*/ 299 w 244"/>
                <a:gd name="T51" fmla="*/ 130 h 161"/>
                <a:gd name="T52" fmla="*/ 285 w 244"/>
                <a:gd name="T53" fmla="*/ 143 h 161"/>
                <a:gd name="T54" fmla="*/ 268 w 244"/>
                <a:gd name="T55" fmla="*/ 154 h 161"/>
                <a:gd name="T56" fmla="*/ 248 w 244"/>
                <a:gd name="T57" fmla="*/ 162 h 161"/>
                <a:gd name="T58" fmla="*/ 225 w 244"/>
                <a:gd name="T59" fmla="*/ 167 h 161"/>
                <a:gd name="T60" fmla="*/ 167 w 244"/>
                <a:gd name="T61" fmla="*/ 167 h 161"/>
                <a:gd name="T62" fmla="*/ 102 w 244"/>
                <a:gd name="T63" fmla="*/ 157 h 161"/>
                <a:gd name="T64" fmla="*/ 41 w 244"/>
                <a:gd name="T65" fmla="*/ 132 h 161"/>
                <a:gd name="T66" fmla="*/ 25 w 244"/>
                <a:gd name="T67" fmla="*/ 119 h 161"/>
                <a:gd name="T68" fmla="*/ 11 w 244"/>
                <a:gd name="T69" fmla="*/ 108 h 161"/>
                <a:gd name="T70" fmla="*/ 0 w 244"/>
                <a:gd name="T71" fmla="*/ 81 h 161"/>
                <a:gd name="T72" fmla="*/ 5 w 244"/>
                <a:gd name="T73" fmla="*/ 54 h 161"/>
                <a:gd name="T74" fmla="*/ 19 w 244"/>
                <a:gd name="T75" fmla="*/ 30 h 161"/>
                <a:gd name="T76" fmla="*/ 41 w 244"/>
                <a:gd name="T77" fmla="*/ 14 h 161"/>
                <a:gd name="T78" fmla="*/ 75 w 244"/>
                <a:gd name="T79" fmla="*/ 6 h 161"/>
                <a:gd name="T80" fmla="*/ 140 w 244"/>
                <a:gd name="T81" fmla="*/ 0 h 161"/>
                <a:gd name="T82" fmla="*/ 154 w 244"/>
                <a:gd name="T83" fmla="*/ 6 h 161"/>
                <a:gd name="T84" fmla="*/ 156 w 244"/>
                <a:gd name="T85" fmla="*/ 14 h 161"/>
                <a:gd name="T86" fmla="*/ 149 w 244"/>
                <a:gd name="T87" fmla="*/ 22 h 161"/>
                <a:gd name="T88" fmla="*/ 126 w 244"/>
                <a:gd name="T89" fmla="*/ 25 h 161"/>
                <a:gd name="T90" fmla="*/ 89 w 244"/>
                <a:gd name="T91" fmla="*/ 33 h 161"/>
                <a:gd name="T92" fmla="*/ 71 w 244"/>
                <a:gd name="T93" fmla="*/ 44 h 161"/>
                <a:gd name="T94" fmla="*/ 58 w 244"/>
                <a:gd name="T95" fmla="*/ 54 h 161"/>
                <a:gd name="T96" fmla="*/ 48 w 244"/>
                <a:gd name="T97" fmla="*/ 68 h 161"/>
                <a:gd name="T98" fmla="*/ 48 w 244"/>
                <a:gd name="T99" fmla="*/ 81 h 161"/>
                <a:gd name="T100" fmla="*/ 58 w 244"/>
                <a:gd name="T101" fmla="*/ 97 h 161"/>
                <a:gd name="T102" fmla="*/ 81 w 244"/>
                <a:gd name="T103" fmla="*/ 111 h 161"/>
                <a:gd name="T104" fmla="*/ 81 w 244"/>
                <a:gd name="T105" fmla="*/ 108 h 161"/>
                <a:gd name="T106" fmla="*/ 81 w 244"/>
                <a:gd name="T107" fmla="*/ 111 h 16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44"/>
                <a:gd name="T163" fmla="*/ 0 h 161"/>
                <a:gd name="T164" fmla="*/ 244 w 244"/>
                <a:gd name="T165" fmla="*/ 161 h 16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44" h="161">
                  <a:moveTo>
                    <a:pt x="64" y="108"/>
                  </a:moveTo>
                  <a:lnTo>
                    <a:pt x="89" y="118"/>
                  </a:lnTo>
                  <a:lnTo>
                    <a:pt x="113" y="126"/>
                  </a:lnTo>
                  <a:lnTo>
                    <a:pt x="137" y="129"/>
                  </a:lnTo>
                  <a:lnTo>
                    <a:pt x="158" y="126"/>
                  </a:lnTo>
                  <a:lnTo>
                    <a:pt x="177" y="124"/>
                  </a:lnTo>
                  <a:lnTo>
                    <a:pt x="190" y="118"/>
                  </a:lnTo>
                  <a:lnTo>
                    <a:pt x="204" y="110"/>
                  </a:lnTo>
                  <a:lnTo>
                    <a:pt x="209" y="102"/>
                  </a:lnTo>
                  <a:lnTo>
                    <a:pt x="209" y="86"/>
                  </a:lnTo>
                  <a:lnTo>
                    <a:pt x="201" y="67"/>
                  </a:lnTo>
                  <a:lnTo>
                    <a:pt x="188" y="54"/>
                  </a:lnTo>
                  <a:lnTo>
                    <a:pt x="174" y="49"/>
                  </a:lnTo>
                  <a:lnTo>
                    <a:pt x="169" y="46"/>
                  </a:lnTo>
                  <a:lnTo>
                    <a:pt x="158" y="38"/>
                  </a:lnTo>
                  <a:lnTo>
                    <a:pt x="145" y="22"/>
                  </a:lnTo>
                  <a:lnTo>
                    <a:pt x="145" y="14"/>
                  </a:lnTo>
                  <a:lnTo>
                    <a:pt x="150" y="11"/>
                  </a:lnTo>
                  <a:lnTo>
                    <a:pt x="164" y="14"/>
                  </a:lnTo>
                  <a:lnTo>
                    <a:pt x="188" y="25"/>
                  </a:lnTo>
                  <a:lnTo>
                    <a:pt x="212" y="41"/>
                  </a:lnTo>
                  <a:lnTo>
                    <a:pt x="231" y="57"/>
                  </a:lnTo>
                  <a:lnTo>
                    <a:pt x="239" y="73"/>
                  </a:lnTo>
                  <a:lnTo>
                    <a:pt x="244" y="92"/>
                  </a:lnTo>
                  <a:lnTo>
                    <a:pt x="241" y="108"/>
                  </a:lnTo>
                  <a:lnTo>
                    <a:pt x="236" y="124"/>
                  </a:lnTo>
                  <a:lnTo>
                    <a:pt x="225" y="137"/>
                  </a:lnTo>
                  <a:lnTo>
                    <a:pt x="212" y="148"/>
                  </a:lnTo>
                  <a:lnTo>
                    <a:pt x="196" y="156"/>
                  </a:lnTo>
                  <a:lnTo>
                    <a:pt x="177" y="161"/>
                  </a:lnTo>
                  <a:lnTo>
                    <a:pt x="131" y="161"/>
                  </a:lnTo>
                  <a:lnTo>
                    <a:pt x="80" y="151"/>
                  </a:lnTo>
                  <a:lnTo>
                    <a:pt x="32" y="126"/>
                  </a:lnTo>
                  <a:lnTo>
                    <a:pt x="19" y="116"/>
                  </a:lnTo>
                  <a:lnTo>
                    <a:pt x="8" y="105"/>
                  </a:lnTo>
                  <a:lnTo>
                    <a:pt x="0" y="78"/>
                  </a:lnTo>
                  <a:lnTo>
                    <a:pt x="5" y="51"/>
                  </a:lnTo>
                  <a:lnTo>
                    <a:pt x="16" y="30"/>
                  </a:lnTo>
                  <a:lnTo>
                    <a:pt x="32" y="14"/>
                  </a:lnTo>
                  <a:lnTo>
                    <a:pt x="59" y="6"/>
                  </a:lnTo>
                  <a:lnTo>
                    <a:pt x="110" y="0"/>
                  </a:lnTo>
                  <a:lnTo>
                    <a:pt x="121" y="6"/>
                  </a:lnTo>
                  <a:lnTo>
                    <a:pt x="123" y="14"/>
                  </a:lnTo>
                  <a:lnTo>
                    <a:pt x="118" y="22"/>
                  </a:lnTo>
                  <a:lnTo>
                    <a:pt x="99" y="25"/>
                  </a:lnTo>
                  <a:lnTo>
                    <a:pt x="70" y="33"/>
                  </a:lnTo>
                  <a:lnTo>
                    <a:pt x="56" y="41"/>
                  </a:lnTo>
                  <a:lnTo>
                    <a:pt x="46" y="51"/>
                  </a:lnTo>
                  <a:lnTo>
                    <a:pt x="38" y="65"/>
                  </a:lnTo>
                  <a:lnTo>
                    <a:pt x="38" y="78"/>
                  </a:lnTo>
                  <a:lnTo>
                    <a:pt x="46" y="94"/>
                  </a:lnTo>
                  <a:lnTo>
                    <a:pt x="64" y="108"/>
                  </a:lnTo>
                  <a:lnTo>
                    <a:pt x="64" y="105"/>
                  </a:lnTo>
                  <a:lnTo>
                    <a:pt x="64" y="108"/>
                  </a:lnTo>
                  <a:close/>
                </a:path>
              </a:pathLst>
            </a:custGeom>
            <a:solidFill>
              <a:srgbClr val="000000"/>
            </a:solidFill>
            <a:ln w="9525">
              <a:noFill/>
              <a:round/>
              <a:headEnd/>
              <a:tailEnd/>
            </a:ln>
          </p:spPr>
          <p:txBody>
            <a:bodyPr/>
            <a:lstStyle/>
            <a:p>
              <a:endParaRPr lang="ar-SA"/>
            </a:p>
          </p:txBody>
        </p:sp>
        <p:sp>
          <p:nvSpPr>
            <p:cNvPr id="20505" name="Freeform 27"/>
            <p:cNvSpPr>
              <a:spLocks/>
            </p:cNvSpPr>
            <p:nvPr/>
          </p:nvSpPr>
          <p:spPr bwMode="auto">
            <a:xfrm>
              <a:off x="1208" y="4442"/>
              <a:ext cx="667" cy="1152"/>
            </a:xfrm>
            <a:custGeom>
              <a:avLst/>
              <a:gdLst>
                <a:gd name="T0" fmla="*/ 532 w 617"/>
                <a:gd name="T1" fmla="*/ 1112 h 1137"/>
                <a:gd name="T2" fmla="*/ 515 w 617"/>
                <a:gd name="T3" fmla="*/ 1049 h 1137"/>
                <a:gd name="T4" fmla="*/ 462 w 617"/>
                <a:gd name="T5" fmla="*/ 974 h 1137"/>
                <a:gd name="T6" fmla="*/ 352 w 617"/>
                <a:gd name="T7" fmla="*/ 896 h 1137"/>
                <a:gd name="T8" fmla="*/ 240 w 617"/>
                <a:gd name="T9" fmla="*/ 835 h 1137"/>
                <a:gd name="T10" fmla="*/ 159 w 617"/>
                <a:gd name="T11" fmla="*/ 773 h 1137"/>
                <a:gd name="T12" fmla="*/ 125 w 617"/>
                <a:gd name="T13" fmla="*/ 711 h 1137"/>
                <a:gd name="T14" fmla="*/ 121 w 617"/>
                <a:gd name="T15" fmla="*/ 622 h 1137"/>
                <a:gd name="T16" fmla="*/ 129 w 617"/>
                <a:gd name="T17" fmla="*/ 574 h 1137"/>
                <a:gd name="T18" fmla="*/ 109 w 617"/>
                <a:gd name="T19" fmla="*/ 533 h 1137"/>
                <a:gd name="T20" fmla="*/ 19 w 617"/>
                <a:gd name="T21" fmla="*/ 430 h 1137"/>
                <a:gd name="T22" fmla="*/ 0 w 617"/>
                <a:gd name="T23" fmla="*/ 367 h 1137"/>
                <a:gd name="T24" fmla="*/ 11 w 617"/>
                <a:gd name="T25" fmla="*/ 294 h 1137"/>
                <a:gd name="T26" fmla="*/ 37 w 617"/>
                <a:gd name="T27" fmla="*/ 237 h 1137"/>
                <a:gd name="T28" fmla="*/ 81 w 617"/>
                <a:gd name="T29" fmla="*/ 202 h 1137"/>
                <a:gd name="T30" fmla="*/ 179 w 617"/>
                <a:gd name="T31" fmla="*/ 159 h 1137"/>
                <a:gd name="T32" fmla="*/ 275 w 617"/>
                <a:gd name="T33" fmla="*/ 143 h 1137"/>
                <a:gd name="T34" fmla="*/ 332 w 617"/>
                <a:gd name="T35" fmla="*/ 124 h 1137"/>
                <a:gd name="T36" fmla="*/ 364 w 617"/>
                <a:gd name="T37" fmla="*/ 84 h 1137"/>
                <a:gd name="T38" fmla="*/ 413 w 617"/>
                <a:gd name="T39" fmla="*/ 35 h 1137"/>
                <a:gd name="T40" fmla="*/ 492 w 617"/>
                <a:gd name="T41" fmla="*/ 6 h 1137"/>
                <a:gd name="T42" fmla="*/ 548 w 617"/>
                <a:gd name="T43" fmla="*/ 0 h 1137"/>
                <a:gd name="T44" fmla="*/ 617 w 617"/>
                <a:gd name="T45" fmla="*/ 8 h 1137"/>
                <a:gd name="T46" fmla="*/ 725 w 617"/>
                <a:gd name="T47" fmla="*/ 62 h 1137"/>
                <a:gd name="T48" fmla="*/ 776 w 617"/>
                <a:gd name="T49" fmla="*/ 108 h 1137"/>
                <a:gd name="T50" fmla="*/ 779 w 617"/>
                <a:gd name="T51" fmla="*/ 135 h 1137"/>
                <a:gd name="T52" fmla="*/ 762 w 617"/>
                <a:gd name="T53" fmla="*/ 148 h 1137"/>
                <a:gd name="T54" fmla="*/ 737 w 617"/>
                <a:gd name="T55" fmla="*/ 146 h 1137"/>
                <a:gd name="T56" fmla="*/ 711 w 617"/>
                <a:gd name="T57" fmla="*/ 122 h 1137"/>
                <a:gd name="T58" fmla="*/ 643 w 617"/>
                <a:gd name="T59" fmla="*/ 78 h 1137"/>
                <a:gd name="T60" fmla="*/ 562 w 617"/>
                <a:gd name="T61" fmla="*/ 52 h 1137"/>
                <a:gd name="T62" fmla="*/ 492 w 617"/>
                <a:gd name="T63" fmla="*/ 62 h 1137"/>
                <a:gd name="T64" fmla="*/ 409 w 617"/>
                <a:gd name="T65" fmla="*/ 108 h 1137"/>
                <a:gd name="T66" fmla="*/ 373 w 617"/>
                <a:gd name="T67" fmla="*/ 154 h 1137"/>
                <a:gd name="T68" fmla="*/ 339 w 617"/>
                <a:gd name="T69" fmla="*/ 191 h 1137"/>
                <a:gd name="T70" fmla="*/ 305 w 617"/>
                <a:gd name="T71" fmla="*/ 208 h 1137"/>
                <a:gd name="T72" fmla="*/ 254 w 617"/>
                <a:gd name="T73" fmla="*/ 210 h 1137"/>
                <a:gd name="T74" fmla="*/ 216 w 617"/>
                <a:gd name="T75" fmla="*/ 216 h 1137"/>
                <a:gd name="T76" fmla="*/ 162 w 617"/>
                <a:gd name="T77" fmla="*/ 232 h 1137"/>
                <a:gd name="T78" fmla="*/ 115 w 617"/>
                <a:gd name="T79" fmla="*/ 274 h 1137"/>
                <a:gd name="T80" fmla="*/ 98 w 617"/>
                <a:gd name="T81" fmla="*/ 352 h 1137"/>
                <a:gd name="T82" fmla="*/ 119 w 617"/>
                <a:gd name="T83" fmla="*/ 433 h 1137"/>
                <a:gd name="T84" fmla="*/ 159 w 617"/>
                <a:gd name="T85" fmla="*/ 485 h 1137"/>
                <a:gd name="T86" fmla="*/ 192 w 617"/>
                <a:gd name="T87" fmla="*/ 520 h 1137"/>
                <a:gd name="T88" fmla="*/ 205 w 617"/>
                <a:gd name="T89" fmla="*/ 558 h 1137"/>
                <a:gd name="T90" fmla="*/ 189 w 617"/>
                <a:gd name="T91" fmla="*/ 612 h 1137"/>
                <a:gd name="T92" fmla="*/ 173 w 617"/>
                <a:gd name="T93" fmla="*/ 661 h 1137"/>
                <a:gd name="T94" fmla="*/ 179 w 617"/>
                <a:gd name="T95" fmla="*/ 695 h 1137"/>
                <a:gd name="T96" fmla="*/ 205 w 617"/>
                <a:gd name="T97" fmla="*/ 736 h 1137"/>
                <a:gd name="T98" fmla="*/ 258 w 617"/>
                <a:gd name="T99" fmla="*/ 787 h 1137"/>
                <a:gd name="T100" fmla="*/ 332 w 617"/>
                <a:gd name="T101" fmla="*/ 843 h 1137"/>
                <a:gd name="T102" fmla="*/ 448 w 617"/>
                <a:gd name="T103" fmla="*/ 901 h 1137"/>
                <a:gd name="T104" fmla="*/ 521 w 617"/>
                <a:gd name="T105" fmla="*/ 945 h 1137"/>
                <a:gd name="T106" fmla="*/ 568 w 617"/>
                <a:gd name="T107" fmla="*/ 1010 h 1137"/>
                <a:gd name="T108" fmla="*/ 582 w 617"/>
                <a:gd name="T109" fmla="*/ 1088 h 1137"/>
                <a:gd name="T110" fmla="*/ 565 w 617"/>
                <a:gd name="T111" fmla="*/ 1182 h 1137"/>
                <a:gd name="T112" fmla="*/ 529 w 617"/>
                <a:gd name="T113" fmla="*/ 1147 h 113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17"/>
                <a:gd name="T172" fmla="*/ 0 h 1137"/>
                <a:gd name="T173" fmla="*/ 617 w 617"/>
                <a:gd name="T174" fmla="*/ 1137 h 113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17" h="1137">
                  <a:moveTo>
                    <a:pt x="421" y="1105"/>
                  </a:moveTo>
                  <a:lnTo>
                    <a:pt x="421" y="1070"/>
                  </a:lnTo>
                  <a:lnTo>
                    <a:pt x="415" y="1038"/>
                  </a:lnTo>
                  <a:lnTo>
                    <a:pt x="407" y="1009"/>
                  </a:lnTo>
                  <a:lnTo>
                    <a:pt x="397" y="982"/>
                  </a:lnTo>
                  <a:lnTo>
                    <a:pt x="365" y="936"/>
                  </a:lnTo>
                  <a:lnTo>
                    <a:pt x="324" y="896"/>
                  </a:lnTo>
                  <a:lnTo>
                    <a:pt x="279" y="861"/>
                  </a:lnTo>
                  <a:lnTo>
                    <a:pt x="233" y="829"/>
                  </a:lnTo>
                  <a:lnTo>
                    <a:pt x="190" y="802"/>
                  </a:lnTo>
                  <a:lnTo>
                    <a:pt x="153" y="773"/>
                  </a:lnTo>
                  <a:lnTo>
                    <a:pt x="126" y="743"/>
                  </a:lnTo>
                  <a:lnTo>
                    <a:pt x="110" y="714"/>
                  </a:lnTo>
                  <a:lnTo>
                    <a:pt x="99" y="684"/>
                  </a:lnTo>
                  <a:lnTo>
                    <a:pt x="96" y="655"/>
                  </a:lnTo>
                  <a:lnTo>
                    <a:pt x="96" y="598"/>
                  </a:lnTo>
                  <a:lnTo>
                    <a:pt x="102" y="574"/>
                  </a:lnTo>
                  <a:lnTo>
                    <a:pt x="102" y="553"/>
                  </a:lnTo>
                  <a:lnTo>
                    <a:pt x="96" y="534"/>
                  </a:lnTo>
                  <a:lnTo>
                    <a:pt x="86" y="512"/>
                  </a:lnTo>
                  <a:lnTo>
                    <a:pt x="51" y="464"/>
                  </a:lnTo>
                  <a:lnTo>
                    <a:pt x="16" y="413"/>
                  </a:lnTo>
                  <a:lnTo>
                    <a:pt x="5" y="384"/>
                  </a:lnTo>
                  <a:lnTo>
                    <a:pt x="0" y="352"/>
                  </a:lnTo>
                  <a:lnTo>
                    <a:pt x="2" y="314"/>
                  </a:lnTo>
                  <a:lnTo>
                    <a:pt x="8" y="282"/>
                  </a:lnTo>
                  <a:lnTo>
                    <a:pt x="19" y="252"/>
                  </a:lnTo>
                  <a:lnTo>
                    <a:pt x="29" y="228"/>
                  </a:lnTo>
                  <a:lnTo>
                    <a:pt x="45" y="209"/>
                  </a:lnTo>
                  <a:lnTo>
                    <a:pt x="64" y="193"/>
                  </a:lnTo>
                  <a:lnTo>
                    <a:pt x="102" y="169"/>
                  </a:lnTo>
                  <a:lnTo>
                    <a:pt x="142" y="153"/>
                  </a:lnTo>
                  <a:lnTo>
                    <a:pt x="182" y="142"/>
                  </a:lnTo>
                  <a:lnTo>
                    <a:pt x="217" y="137"/>
                  </a:lnTo>
                  <a:lnTo>
                    <a:pt x="244" y="129"/>
                  </a:lnTo>
                  <a:lnTo>
                    <a:pt x="263" y="118"/>
                  </a:lnTo>
                  <a:lnTo>
                    <a:pt x="276" y="102"/>
                  </a:lnTo>
                  <a:lnTo>
                    <a:pt x="289" y="81"/>
                  </a:lnTo>
                  <a:lnTo>
                    <a:pt x="306" y="57"/>
                  </a:lnTo>
                  <a:lnTo>
                    <a:pt x="327" y="35"/>
                  </a:lnTo>
                  <a:lnTo>
                    <a:pt x="351" y="19"/>
                  </a:lnTo>
                  <a:lnTo>
                    <a:pt x="389" y="6"/>
                  </a:lnTo>
                  <a:lnTo>
                    <a:pt x="410" y="0"/>
                  </a:lnTo>
                  <a:lnTo>
                    <a:pt x="434" y="0"/>
                  </a:lnTo>
                  <a:lnTo>
                    <a:pt x="461" y="3"/>
                  </a:lnTo>
                  <a:lnTo>
                    <a:pt x="488" y="8"/>
                  </a:lnTo>
                  <a:lnTo>
                    <a:pt x="536" y="30"/>
                  </a:lnTo>
                  <a:lnTo>
                    <a:pt x="574" y="59"/>
                  </a:lnTo>
                  <a:lnTo>
                    <a:pt x="606" y="91"/>
                  </a:lnTo>
                  <a:lnTo>
                    <a:pt x="614" y="105"/>
                  </a:lnTo>
                  <a:lnTo>
                    <a:pt x="617" y="118"/>
                  </a:lnTo>
                  <a:lnTo>
                    <a:pt x="617" y="129"/>
                  </a:lnTo>
                  <a:lnTo>
                    <a:pt x="611" y="137"/>
                  </a:lnTo>
                  <a:lnTo>
                    <a:pt x="603" y="142"/>
                  </a:lnTo>
                  <a:lnTo>
                    <a:pt x="592" y="145"/>
                  </a:lnTo>
                  <a:lnTo>
                    <a:pt x="584" y="140"/>
                  </a:lnTo>
                  <a:lnTo>
                    <a:pt x="574" y="129"/>
                  </a:lnTo>
                  <a:lnTo>
                    <a:pt x="563" y="116"/>
                  </a:lnTo>
                  <a:lnTo>
                    <a:pt x="547" y="102"/>
                  </a:lnTo>
                  <a:lnTo>
                    <a:pt x="509" y="75"/>
                  </a:lnTo>
                  <a:lnTo>
                    <a:pt x="466" y="54"/>
                  </a:lnTo>
                  <a:lnTo>
                    <a:pt x="445" y="49"/>
                  </a:lnTo>
                  <a:lnTo>
                    <a:pt x="426" y="49"/>
                  </a:lnTo>
                  <a:lnTo>
                    <a:pt x="389" y="59"/>
                  </a:lnTo>
                  <a:lnTo>
                    <a:pt x="354" y="75"/>
                  </a:lnTo>
                  <a:lnTo>
                    <a:pt x="324" y="105"/>
                  </a:lnTo>
                  <a:lnTo>
                    <a:pt x="308" y="124"/>
                  </a:lnTo>
                  <a:lnTo>
                    <a:pt x="295" y="148"/>
                  </a:lnTo>
                  <a:lnTo>
                    <a:pt x="281" y="169"/>
                  </a:lnTo>
                  <a:lnTo>
                    <a:pt x="268" y="185"/>
                  </a:lnTo>
                  <a:lnTo>
                    <a:pt x="255" y="193"/>
                  </a:lnTo>
                  <a:lnTo>
                    <a:pt x="241" y="199"/>
                  </a:lnTo>
                  <a:lnTo>
                    <a:pt x="220" y="199"/>
                  </a:lnTo>
                  <a:lnTo>
                    <a:pt x="201" y="201"/>
                  </a:lnTo>
                  <a:lnTo>
                    <a:pt x="190" y="201"/>
                  </a:lnTo>
                  <a:lnTo>
                    <a:pt x="171" y="207"/>
                  </a:lnTo>
                  <a:lnTo>
                    <a:pt x="153" y="212"/>
                  </a:lnTo>
                  <a:lnTo>
                    <a:pt x="129" y="223"/>
                  </a:lnTo>
                  <a:lnTo>
                    <a:pt x="107" y="239"/>
                  </a:lnTo>
                  <a:lnTo>
                    <a:pt x="91" y="263"/>
                  </a:lnTo>
                  <a:lnTo>
                    <a:pt x="80" y="295"/>
                  </a:lnTo>
                  <a:lnTo>
                    <a:pt x="78" y="338"/>
                  </a:lnTo>
                  <a:lnTo>
                    <a:pt x="83" y="381"/>
                  </a:lnTo>
                  <a:lnTo>
                    <a:pt x="94" y="416"/>
                  </a:lnTo>
                  <a:lnTo>
                    <a:pt x="110" y="443"/>
                  </a:lnTo>
                  <a:lnTo>
                    <a:pt x="126" y="467"/>
                  </a:lnTo>
                  <a:lnTo>
                    <a:pt x="139" y="483"/>
                  </a:lnTo>
                  <a:lnTo>
                    <a:pt x="153" y="499"/>
                  </a:lnTo>
                  <a:lnTo>
                    <a:pt x="161" y="518"/>
                  </a:lnTo>
                  <a:lnTo>
                    <a:pt x="163" y="537"/>
                  </a:lnTo>
                  <a:lnTo>
                    <a:pt x="155" y="571"/>
                  </a:lnTo>
                  <a:lnTo>
                    <a:pt x="150" y="588"/>
                  </a:lnTo>
                  <a:lnTo>
                    <a:pt x="145" y="604"/>
                  </a:lnTo>
                  <a:lnTo>
                    <a:pt x="137" y="636"/>
                  </a:lnTo>
                  <a:lnTo>
                    <a:pt x="137" y="652"/>
                  </a:lnTo>
                  <a:lnTo>
                    <a:pt x="142" y="668"/>
                  </a:lnTo>
                  <a:lnTo>
                    <a:pt x="153" y="687"/>
                  </a:lnTo>
                  <a:lnTo>
                    <a:pt x="163" y="708"/>
                  </a:lnTo>
                  <a:lnTo>
                    <a:pt x="182" y="732"/>
                  </a:lnTo>
                  <a:lnTo>
                    <a:pt x="204" y="757"/>
                  </a:lnTo>
                  <a:lnTo>
                    <a:pt x="230" y="783"/>
                  </a:lnTo>
                  <a:lnTo>
                    <a:pt x="263" y="810"/>
                  </a:lnTo>
                  <a:lnTo>
                    <a:pt x="306" y="837"/>
                  </a:lnTo>
                  <a:lnTo>
                    <a:pt x="354" y="866"/>
                  </a:lnTo>
                  <a:lnTo>
                    <a:pt x="386" y="885"/>
                  </a:lnTo>
                  <a:lnTo>
                    <a:pt x="413" y="909"/>
                  </a:lnTo>
                  <a:lnTo>
                    <a:pt x="434" y="939"/>
                  </a:lnTo>
                  <a:lnTo>
                    <a:pt x="450" y="971"/>
                  </a:lnTo>
                  <a:lnTo>
                    <a:pt x="458" y="1006"/>
                  </a:lnTo>
                  <a:lnTo>
                    <a:pt x="461" y="1046"/>
                  </a:lnTo>
                  <a:lnTo>
                    <a:pt x="456" y="1089"/>
                  </a:lnTo>
                  <a:lnTo>
                    <a:pt x="448" y="1137"/>
                  </a:lnTo>
                  <a:lnTo>
                    <a:pt x="448" y="1135"/>
                  </a:lnTo>
                  <a:lnTo>
                    <a:pt x="418" y="1102"/>
                  </a:lnTo>
                  <a:lnTo>
                    <a:pt x="421" y="1105"/>
                  </a:lnTo>
                  <a:close/>
                </a:path>
              </a:pathLst>
            </a:custGeom>
            <a:solidFill>
              <a:srgbClr val="000000"/>
            </a:solidFill>
            <a:ln w="9525">
              <a:noFill/>
              <a:round/>
              <a:headEnd/>
              <a:tailEnd/>
            </a:ln>
          </p:spPr>
          <p:txBody>
            <a:bodyPr/>
            <a:lstStyle/>
            <a:p>
              <a:endParaRPr lang="ar-SA"/>
            </a:p>
          </p:txBody>
        </p:sp>
        <p:sp>
          <p:nvSpPr>
            <p:cNvPr id="20506" name="Freeform 28"/>
            <p:cNvSpPr>
              <a:spLocks/>
            </p:cNvSpPr>
            <p:nvPr/>
          </p:nvSpPr>
          <p:spPr bwMode="auto">
            <a:xfrm>
              <a:off x="1651" y="4546"/>
              <a:ext cx="1004" cy="1040"/>
            </a:xfrm>
            <a:custGeom>
              <a:avLst/>
              <a:gdLst>
                <a:gd name="T0" fmla="*/ 408 w 928"/>
                <a:gd name="T1" fmla="*/ 19 h 1027"/>
                <a:gd name="T2" fmla="*/ 532 w 928"/>
                <a:gd name="T3" fmla="*/ 0 h 1027"/>
                <a:gd name="T4" fmla="*/ 625 w 928"/>
                <a:gd name="T5" fmla="*/ 19 h 1027"/>
                <a:gd name="T6" fmla="*/ 727 w 928"/>
                <a:gd name="T7" fmla="*/ 92 h 1027"/>
                <a:gd name="T8" fmla="*/ 856 w 928"/>
                <a:gd name="T9" fmla="*/ 159 h 1027"/>
                <a:gd name="T10" fmla="*/ 986 w 928"/>
                <a:gd name="T11" fmla="*/ 191 h 1027"/>
                <a:gd name="T12" fmla="*/ 1100 w 928"/>
                <a:gd name="T13" fmla="*/ 259 h 1027"/>
                <a:gd name="T14" fmla="*/ 1155 w 928"/>
                <a:gd name="T15" fmla="*/ 347 h 1027"/>
                <a:gd name="T16" fmla="*/ 1175 w 928"/>
                <a:gd name="T17" fmla="*/ 425 h 1027"/>
                <a:gd name="T18" fmla="*/ 1127 w 928"/>
                <a:gd name="T19" fmla="*/ 496 h 1027"/>
                <a:gd name="T20" fmla="*/ 1086 w 928"/>
                <a:gd name="T21" fmla="*/ 521 h 1027"/>
                <a:gd name="T22" fmla="*/ 1084 w 928"/>
                <a:gd name="T23" fmla="*/ 566 h 1027"/>
                <a:gd name="T24" fmla="*/ 1127 w 928"/>
                <a:gd name="T25" fmla="*/ 625 h 1027"/>
                <a:gd name="T26" fmla="*/ 1117 w 928"/>
                <a:gd name="T27" fmla="*/ 724 h 1027"/>
                <a:gd name="T28" fmla="*/ 1046 w 928"/>
                <a:gd name="T29" fmla="*/ 819 h 1027"/>
                <a:gd name="T30" fmla="*/ 916 w 928"/>
                <a:gd name="T31" fmla="*/ 907 h 1027"/>
                <a:gd name="T32" fmla="*/ 818 w 928"/>
                <a:gd name="T33" fmla="*/ 948 h 1027"/>
                <a:gd name="T34" fmla="*/ 686 w 928"/>
                <a:gd name="T35" fmla="*/ 972 h 1027"/>
                <a:gd name="T36" fmla="*/ 591 w 928"/>
                <a:gd name="T37" fmla="*/ 1017 h 1027"/>
                <a:gd name="T38" fmla="*/ 540 w 928"/>
                <a:gd name="T39" fmla="*/ 1053 h 1027"/>
                <a:gd name="T40" fmla="*/ 454 w 928"/>
                <a:gd name="T41" fmla="*/ 1064 h 1027"/>
                <a:gd name="T42" fmla="*/ 445 w 928"/>
                <a:gd name="T43" fmla="*/ 1047 h 1027"/>
                <a:gd name="T44" fmla="*/ 527 w 928"/>
                <a:gd name="T45" fmla="*/ 1031 h 1027"/>
                <a:gd name="T46" fmla="*/ 584 w 928"/>
                <a:gd name="T47" fmla="*/ 980 h 1027"/>
                <a:gd name="T48" fmla="*/ 713 w 928"/>
                <a:gd name="T49" fmla="*/ 930 h 1027"/>
                <a:gd name="T50" fmla="*/ 795 w 928"/>
                <a:gd name="T51" fmla="*/ 922 h 1027"/>
                <a:gd name="T52" fmla="*/ 886 w 928"/>
                <a:gd name="T53" fmla="*/ 889 h 1027"/>
                <a:gd name="T54" fmla="*/ 977 w 928"/>
                <a:gd name="T55" fmla="*/ 805 h 1027"/>
                <a:gd name="T56" fmla="*/ 1053 w 928"/>
                <a:gd name="T57" fmla="*/ 714 h 1027"/>
                <a:gd name="T58" fmla="*/ 1091 w 928"/>
                <a:gd name="T59" fmla="*/ 649 h 1027"/>
                <a:gd name="T60" fmla="*/ 1056 w 928"/>
                <a:gd name="T61" fmla="*/ 582 h 1027"/>
                <a:gd name="T62" fmla="*/ 1035 w 928"/>
                <a:gd name="T63" fmla="*/ 523 h 1027"/>
                <a:gd name="T64" fmla="*/ 1072 w 928"/>
                <a:gd name="T65" fmla="*/ 471 h 1027"/>
                <a:gd name="T66" fmla="*/ 1125 w 928"/>
                <a:gd name="T67" fmla="*/ 383 h 1027"/>
                <a:gd name="T68" fmla="*/ 1084 w 928"/>
                <a:gd name="T69" fmla="*/ 307 h 1027"/>
                <a:gd name="T70" fmla="*/ 995 w 928"/>
                <a:gd name="T71" fmla="*/ 248 h 1027"/>
                <a:gd name="T72" fmla="*/ 853 w 928"/>
                <a:gd name="T73" fmla="*/ 213 h 1027"/>
                <a:gd name="T74" fmla="*/ 724 w 928"/>
                <a:gd name="T75" fmla="*/ 170 h 1027"/>
                <a:gd name="T76" fmla="*/ 652 w 928"/>
                <a:gd name="T77" fmla="*/ 113 h 1027"/>
                <a:gd name="T78" fmla="*/ 629 w 928"/>
                <a:gd name="T79" fmla="*/ 92 h 1027"/>
                <a:gd name="T80" fmla="*/ 573 w 928"/>
                <a:gd name="T81" fmla="*/ 65 h 1027"/>
                <a:gd name="T82" fmla="*/ 473 w 928"/>
                <a:gd name="T83" fmla="*/ 62 h 1027"/>
                <a:gd name="T84" fmla="*/ 305 w 928"/>
                <a:gd name="T85" fmla="*/ 162 h 1027"/>
                <a:gd name="T86" fmla="*/ 220 w 928"/>
                <a:gd name="T87" fmla="*/ 253 h 1027"/>
                <a:gd name="T88" fmla="*/ 220 w 928"/>
                <a:gd name="T89" fmla="*/ 391 h 1027"/>
                <a:gd name="T90" fmla="*/ 214 w 928"/>
                <a:gd name="T91" fmla="*/ 474 h 1027"/>
                <a:gd name="T92" fmla="*/ 103 w 928"/>
                <a:gd name="T93" fmla="*/ 566 h 1027"/>
                <a:gd name="T94" fmla="*/ 55 w 928"/>
                <a:gd name="T95" fmla="*/ 610 h 1027"/>
                <a:gd name="T96" fmla="*/ 81 w 928"/>
                <a:gd name="T97" fmla="*/ 714 h 1027"/>
                <a:gd name="T98" fmla="*/ 129 w 928"/>
                <a:gd name="T99" fmla="*/ 864 h 1027"/>
                <a:gd name="T100" fmla="*/ 123 w 928"/>
                <a:gd name="T101" fmla="*/ 964 h 1027"/>
                <a:gd name="T102" fmla="*/ 91 w 928"/>
                <a:gd name="T103" fmla="*/ 972 h 1027"/>
                <a:gd name="T104" fmla="*/ 84 w 928"/>
                <a:gd name="T105" fmla="*/ 936 h 1027"/>
                <a:gd name="T106" fmla="*/ 84 w 928"/>
                <a:gd name="T107" fmla="*/ 837 h 1027"/>
                <a:gd name="T108" fmla="*/ 38 w 928"/>
                <a:gd name="T109" fmla="*/ 743 h 1027"/>
                <a:gd name="T110" fmla="*/ 0 w 928"/>
                <a:gd name="T111" fmla="*/ 622 h 1027"/>
                <a:gd name="T112" fmla="*/ 91 w 928"/>
                <a:gd name="T113" fmla="*/ 514 h 1027"/>
                <a:gd name="T114" fmla="*/ 156 w 928"/>
                <a:gd name="T115" fmla="*/ 439 h 1027"/>
                <a:gd name="T116" fmla="*/ 123 w 928"/>
                <a:gd name="T117" fmla="*/ 342 h 1027"/>
                <a:gd name="T118" fmla="*/ 133 w 928"/>
                <a:gd name="T119" fmla="*/ 261 h 1027"/>
                <a:gd name="T120" fmla="*/ 220 w 928"/>
                <a:gd name="T121" fmla="*/ 164 h 1027"/>
                <a:gd name="T122" fmla="*/ 319 w 928"/>
                <a:gd name="T123" fmla="*/ 73 h 102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28"/>
                <a:gd name="T187" fmla="*/ 0 h 1027"/>
                <a:gd name="T188" fmla="*/ 928 w 928"/>
                <a:gd name="T189" fmla="*/ 1027 h 102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28" h="1027">
                  <a:moveTo>
                    <a:pt x="252" y="70"/>
                  </a:moveTo>
                  <a:lnTo>
                    <a:pt x="287" y="38"/>
                  </a:lnTo>
                  <a:lnTo>
                    <a:pt x="322" y="19"/>
                  </a:lnTo>
                  <a:lnTo>
                    <a:pt x="357" y="6"/>
                  </a:lnTo>
                  <a:lnTo>
                    <a:pt x="389" y="0"/>
                  </a:lnTo>
                  <a:lnTo>
                    <a:pt x="421" y="0"/>
                  </a:lnTo>
                  <a:lnTo>
                    <a:pt x="448" y="3"/>
                  </a:lnTo>
                  <a:lnTo>
                    <a:pt x="472" y="11"/>
                  </a:lnTo>
                  <a:lnTo>
                    <a:pt x="494" y="19"/>
                  </a:lnTo>
                  <a:lnTo>
                    <a:pt x="512" y="30"/>
                  </a:lnTo>
                  <a:lnTo>
                    <a:pt x="531" y="46"/>
                  </a:lnTo>
                  <a:lnTo>
                    <a:pt x="574" y="89"/>
                  </a:lnTo>
                  <a:lnTo>
                    <a:pt x="622" y="129"/>
                  </a:lnTo>
                  <a:lnTo>
                    <a:pt x="649" y="145"/>
                  </a:lnTo>
                  <a:lnTo>
                    <a:pt x="676" y="153"/>
                  </a:lnTo>
                  <a:lnTo>
                    <a:pt x="713" y="164"/>
                  </a:lnTo>
                  <a:lnTo>
                    <a:pt x="748" y="172"/>
                  </a:lnTo>
                  <a:lnTo>
                    <a:pt x="778" y="185"/>
                  </a:lnTo>
                  <a:lnTo>
                    <a:pt x="802" y="196"/>
                  </a:lnTo>
                  <a:lnTo>
                    <a:pt x="842" y="223"/>
                  </a:lnTo>
                  <a:lnTo>
                    <a:pt x="869" y="250"/>
                  </a:lnTo>
                  <a:lnTo>
                    <a:pt x="888" y="279"/>
                  </a:lnTo>
                  <a:lnTo>
                    <a:pt x="901" y="306"/>
                  </a:lnTo>
                  <a:lnTo>
                    <a:pt x="912" y="335"/>
                  </a:lnTo>
                  <a:lnTo>
                    <a:pt x="920" y="362"/>
                  </a:lnTo>
                  <a:lnTo>
                    <a:pt x="928" y="386"/>
                  </a:lnTo>
                  <a:lnTo>
                    <a:pt x="928" y="410"/>
                  </a:lnTo>
                  <a:lnTo>
                    <a:pt x="923" y="432"/>
                  </a:lnTo>
                  <a:lnTo>
                    <a:pt x="912" y="451"/>
                  </a:lnTo>
                  <a:lnTo>
                    <a:pt x="890" y="478"/>
                  </a:lnTo>
                  <a:lnTo>
                    <a:pt x="880" y="486"/>
                  </a:lnTo>
                  <a:lnTo>
                    <a:pt x="872" y="491"/>
                  </a:lnTo>
                  <a:lnTo>
                    <a:pt x="858" y="502"/>
                  </a:lnTo>
                  <a:lnTo>
                    <a:pt x="850" y="520"/>
                  </a:lnTo>
                  <a:lnTo>
                    <a:pt x="850" y="531"/>
                  </a:lnTo>
                  <a:lnTo>
                    <a:pt x="856" y="545"/>
                  </a:lnTo>
                  <a:lnTo>
                    <a:pt x="864" y="561"/>
                  </a:lnTo>
                  <a:lnTo>
                    <a:pt x="877" y="579"/>
                  </a:lnTo>
                  <a:lnTo>
                    <a:pt x="890" y="601"/>
                  </a:lnTo>
                  <a:lnTo>
                    <a:pt x="896" y="630"/>
                  </a:lnTo>
                  <a:lnTo>
                    <a:pt x="890" y="663"/>
                  </a:lnTo>
                  <a:lnTo>
                    <a:pt x="882" y="697"/>
                  </a:lnTo>
                  <a:lnTo>
                    <a:pt x="866" y="730"/>
                  </a:lnTo>
                  <a:lnTo>
                    <a:pt x="847" y="762"/>
                  </a:lnTo>
                  <a:lnTo>
                    <a:pt x="826" y="789"/>
                  </a:lnTo>
                  <a:lnTo>
                    <a:pt x="805" y="807"/>
                  </a:lnTo>
                  <a:lnTo>
                    <a:pt x="764" y="840"/>
                  </a:lnTo>
                  <a:lnTo>
                    <a:pt x="724" y="874"/>
                  </a:lnTo>
                  <a:lnTo>
                    <a:pt x="703" y="890"/>
                  </a:lnTo>
                  <a:lnTo>
                    <a:pt x="679" y="901"/>
                  </a:lnTo>
                  <a:lnTo>
                    <a:pt x="646" y="912"/>
                  </a:lnTo>
                  <a:lnTo>
                    <a:pt x="611" y="917"/>
                  </a:lnTo>
                  <a:lnTo>
                    <a:pt x="574" y="925"/>
                  </a:lnTo>
                  <a:lnTo>
                    <a:pt x="542" y="936"/>
                  </a:lnTo>
                  <a:lnTo>
                    <a:pt x="512" y="949"/>
                  </a:lnTo>
                  <a:lnTo>
                    <a:pt x="488" y="966"/>
                  </a:lnTo>
                  <a:lnTo>
                    <a:pt x="467" y="979"/>
                  </a:lnTo>
                  <a:lnTo>
                    <a:pt x="448" y="995"/>
                  </a:lnTo>
                  <a:lnTo>
                    <a:pt x="435" y="1006"/>
                  </a:lnTo>
                  <a:lnTo>
                    <a:pt x="426" y="1014"/>
                  </a:lnTo>
                  <a:lnTo>
                    <a:pt x="408" y="1025"/>
                  </a:lnTo>
                  <a:lnTo>
                    <a:pt x="381" y="1027"/>
                  </a:lnTo>
                  <a:lnTo>
                    <a:pt x="359" y="1025"/>
                  </a:lnTo>
                  <a:lnTo>
                    <a:pt x="351" y="1022"/>
                  </a:lnTo>
                  <a:lnTo>
                    <a:pt x="349" y="1014"/>
                  </a:lnTo>
                  <a:lnTo>
                    <a:pt x="351" y="1008"/>
                  </a:lnTo>
                  <a:lnTo>
                    <a:pt x="359" y="1006"/>
                  </a:lnTo>
                  <a:lnTo>
                    <a:pt x="384" y="1003"/>
                  </a:lnTo>
                  <a:lnTo>
                    <a:pt x="416" y="992"/>
                  </a:lnTo>
                  <a:lnTo>
                    <a:pt x="432" y="982"/>
                  </a:lnTo>
                  <a:lnTo>
                    <a:pt x="445" y="963"/>
                  </a:lnTo>
                  <a:lnTo>
                    <a:pt x="461" y="944"/>
                  </a:lnTo>
                  <a:lnTo>
                    <a:pt x="480" y="931"/>
                  </a:lnTo>
                  <a:lnTo>
                    <a:pt x="523" y="909"/>
                  </a:lnTo>
                  <a:lnTo>
                    <a:pt x="563" y="896"/>
                  </a:lnTo>
                  <a:lnTo>
                    <a:pt x="582" y="893"/>
                  </a:lnTo>
                  <a:lnTo>
                    <a:pt x="609" y="893"/>
                  </a:lnTo>
                  <a:lnTo>
                    <a:pt x="628" y="888"/>
                  </a:lnTo>
                  <a:lnTo>
                    <a:pt x="649" y="882"/>
                  </a:lnTo>
                  <a:lnTo>
                    <a:pt x="673" y="872"/>
                  </a:lnTo>
                  <a:lnTo>
                    <a:pt x="700" y="856"/>
                  </a:lnTo>
                  <a:lnTo>
                    <a:pt x="724" y="834"/>
                  </a:lnTo>
                  <a:lnTo>
                    <a:pt x="751" y="807"/>
                  </a:lnTo>
                  <a:lnTo>
                    <a:pt x="772" y="775"/>
                  </a:lnTo>
                  <a:lnTo>
                    <a:pt x="794" y="743"/>
                  </a:lnTo>
                  <a:lnTo>
                    <a:pt x="815" y="714"/>
                  </a:lnTo>
                  <a:lnTo>
                    <a:pt x="831" y="687"/>
                  </a:lnTo>
                  <a:lnTo>
                    <a:pt x="847" y="665"/>
                  </a:lnTo>
                  <a:lnTo>
                    <a:pt x="858" y="644"/>
                  </a:lnTo>
                  <a:lnTo>
                    <a:pt x="861" y="625"/>
                  </a:lnTo>
                  <a:lnTo>
                    <a:pt x="858" y="604"/>
                  </a:lnTo>
                  <a:lnTo>
                    <a:pt x="847" y="582"/>
                  </a:lnTo>
                  <a:lnTo>
                    <a:pt x="834" y="561"/>
                  </a:lnTo>
                  <a:lnTo>
                    <a:pt x="823" y="539"/>
                  </a:lnTo>
                  <a:lnTo>
                    <a:pt x="821" y="520"/>
                  </a:lnTo>
                  <a:lnTo>
                    <a:pt x="818" y="504"/>
                  </a:lnTo>
                  <a:lnTo>
                    <a:pt x="821" y="488"/>
                  </a:lnTo>
                  <a:lnTo>
                    <a:pt x="826" y="475"/>
                  </a:lnTo>
                  <a:lnTo>
                    <a:pt x="847" y="453"/>
                  </a:lnTo>
                  <a:lnTo>
                    <a:pt x="869" y="429"/>
                  </a:lnTo>
                  <a:lnTo>
                    <a:pt x="885" y="400"/>
                  </a:lnTo>
                  <a:lnTo>
                    <a:pt x="888" y="368"/>
                  </a:lnTo>
                  <a:lnTo>
                    <a:pt x="880" y="333"/>
                  </a:lnTo>
                  <a:lnTo>
                    <a:pt x="872" y="317"/>
                  </a:lnTo>
                  <a:lnTo>
                    <a:pt x="856" y="295"/>
                  </a:lnTo>
                  <a:lnTo>
                    <a:pt x="837" y="276"/>
                  </a:lnTo>
                  <a:lnTo>
                    <a:pt x="815" y="258"/>
                  </a:lnTo>
                  <a:lnTo>
                    <a:pt x="786" y="239"/>
                  </a:lnTo>
                  <a:lnTo>
                    <a:pt x="754" y="223"/>
                  </a:lnTo>
                  <a:lnTo>
                    <a:pt x="716" y="212"/>
                  </a:lnTo>
                  <a:lnTo>
                    <a:pt x="673" y="204"/>
                  </a:lnTo>
                  <a:lnTo>
                    <a:pt x="633" y="196"/>
                  </a:lnTo>
                  <a:lnTo>
                    <a:pt x="598" y="183"/>
                  </a:lnTo>
                  <a:lnTo>
                    <a:pt x="571" y="164"/>
                  </a:lnTo>
                  <a:lnTo>
                    <a:pt x="547" y="148"/>
                  </a:lnTo>
                  <a:lnTo>
                    <a:pt x="528" y="129"/>
                  </a:lnTo>
                  <a:lnTo>
                    <a:pt x="515" y="110"/>
                  </a:lnTo>
                  <a:lnTo>
                    <a:pt x="510" y="105"/>
                  </a:lnTo>
                  <a:lnTo>
                    <a:pt x="504" y="97"/>
                  </a:lnTo>
                  <a:lnTo>
                    <a:pt x="496" y="89"/>
                  </a:lnTo>
                  <a:lnTo>
                    <a:pt x="485" y="81"/>
                  </a:lnTo>
                  <a:lnTo>
                    <a:pt x="472" y="73"/>
                  </a:lnTo>
                  <a:lnTo>
                    <a:pt x="453" y="62"/>
                  </a:lnTo>
                  <a:lnTo>
                    <a:pt x="429" y="57"/>
                  </a:lnTo>
                  <a:lnTo>
                    <a:pt x="402" y="57"/>
                  </a:lnTo>
                  <a:lnTo>
                    <a:pt x="373" y="59"/>
                  </a:lnTo>
                  <a:lnTo>
                    <a:pt x="341" y="75"/>
                  </a:lnTo>
                  <a:lnTo>
                    <a:pt x="308" y="99"/>
                  </a:lnTo>
                  <a:lnTo>
                    <a:pt x="241" y="156"/>
                  </a:lnTo>
                  <a:lnTo>
                    <a:pt x="215" y="183"/>
                  </a:lnTo>
                  <a:lnTo>
                    <a:pt x="190" y="212"/>
                  </a:lnTo>
                  <a:lnTo>
                    <a:pt x="174" y="244"/>
                  </a:lnTo>
                  <a:lnTo>
                    <a:pt x="164" y="282"/>
                  </a:lnTo>
                  <a:lnTo>
                    <a:pt x="164" y="325"/>
                  </a:lnTo>
                  <a:lnTo>
                    <a:pt x="174" y="376"/>
                  </a:lnTo>
                  <a:lnTo>
                    <a:pt x="180" y="405"/>
                  </a:lnTo>
                  <a:lnTo>
                    <a:pt x="177" y="432"/>
                  </a:lnTo>
                  <a:lnTo>
                    <a:pt x="169" y="456"/>
                  </a:lnTo>
                  <a:lnTo>
                    <a:pt x="156" y="480"/>
                  </a:lnTo>
                  <a:lnTo>
                    <a:pt x="118" y="518"/>
                  </a:lnTo>
                  <a:lnTo>
                    <a:pt x="81" y="545"/>
                  </a:lnTo>
                  <a:lnTo>
                    <a:pt x="64" y="555"/>
                  </a:lnTo>
                  <a:lnTo>
                    <a:pt x="51" y="571"/>
                  </a:lnTo>
                  <a:lnTo>
                    <a:pt x="43" y="587"/>
                  </a:lnTo>
                  <a:lnTo>
                    <a:pt x="40" y="606"/>
                  </a:lnTo>
                  <a:lnTo>
                    <a:pt x="46" y="646"/>
                  </a:lnTo>
                  <a:lnTo>
                    <a:pt x="64" y="687"/>
                  </a:lnTo>
                  <a:lnTo>
                    <a:pt x="78" y="714"/>
                  </a:lnTo>
                  <a:lnTo>
                    <a:pt x="89" y="748"/>
                  </a:lnTo>
                  <a:lnTo>
                    <a:pt x="102" y="831"/>
                  </a:lnTo>
                  <a:lnTo>
                    <a:pt x="105" y="872"/>
                  </a:lnTo>
                  <a:lnTo>
                    <a:pt x="102" y="907"/>
                  </a:lnTo>
                  <a:lnTo>
                    <a:pt x="97" y="928"/>
                  </a:lnTo>
                  <a:lnTo>
                    <a:pt x="91" y="936"/>
                  </a:lnTo>
                  <a:lnTo>
                    <a:pt x="83" y="939"/>
                  </a:lnTo>
                  <a:lnTo>
                    <a:pt x="72" y="936"/>
                  </a:lnTo>
                  <a:lnTo>
                    <a:pt x="67" y="928"/>
                  </a:lnTo>
                  <a:lnTo>
                    <a:pt x="64" y="917"/>
                  </a:lnTo>
                  <a:lnTo>
                    <a:pt x="67" y="901"/>
                  </a:lnTo>
                  <a:lnTo>
                    <a:pt x="72" y="866"/>
                  </a:lnTo>
                  <a:lnTo>
                    <a:pt x="72" y="829"/>
                  </a:lnTo>
                  <a:lnTo>
                    <a:pt x="67" y="807"/>
                  </a:lnTo>
                  <a:lnTo>
                    <a:pt x="56" y="781"/>
                  </a:lnTo>
                  <a:lnTo>
                    <a:pt x="43" y="751"/>
                  </a:lnTo>
                  <a:lnTo>
                    <a:pt x="30" y="716"/>
                  </a:lnTo>
                  <a:lnTo>
                    <a:pt x="5" y="649"/>
                  </a:lnTo>
                  <a:lnTo>
                    <a:pt x="0" y="622"/>
                  </a:lnTo>
                  <a:lnTo>
                    <a:pt x="0" y="598"/>
                  </a:lnTo>
                  <a:lnTo>
                    <a:pt x="8" y="577"/>
                  </a:lnTo>
                  <a:lnTo>
                    <a:pt x="24" y="550"/>
                  </a:lnTo>
                  <a:lnTo>
                    <a:pt x="72" y="496"/>
                  </a:lnTo>
                  <a:lnTo>
                    <a:pt x="94" y="469"/>
                  </a:lnTo>
                  <a:lnTo>
                    <a:pt x="113" y="445"/>
                  </a:lnTo>
                  <a:lnTo>
                    <a:pt x="123" y="424"/>
                  </a:lnTo>
                  <a:lnTo>
                    <a:pt x="123" y="408"/>
                  </a:lnTo>
                  <a:lnTo>
                    <a:pt x="110" y="370"/>
                  </a:lnTo>
                  <a:lnTo>
                    <a:pt x="97" y="330"/>
                  </a:lnTo>
                  <a:lnTo>
                    <a:pt x="94" y="290"/>
                  </a:lnTo>
                  <a:lnTo>
                    <a:pt x="97" y="271"/>
                  </a:lnTo>
                  <a:lnTo>
                    <a:pt x="105" y="252"/>
                  </a:lnTo>
                  <a:lnTo>
                    <a:pt x="115" y="234"/>
                  </a:lnTo>
                  <a:lnTo>
                    <a:pt x="131" y="209"/>
                  </a:lnTo>
                  <a:lnTo>
                    <a:pt x="174" y="158"/>
                  </a:lnTo>
                  <a:lnTo>
                    <a:pt x="217" y="107"/>
                  </a:lnTo>
                  <a:lnTo>
                    <a:pt x="236" y="86"/>
                  </a:lnTo>
                  <a:lnTo>
                    <a:pt x="252" y="70"/>
                  </a:lnTo>
                  <a:lnTo>
                    <a:pt x="252" y="67"/>
                  </a:lnTo>
                  <a:lnTo>
                    <a:pt x="252" y="70"/>
                  </a:lnTo>
                  <a:close/>
                </a:path>
              </a:pathLst>
            </a:custGeom>
            <a:solidFill>
              <a:srgbClr val="000000"/>
            </a:solidFill>
            <a:ln w="9525">
              <a:noFill/>
              <a:round/>
              <a:headEnd/>
              <a:tailEnd/>
            </a:ln>
          </p:spPr>
          <p:txBody>
            <a:bodyPr/>
            <a:lstStyle/>
            <a:p>
              <a:endParaRPr lang="ar-SA"/>
            </a:p>
          </p:txBody>
        </p:sp>
        <p:sp>
          <p:nvSpPr>
            <p:cNvPr id="20507" name="Freeform 29"/>
            <p:cNvSpPr>
              <a:spLocks/>
            </p:cNvSpPr>
            <p:nvPr/>
          </p:nvSpPr>
          <p:spPr bwMode="auto">
            <a:xfrm>
              <a:off x="2031" y="5083"/>
              <a:ext cx="882" cy="669"/>
            </a:xfrm>
            <a:custGeom>
              <a:avLst/>
              <a:gdLst>
                <a:gd name="T0" fmla="*/ 0 w 816"/>
                <a:gd name="T1" fmla="*/ 676 h 660"/>
                <a:gd name="T2" fmla="*/ 19 w 816"/>
                <a:gd name="T3" fmla="*/ 684 h 660"/>
                <a:gd name="T4" fmla="*/ 68 w 816"/>
                <a:gd name="T5" fmla="*/ 665 h 660"/>
                <a:gd name="T6" fmla="*/ 129 w 816"/>
                <a:gd name="T7" fmla="*/ 634 h 660"/>
                <a:gd name="T8" fmla="*/ 182 w 816"/>
                <a:gd name="T9" fmla="*/ 617 h 660"/>
                <a:gd name="T10" fmla="*/ 217 w 816"/>
                <a:gd name="T11" fmla="*/ 614 h 660"/>
                <a:gd name="T12" fmla="*/ 258 w 816"/>
                <a:gd name="T13" fmla="*/ 625 h 660"/>
                <a:gd name="T14" fmla="*/ 376 w 816"/>
                <a:gd name="T15" fmla="*/ 639 h 660"/>
                <a:gd name="T16" fmla="*/ 462 w 816"/>
                <a:gd name="T17" fmla="*/ 634 h 660"/>
                <a:gd name="T18" fmla="*/ 525 w 816"/>
                <a:gd name="T19" fmla="*/ 606 h 660"/>
                <a:gd name="T20" fmla="*/ 574 w 816"/>
                <a:gd name="T21" fmla="*/ 579 h 660"/>
                <a:gd name="T22" fmla="*/ 624 w 816"/>
                <a:gd name="T23" fmla="*/ 570 h 660"/>
                <a:gd name="T24" fmla="*/ 694 w 816"/>
                <a:gd name="T25" fmla="*/ 577 h 660"/>
                <a:gd name="T26" fmla="*/ 765 w 816"/>
                <a:gd name="T27" fmla="*/ 536 h 660"/>
                <a:gd name="T28" fmla="*/ 829 w 816"/>
                <a:gd name="T29" fmla="*/ 512 h 660"/>
                <a:gd name="T30" fmla="*/ 911 w 816"/>
                <a:gd name="T31" fmla="*/ 504 h 660"/>
                <a:gd name="T32" fmla="*/ 966 w 816"/>
                <a:gd name="T33" fmla="*/ 466 h 660"/>
                <a:gd name="T34" fmla="*/ 997 w 816"/>
                <a:gd name="T35" fmla="*/ 407 h 660"/>
                <a:gd name="T36" fmla="*/ 993 w 816"/>
                <a:gd name="T37" fmla="*/ 338 h 660"/>
                <a:gd name="T38" fmla="*/ 983 w 816"/>
                <a:gd name="T39" fmla="*/ 270 h 660"/>
                <a:gd name="T40" fmla="*/ 1016 w 816"/>
                <a:gd name="T41" fmla="*/ 197 h 660"/>
                <a:gd name="T42" fmla="*/ 1030 w 816"/>
                <a:gd name="T43" fmla="*/ 143 h 660"/>
                <a:gd name="T44" fmla="*/ 999 w 816"/>
                <a:gd name="T45" fmla="*/ 70 h 660"/>
                <a:gd name="T46" fmla="*/ 924 w 816"/>
                <a:gd name="T47" fmla="*/ 14 h 660"/>
                <a:gd name="T48" fmla="*/ 868 w 816"/>
                <a:gd name="T49" fmla="*/ 0 h 660"/>
                <a:gd name="T50" fmla="*/ 797 w 816"/>
                <a:gd name="T51" fmla="*/ 3 h 660"/>
                <a:gd name="T52" fmla="*/ 786 w 816"/>
                <a:gd name="T53" fmla="*/ 8 h 660"/>
                <a:gd name="T54" fmla="*/ 803 w 816"/>
                <a:gd name="T55" fmla="*/ 19 h 660"/>
                <a:gd name="T56" fmla="*/ 868 w 816"/>
                <a:gd name="T57" fmla="*/ 41 h 660"/>
                <a:gd name="T58" fmla="*/ 905 w 816"/>
                <a:gd name="T59" fmla="*/ 54 h 660"/>
                <a:gd name="T60" fmla="*/ 972 w 816"/>
                <a:gd name="T61" fmla="*/ 94 h 660"/>
                <a:gd name="T62" fmla="*/ 999 w 816"/>
                <a:gd name="T63" fmla="*/ 130 h 660"/>
                <a:gd name="T64" fmla="*/ 972 w 816"/>
                <a:gd name="T65" fmla="*/ 180 h 660"/>
                <a:gd name="T66" fmla="*/ 924 w 816"/>
                <a:gd name="T67" fmla="*/ 275 h 660"/>
                <a:gd name="T68" fmla="*/ 927 w 816"/>
                <a:gd name="T69" fmla="*/ 321 h 660"/>
                <a:gd name="T70" fmla="*/ 938 w 816"/>
                <a:gd name="T71" fmla="*/ 369 h 660"/>
                <a:gd name="T72" fmla="*/ 914 w 816"/>
                <a:gd name="T73" fmla="*/ 439 h 660"/>
                <a:gd name="T74" fmla="*/ 881 w 816"/>
                <a:gd name="T75" fmla="*/ 455 h 660"/>
                <a:gd name="T76" fmla="*/ 752 w 816"/>
                <a:gd name="T77" fmla="*/ 488 h 660"/>
                <a:gd name="T78" fmla="*/ 691 w 816"/>
                <a:gd name="T79" fmla="*/ 528 h 660"/>
                <a:gd name="T80" fmla="*/ 638 w 816"/>
                <a:gd name="T81" fmla="*/ 549 h 660"/>
                <a:gd name="T82" fmla="*/ 579 w 816"/>
                <a:gd name="T83" fmla="*/ 555 h 660"/>
                <a:gd name="T84" fmla="*/ 549 w 816"/>
                <a:gd name="T85" fmla="*/ 564 h 660"/>
                <a:gd name="T86" fmla="*/ 462 w 816"/>
                <a:gd name="T87" fmla="*/ 595 h 660"/>
                <a:gd name="T88" fmla="*/ 401 w 816"/>
                <a:gd name="T89" fmla="*/ 601 h 660"/>
                <a:gd name="T90" fmla="*/ 285 w 816"/>
                <a:gd name="T91" fmla="*/ 587 h 660"/>
                <a:gd name="T92" fmla="*/ 190 w 816"/>
                <a:gd name="T93" fmla="*/ 587 h 660"/>
                <a:gd name="T94" fmla="*/ 89 w 816"/>
                <a:gd name="T95" fmla="*/ 622 h 660"/>
                <a:gd name="T96" fmla="*/ 3 w 816"/>
                <a:gd name="T97" fmla="*/ 673 h 660"/>
                <a:gd name="T98" fmla="*/ 3 w 816"/>
                <a:gd name="T99" fmla="*/ 673 h 6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6"/>
                <a:gd name="T151" fmla="*/ 0 h 660"/>
                <a:gd name="T152" fmla="*/ 816 w 816"/>
                <a:gd name="T153" fmla="*/ 660 h 6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6" h="660">
                  <a:moveTo>
                    <a:pt x="3" y="646"/>
                  </a:moveTo>
                  <a:lnTo>
                    <a:pt x="0" y="649"/>
                  </a:lnTo>
                  <a:lnTo>
                    <a:pt x="8" y="654"/>
                  </a:lnTo>
                  <a:lnTo>
                    <a:pt x="16" y="657"/>
                  </a:lnTo>
                  <a:lnTo>
                    <a:pt x="25" y="660"/>
                  </a:lnTo>
                  <a:lnTo>
                    <a:pt x="54" y="638"/>
                  </a:lnTo>
                  <a:lnTo>
                    <a:pt x="78" y="622"/>
                  </a:lnTo>
                  <a:lnTo>
                    <a:pt x="102" y="609"/>
                  </a:lnTo>
                  <a:lnTo>
                    <a:pt x="124" y="598"/>
                  </a:lnTo>
                  <a:lnTo>
                    <a:pt x="143" y="593"/>
                  </a:lnTo>
                  <a:lnTo>
                    <a:pt x="159" y="590"/>
                  </a:lnTo>
                  <a:lnTo>
                    <a:pt x="172" y="590"/>
                  </a:lnTo>
                  <a:lnTo>
                    <a:pt x="185" y="593"/>
                  </a:lnTo>
                  <a:lnTo>
                    <a:pt x="204" y="601"/>
                  </a:lnTo>
                  <a:lnTo>
                    <a:pt x="231" y="606"/>
                  </a:lnTo>
                  <a:lnTo>
                    <a:pt x="298" y="614"/>
                  </a:lnTo>
                  <a:lnTo>
                    <a:pt x="330" y="612"/>
                  </a:lnTo>
                  <a:lnTo>
                    <a:pt x="365" y="609"/>
                  </a:lnTo>
                  <a:lnTo>
                    <a:pt x="392" y="598"/>
                  </a:lnTo>
                  <a:lnTo>
                    <a:pt x="416" y="582"/>
                  </a:lnTo>
                  <a:lnTo>
                    <a:pt x="435" y="566"/>
                  </a:lnTo>
                  <a:lnTo>
                    <a:pt x="454" y="555"/>
                  </a:lnTo>
                  <a:lnTo>
                    <a:pt x="475" y="550"/>
                  </a:lnTo>
                  <a:lnTo>
                    <a:pt x="494" y="547"/>
                  </a:lnTo>
                  <a:lnTo>
                    <a:pt x="526" y="553"/>
                  </a:lnTo>
                  <a:lnTo>
                    <a:pt x="550" y="553"/>
                  </a:lnTo>
                  <a:lnTo>
                    <a:pt x="577" y="536"/>
                  </a:lnTo>
                  <a:lnTo>
                    <a:pt x="606" y="515"/>
                  </a:lnTo>
                  <a:lnTo>
                    <a:pt x="639" y="496"/>
                  </a:lnTo>
                  <a:lnTo>
                    <a:pt x="657" y="491"/>
                  </a:lnTo>
                  <a:lnTo>
                    <a:pt x="698" y="491"/>
                  </a:lnTo>
                  <a:lnTo>
                    <a:pt x="722" y="483"/>
                  </a:lnTo>
                  <a:lnTo>
                    <a:pt x="743" y="467"/>
                  </a:lnTo>
                  <a:lnTo>
                    <a:pt x="765" y="448"/>
                  </a:lnTo>
                  <a:lnTo>
                    <a:pt x="778" y="421"/>
                  </a:lnTo>
                  <a:lnTo>
                    <a:pt x="789" y="392"/>
                  </a:lnTo>
                  <a:lnTo>
                    <a:pt x="791" y="359"/>
                  </a:lnTo>
                  <a:lnTo>
                    <a:pt x="786" y="325"/>
                  </a:lnTo>
                  <a:lnTo>
                    <a:pt x="778" y="295"/>
                  </a:lnTo>
                  <a:lnTo>
                    <a:pt x="778" y="258"/>
                  </a:lnTo>
                  <a:lnTo>
                    <a:pt x="786" y="220"/>
                  </a:lnTo>
                  <a:lnTo>
                    <a:pt x="805" y="188"/>
                  </a:lnTo>
                  <a:lnTo>
                    <a:pt x="813" y="166"/>
                  </a:lnTo>
                  <a:lnTo>
                    <a:pt x="816" y="137"/>
                  </a:lnTo>
                  <a:lnTo>
                    <a:pt x="808" y="102"/>
                  </a:lnTo>
                  <a:lnTo>
                    <a:pt x="791" y="67"/>
                  </a:lnTo>
                  <a:lnTo>
                    <a:pt x="767" y="38"/>
                  </a:lnTo>
                  <a:lnTo>
                    <a:pt x="732" y="14"/>
                  </a:lnTo>
                  <a:lnTo>
                    <a:pt x="711" y="6"/>
                  </a:lnTo>
                  <a:lnTo>
                    <a:pt x="687" y="0"/>
                  </a:lnTo>
                  <a:lnTo>
                    <a:pt x="660" y="0"/>
                  </a:lnTo>
                  <a:lnTo>
                    <a:pt x="631" y="3"/>
                  </a:lnTo>
                  <a:lnTo>
                    <a:pt x="623" y="6"/>
                  </a:lnTo>
                  <a:lnTo>
                    <a:pt x="623" y="8"/>
                  </a:lnTo>
                  <a:lnTo>
                    <a:pt x="628" y="14"/>
                  </a:lnTo>
                  <a:lnTo>
                    <a:pt x="636" y="19"/>
                  </a:lnTo>
                  <a:lnTo>
                    <a:pt x="663" y="30"/>
                  </a:lnTo>
                  <a:lnTo>
                    <a:pt x="687" y="38"/>
                  </a:lnTo>
                  <a:lnTo>
                    <a:pt x="700" y="43"/>
                  </a:lnTo>
                  <a:lnTo>
                    <a:pt x="716" y="51"/>
                  </a:lnTo>
                  <a:lnTo>
                    <a:pt x="754" y="78"/>
                  </a:lnTo>
                  <a:lnTo>
                    <a:pt x="770" y="91"/>
                  </a:lnTo>
                  <a:lnTo>
                    <a:pt x="783" y="107"/>
                  </a:lnTo>
                  <a:lnTo>
                    <a:pt x="791" y="124"/>
                  </a:lnTo>
                  <a:lnTo>
                    <a:pt x="789" y="140"/>
                  </a:lnTo>
                  <a:lnTo>
                    <a:pt x="770" y="174"/>
                  </a:lnTo>
                  <a:lnTo>
                    <a:pt x="749" y="217"/>
                  </a:lnTo>
                  <a:lnTo>
                    <a:pt x="732" y="263"/>
                  </a:lnTo>
                  <a:lnTo>
                    <a:pt x="730" y="287"/>
                  </a:lnTo>
                  <a:lnTo>
                    <a:pt x="735" y="309"/>
                  </a:lnTo>
                  <a:lnTo>
                    <a:pt x="741" y="330"/>
                  </a:lnTo>
                  <a:lnTo>
                    <a:pt x="743" y="354"/>
                  </a:lnTo>
                  <a:lnTo>
                    <a:pt x="741" y="392"/>
                  </a:lnTo>
                  <a:lnTo>
                    <a:pt x="724" y="421"/>
                  </a:lnTo>
                  <a:lnTo>
                    <a:pt x="711" y="429"/>
                  </a:lnTo>
                  <a:lnTo>
                    <a:pt x="698" y="437"/>
                  </a:lnTo>
                  <a:lnTo>
                    <a:pt x="631" y="453"/>
                  </a:lnTo>
                  <a:lnTo>
                    <a:pt x="596" y="469"/>
                  </a:lnTo>
                  <a:lnTo>
                    <a:pt x="564" y="494"/>
                  </a:lnTo>
                  <a:lnTo>
                    <a:pt x="547" y="507"/>
                  </a:lnTo>
                  <a:lnTo>
                    <a:pt x="534" y="518"/>
                  </a:lnTo>
                  <a:lnTo>
                    <a:pt x="505" y="528"/>
                  </a:lnTo>
                  <a:lnTo>
                    <a:pt x="480" y="531"/>
                  </a:lnTo>
                  <a:lnTo>
                    <a:pt x="459" y="534"/>
                  </a:lnTo>
                  <a:lnTo>
                    <a:pt x="448" y="536"/>
                  </a:lnTo>
                  <a:lnTo>
                    <a:pt x="435" y="542"/>
                  </a:lnTo>
                  <a:lnTo>
                    <a:pt x="405" y="558"/>
                  </a:lnTo>
                  <a:lnTo>
                    <a:pt x="365" y="571"/>
                  </a:lnTo>
                  <a:lnTo>
                    <a:pt x="341" y="577"/>
                  </a:lnTo>
                  <a:lnTo>
                    <a:pt x="317" y="577"/>
                  </a:lnTo>
                  <a:lnTo>
                    <a:pt x="269" y="571"/>
                  </a:lnTo>
                  <a:lnTo>
                    <a:pt x="226" y="563"/>
                  </a:lnTo>
                  <a:lnTo>
                    <a:pt x="185" y="558"/>
                  </a:lnTo>
                  <a:lnTo>
                    <a:pt x="151" y="563"/>
                  </a:lnTo>
                  <a:lnTo>
                    <a:pt x="108" y="579"/>
                  </a:lnTo>
                  <a:lnTo>
                    <a:pt x="70" y="598"/>
                  </a:lnTo>
                  <a:lnTo>
                    <a:pt x="35" y="620"/>
                  </a:lnTo>
                  <a:lnTo>
                    <a:pt x="3" y="646"/>
                  </a:lnTo>
                  <a:lnTo>
                    <a:pt x="0" y="644"/>
                  </a:lnTo>
                  <a:lnTo>
                    <a:pt x="3" y="646"/>
                  </a:lnTo>
                  <a:close/>
                </a:path>
              </a:pathLst>
            </a:custGeom>
            <a:solidFill>
              <a:srgbClr val="000000"/>
            </a:solidFill>
            <a:ln w="9525">
              <a:noFill/>
              <a:round/>
              <a:headEnd/>
              <a:tailEnd/>
            </a:ln>
          </p:spPr>
          <p:txBody>
            <a:bodyPr/>
            <a:lstStyle/>
            <a:p>
              <a:endParaRPr lang="ar-SA"/>
            </a:p>
          </p:txBody>
        </p:sp>
        <p:sp>
          <p:nvSpPr>
            <p:cNvPr id="20508" name="Freeform 30"/>
            <p:cNvSpPr>
              <a:spLocks/>
            </p:cNvSpPr>
            <p:nvPr/>
          </p:nvSpPr>
          <p:spPr bwMode="auto">
            <a:xfrm>
              <a:off x="1721" y="2111"/>
              <a:ext cx="209" cy="147"/>
            </a:xfrm>
            <a:custGeom>
              <a:avLst/>
              <a:gdLst>
                <a:gd name="T0" fmla="*/ 184 w 194"/>
                <a:gd name="T1" fmla="*/ 11 h 145"/>
                <a:gd name="T2" fmla="*/ 200 w 194"/>
                <a:gd name="T3" fmla="*/ 21 h 145"/>
                <a:gd name="T4" fmla="*/ 220 w 194"/>
                <a:gd name="T5" fmla="*/ 27 h 145"/>
                <a:gd name="T6" fmla="*/ 236 w 194"/>
                <a:gd name="T7" fmla="*/ 35 h 145"/>
                <a:gd name="T8" fmla="*/ 242 w 194"/>
                <a:gd name="T9" fmla="*/ 54 h 145"/>
                <a:gd name="T10" fmla="*/ 239 w 194"/>
                <a:gd name="T11" fmla="*/ 65 h 145"/>
                <a:gd name="T12" fmla="*/ 231 w 194"/>
                <a:gd name="T13" fmla="*/ 78 h 145"/>
                <a:gd name="T14" fmla="*/ 214 w 194"/>
                <a:gd name="T15" fmla="*/ 91 h 145"/>
                <a:gd name="T16" fmla="*/ 190 w 194"/>
                <a:gd name="T17" fmla="*/ 107 h 145"/>
                <a:gd name="T18" fmla="*/ 125 w 194"/>
                <a:gd name="T19" fmla="*/ 135 h 145"/>
                <a:gd name="T20" fmla="*/ 95 w 194"/>
                <a:gd name="T21" fmla="*/ 143 h 145"/>
                <a:gd name="T22" fmla="*/ 64 w 194"/>
                <a:gd name="T23" fmla="*/ 151 h 145"/>
                <a:gd name="T24" fmla="*/ 37 w 194"/>
                <a:gd name="T25" fmla="*/ 151 h 145"/>
                <a:gd name="T26" fmla="*/ 20 w 194"/>
                <a:gd name="T27" fmla="*/ 148 h 145"/>
                <a:gd name="T28" fmla="*/ 6 w 194"/>
                <a:gd name="T29" fmla="*/ 140 h 145"/>
                <a:gd name="T30" fmla="*/ 3 w 194"/>
                <a:gd name="T31" fmla="*/ 124 h 145"/>
                <a:gd name="T32" fmla="*/ 3 w 194"/>
                <a:gd name="T33" fmla="*/ 102 h 145"/>
                <a:gd name="T34" fmla="*/ 0 w 194"/>
                <a:gd name="T35" fmla="*/ 91 h 145"/>
                <a:gd name="T36" fmla="*/ 11 w 194"/>
                <a:gd name="T37" fmla="*/ 78 h 145"/>
                <a:gd name="T38" fmla="*/ 31 w 194"/>
                <a:gd name="T39" fmla="*/ 59 h 145"/>
                <a:gd name="T40" fmla="*/ 87 w 194"/>
                <a:gd name="T41" fmla="*/ 21 h 145"/>
                <a:gd name="T42" fmla="*/ 117 w 194"/>
                <a:gd name="T43" fmla="*/ 8 h 145"/>
                <a:gd name="T44" fmla="*/ 148 w 194"/>
                <a:gd name="T45" fmla="*/ 3 h 145"/>
                <a:gd name="T46" fmla="*/ 171 w 194"/>
                <a:gd name="T47" fmla="*/ 0 h 145"/>
                <a:gd name="T48" fmla="*/ 184 w 194"/>
                <a:gd name="T49" fmla="*/ 11 h 145"/>
                <a:gd name="T50" fmla="*/ 181 w 194"/>
                <a:gd name="T51" fmla="*/ 8 h 145"/>
                <a:gd name="T52" fmla="*/ 184 w 194"/>
                <a:gd name="T53" fmla="*/ 11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4"/>
                <a:gd name="T82" fmla="*/ 0 h 145"/>
                <a:gd name="T83" fmla="*/ 194 w 194"/>
                <a:gd name="T84" fmla="*/ 145 h 14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4" h="145">
                  <a:moveTo>
                    <a:pt x="148" y="11"/>
                  </a:moveTo>
                  <a:lnTo>
                    <a:pt x="161" y="21"/>
                  </a:lnTo>
                  <a:lnTo>
                    <a:pt x="175" y="27"/>
                  </a:lnTo>
                  <a:lnTo>
                    <a:pt x="188" y="35"/>
                  </a:lnTo>
                  <a:lnTo>
                    <a:pt x="194" y="51"/>
                  </a:lnTo>
                  <a:lnTo>
                    <a:pt x="191" y="62"/>
                  </a:lnTo>
                  <a:lnTo>
                    <a:pt x="185" y="75"/>
                  </a:lnTo>
                  <a:lnTo>
                    <a:pt x="172" y="88"/>
                  </a:lnTo>
                  <a:lnTo>
                    <a:pt x="151" y="104"/>
                  </a:lnTo>
                  <a:lnTo>
                    <a:pt x="100" y="129"/>
                  </a:lnTo>
                  <a:lnTo>
                    <a:pt x="76" y="137"/>
                  </a:lnTo>
                  <a:lnTo>
                    <a:pt x="51" y="145"/>
                  </a:lnTo>
                  <a:lnTo>
                    <a:pt x="30" y="145"/>
                  </a:lnTo>
                  <a:lnTo>
                    <a:pt x="17" y="142"/>
                  </a:lnTo>
                  <a:lnTo>
                    <a:pt x="6" y="134"/>
                  </a:lnTo>
                  <a:lnTo>
                    <a:pt x="3" y="118"/>
                  </a:lnTo>
                  <a:lnTo>
                    <a:pt x="3" y="99"/>
                  </a:lnTo>
                  <a:lnTo>
                    <a:pt x="0" y="88"/>
                  </a:lnTo>
                  <a:lnTo>
                    <a:pt x="8" y="75"/>
                  </a:lnTo>
                  <a:lnTo>
                    <a:pt x="25" y="56"/>
                  </a:lnTo>
                  <a:lnTo>
                    <a:pt x="70" y="21"/>
                  </a:lnTo>
                  <a:lnTo>
                    <a:pt x="94" y="8"/>
                  </a:lnTo>
                  <a:lnTo>
                    <a:pt x="118" y="3"/>
                  </a:lnTo>
                  <a:lnTo>
                    <a:pt x="137" y="0"/>
                  </a:lnTo>
                  <a:lnTo>
                    <a:pt x="148" y="11"/>
                  </a:lnTo>
                  <a:lnTo>
                    <a:pt x="145" y="8"/>
                  </a:lnTo>
                  <a:lnTo>
                    <a:pt x="148" y="11"/>
                  </a:lnTo>
                  <a:close/>
                </a:path>
              </a:pathLst>
            </a:custGeom>
            <a:solidFill>
              <a:srgbClr val="FFFFFF"/>
            </a:solidFill>
            <a:ln w="9525">
              <a:noFill/>
              <a:round/>
              <a:headEnd/>
              <a:tailEnd/>
            </a:ln>
          </p:spPr>
          <p:txBody>
            <a:bodyPr/>
            <a:lstStyle/>
            <a:p>
              <a:endParaRPr lang="ar-SA"/>
            </a:p>
          </p:txBody>
        </p:sp>
        <p:sp>
          <p:nvSpPr>
            <p:cNvPr id="20509" name="Freeform 31"/>
            <p:cNvSpPr>
              <a:spLocks/>
            </p:cNvSpPr>
            <p:nvPr/>
          </p:nvSpPr>
          <p:spPr bwMode="auto">
            <a:xfrm>
              <a:off x="1855" y="1856"/>
              <a:ext cx="197" cy="111"/>
            </a:xfrm>
            <a:custGeom>
              <a:avLst/>
              <a:gdLst>
                <a:gd name="T0" fmla="*/ 61 w 182"/>
                <a:gd name="T1" fmla="*/ 113 h 110"/>
                <a:gd name="T2" fmla="*/ 34 w 182"/>
                <a:gd name="T3" fmla="*/ 110 h 110"/>
                <a:gd name="T4" fmla="*/ 16 w 182"/>
                <a:gd name="T5" fmla="*/ 99 h 110"/>
                <a:gd name="T6" fmla="*/ 11 w 182"/>
                <a:gd name="T7" fmla="*/ 91 h 110"/>
                <a:gd name="T8" fmla="*/ 2 w 182"/>
                <a:gd name="T9" fmla="*/ 83 h 110"/>
                <a:gd name="T10" fmla="*/ 0 w 182"/>
                <a:gd name="T11" fmla="*/ 78 h 110"/>
                <a:gd name="T12" fmla="*/ 0 w 182"/>
                <a:gd name="T13" fmla="*/ 70 h 110"/>
                <a:gd name="T14" fmla="*/ 14 w 182"/>
                <a:gd name="T15" fmla="*/ 45 h 110"/>
                <a:gd name="T16" fmla="*/ 27 w 182"/>
                <a:gd name="T17" fmla="*/ 32 h 110"/>
                <a:gd name="T18" fmla="*/ 44 w 182"/>
                <a:gd name="T19" fmla="*/ 21 h 110"/>
                <a:gd name="T20" fmla="*/ 67 w 182"/>
                <a:gd name="T21" fmla="*/ 11 h 110"/>
                <a:gd name="T22" fmla="*/ 99 w 182"/>
                <a:gd name="T23" fmla="*/ 2 h 110"/>
                <a:gd name="T24" fmla="*/ 129 w 182"/>
                <a:gd name="T25" fmla="*/ 0 h 110"/>
                <a:gd name="T26" fmla="*/ 156 w 182"/>
                <a:gd name="T27" fmla="*/ 0 h 110"/>
                <a:gd name="T28" fmla="*/ 175 w 182"/>
                <a:gd name="T29" fmla="*/ 2 h 110"/>
                <a:gd name="T30" fmla="*/ 195 w 182"/>
                <a:gd name="T31" fmla="*/ 8 h 110"/>
                <a:gd name="T32" fmla="*/ 216 w 182"/>
                <a:gd name="T33" fmla="*/ 27 h 110"/>
                <a:gd name="T34" fmla="*/ 231 w 182"/>
                <a:gd name="T35" fmla="*/ 45 h 110"/>
                <a:gd name="T36" fmla="*/ 231 w 182"/>
                <a:gd name="T37" fmla="*/ 53 h 110"/>
                <a:gd name="T38" fmla="*/ 225 w 182"/>
                <a:gd name="T39" fmla="*/ 64 h 110"/>
                <a:gd name="T40" fmla="*/ 203 w 182"/>
                <a:gd name="T41" fmla="*/ 81 h 110"/>
                <a:gd name="T42" fmla="*/ 173 w 182"/>
                <a:gd name="T43" fmla="*/ 91 h 110"/>
                <a:gd name="T44" fmla="*/ 142 w 182"/>
                <a:gd name="T45" fmla="*/ 97 h 110"/>
                <a:gd name="T46" fmla="*/ 129 w 182"/>
                <a:gd name="T47" fmla="*/ 102 h 110"/>
                <a:gd name="T48" fmla="*/ 116 w 182"/>
                <a:gd name="T49" fmla="*/ 107 h 110"/>
                <a:gd name="T50" fmla="*/ 95 w 182"/>
                <a:gd name="T51" fmla="*/ 113 h 110"/>
                <a:gd name="T52" fmla="*/ 61 w 182"/>
                <a:gd name="T53" fmla="*/ 113 h 110"/>
                <a:gd name="T54" fmla="*/ 61 w 182"/>
                <a:gd name="T55" fmla="*/ 110 h 110"/>
                <a:gd name="T56" fmla="*/ 61 w 182"/>
                <a:gd name="T57" fmla="*/ 113 h 1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2"/>
                <a:gd name="T88" fmla="*/ 0 h 110"/>
                <a:gd name="T89" fmla="*/ 182 w 182"/>
                <a:gd name="T90" fmla="*/ 110 h 11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2" h="110">
                  <a:moveTo>
                    <a:pt x="48" y="110"/>
                  </a:moveTo>
                  <a:lnTo>
                    <a:pt x="27" y="107"/>
                  </a:lnTo>
                  <a:lnTo>
                    <a:pt x="13" y="96"/>
                  </a:lnTo>
                  <a:lnTo>
                    <a:pt x="8" y="88"/>
                  </a:lnTo>
                  <a:lnTo>
                    <a:pt x="2" y="80"/>
                  </a:lnTo>
                  <a:lnTo>
                    <a:pt x="0" y="75"/>
                  </a:lnTo>
                  <a:lnTo>
                    <a:pt x="0" y="67"/>
                  </a:lnTo>
                  <a:lnTo>
                    <a:pt x="11" y="45"/>
                  </a:lnTo>
                  <a:lnTo>
                    <a:pt x="21" y="32"/>
                  </a:lnTo>
                  <a:lnTo>
                    <a:pt x="35" y="21"/>
                  </a:lnTo>
                  <a:lnTo>
                    <a:pt x="53" y="11"/>
                  </a:lnTo>
                  <a:lnTo>
                    <a:pt x="78" y="2"/>
                  </a:lnTo>
                  <a:lnTo>
                    <a:pt x="102" y="0"/>
                  </a:lnTo>
                  <a:lnTo>
                    <a:pt x="123" y="0"/>
                  </a:lnTo>
                  <a:lnTo>
                    <a:pt x="139" y="2"/>
                  </a:lnTo>
                  <a:lnTo>
                    <a:pt x="153" y="8"/>
                  </a:lnTo>
                  <a:lnTo>
                    <a:pt x="171" y="27"/>
                  </a:lnTo>
                  <a:lnTo>
                    <a:pt x="182" y="45"/>
                  </a:lnTo>
                  <a:lnTo>
                    <a:pt x="182" y="53"/>
                  </a:lnTo>
                  <a:lnTo>
                    <a:pt x="177" y="61"/>
                  </a:lnTo>
                  <a:lnTo>
                    <a:pt x="161" y="78"/>
                  </a:lnTo>
                  <a:lnTo>
                    <a:pt x="137" y="88"/>
                  </a:lnTo>
                  <a:lnTo>
                    <a:pt x="112" y="94"/>
                  </a:lnTo>
                  <a:lnTo>
                    <a:pt x="102" y="99"/>
                  </a:lnTo>
                  <a:lnTo>
                    <a:pt x="91" y="104"/>
                  </a:lnTo>
                  <a:lnTo>
                    <a:pt x="75" y="110"/>
                  </a:lnTo>
                  <a:lnTo>
                    <a:pt x="48" y="110"/>
                  </a:lnTo>
                  <a:lnTo>
                    <a:pt x="48" y="107"/>
                  </a:lnTo>
                  <a:lnTo>
                    <a:pt x="48" y="110"/>
                  </a:lnTo>
                  <a:close/>
                </a:path>
              </a:pathLst>
            </a:custGeom>
            <a:solidFill>
              <a:srgbClr val="FFFFFF"/>
            </a:solidFill>
            <a:ln w="9525">
              <a:noFill/>
              <a:round/>
              <a:headEnd/>
              <a:tailEnd/>
            </a:ln>
          </p:spPr>
          <p:txBody>
            <a:bodyPr/>
            <a:lstStyle/>
            <a:p>
              <a:endParaRPr lang="ar-SA"/>
            </a:p>
          </p:txBody>
        </p:sp>
        <p:sp>
          <p:nvSpPr>
            <p:cNvPr id="20510" name="Freeform 32"/>
            <p:cNvSpPr>
              <a:spLocks/>
            </p:cNvSpPr>
            <p:nvPr/>
          </p:nvSpPr>
          <p:spPr bwMode="auto">
            <a:xfrm>
              <a:off x="2162" y="1649"/>
              <a:ext cx="50" cy="47"/>
            </a:xfrm>
            <a:custGeom>
              <a:avLst/>
              <a:gdLst>
                <a:gd name="T0" fmla="*/ 11 w 46"/>
                <a:gd name="T1" fmla="*/ 5 h 46"/>
                <a:gd name="T2" fmla="*/ 11 w 46"/>
                <a:gd name="T3" fmla="*/ 13 h 46"/>
                <a:gd name="T4" fmla="*/ 0 w 46"/>
                <a:gd name="T5" fmla="*/ 30 h 46"/>
                <a:gd name="T6" fmla="*/ 0 w 46"/>
                <a:gd name="T7" fmla="*/ 41 h 46"/>
                <a:gd name="T8" fmla="*/ 11 w 46"/>
                <a:gd name="T9" fmla="*/ 46 h 46"/>
                <a:gd name="T10" fmla="*/ 28 w 46"/>
                <a:gd name="T11" fmla="*/ 49 h 46"/>
                <a:gd name="T12" fmla="*/ 41 w 46"/>
                <a:gd name="T13" fmla="*/ 49 h 46"/>
                <a:gd name="T14" fmla="*/ 55 w 46"/>
                <a:gd name="T15" fmla="*/ 43 h 46"/>
                <a:gd name="T16" fmla="*/ 59 w 46"/>
                <a:gd name="T17" fmla="*/ 35 h 46"/>
                <a:gd name="T18" fmla="*/ 59 w 46"/>
                <a:gd name="T19" fmla="*/ 21 h 46"/>
                <a:gd name="T20" fmla="*/ 55 w 46"/>
                <a:gd name="T21" fmla="*/ 16 h 46"/>
                <a:gd name="T22" fmla="*/ 41 w 46"/>
                <a:gd name="T23" fmla="*/ 11 h 46"/>
                <a:gd name="T24" fmla="*/ 39 w 46"/>
                <a:gd name="T25" fmla="*/ 5 h 46"/>
                <a:gd name="T26" fmla="*/ 30 w 46"/>
                <a:gd name="T27" fmla="*/ 0 h 46"/>
                <a:gd name="T28" fmla="*/ 20 w 46"/>
                <a:gd name="T29" fmla="*/ 0 h 46"/>
                <a:gd name="T30" fmla="*/ 11 w 46"/>
                <a:gd name="T31" fmla="*/ 5 h 46"/>
                <a:gd name="T32" fmla="*/ 11 w 46"/>
                <a:gd name="T33" fmla="*/ 3 h 46"/>
                <a:gd name="T34" fmla="*/ 11 w 46"/>
                <a:gd name="T35" fmla="*/ 5 h 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
                <a:gd name="T55" fmla="*/ 0 h 46"/>
                <a:gd name="T56" fmla="*/ 46 w 46"/>
                <a:gd name="T57" fmla="*/ 46 h 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 h="46">
                  <a:moveTo>
                    <a:pt x="8" y="5"/>
                  </a:moveTo>
                  <a:lnTo>
                    <a:pt x="8" y="13"/>
                  </a:lnTo>
                  <a:lnTo>
                    <a:pt x="0" y="27"/>
                  </a:lnTo>
                  <a:lnTo>
                    <a:pt x="0" y="38"/>
                  </a:lnTo>
                  <a:lnTo>
                    <a:pt x="8" y="43"/>
                  </a:lnTo>
                  <a:lnTo>
                    <a:pt x="22" y="46"/>
                  </a:lnTo>
                  <a:lnTo>
                    <a:pt x="32" y="46"/>
                  </a:lnTo>
                  <a:lnTo>
                    <a:pt x="43" y="40"/>
                  </a:lnTo>
                  <a:lnTo>
                    <a:pt x="46" y="32"/>
                  </a:lnTo>
                  <a:lnTo>
                    <a:pt x="46" y="21"/>
                  </a:lnTo>
                  <a:lnTo>
                    <a:pt x="43" y="16"/>
                  </a:lnTo>
                  <a:lnTo>
                    <a:pt x="32" y="11"/>
                  </a:lnTo>
                  <a:lnTo>
                    <a:pt x="30" y="5"/>
                  </a:lnTo>
                  <a:lnTo>
                    <a:pt x="24" y="0"/>
                  </a:lnTo>
                  <a:lnTo>
                    <a:pt x="16" y="0"/>
                  </a:lnTo>
                  <a:lnTo>
                    <a:pt x="8" y="5"/>
                  </a:lnTo>
                  <a:lnTo>
                    <a:pt x="8" y="3"/>
                  </a:lnTo>
                  <a:lnTo>
                    <a:pt x="8" y="5"/>
                  </a:lnTo>
                  <a:close/>
                </a:path>
              </a:pathLst>
            </a:custGeom>
            <a:solidFill>
              <a:srgbClr val="FFFFFF"/>
            </a:solidFill>
            <a:ln w="9525">
              <a:noFill/>
              <a:round/>
              <a:headEnd/>
              <a:tailEnd/>
            </a:ln>
          </p:spPr>
          <p:txBody>
            <a:bodyPr/>
            <a:lstStyle/>
            <a:p>
              <a:endParaRPr lang="ar-SA"/>
            </a:p>
          </p:txBody>
        </p:sp>
        <p:sp>
          <p:nvSpPr>
            <p:cNvPr id="20511" name="Freeform 33"/>
            <p:cNvSpPr>
              <a:spLocks/>
            </p:cNvSpPr>
            <p:nvPr/>
          </p:nvSpPr>
          <p:spPr bwMode="auto">
            <a:xfrm>
              <a:off x="2258" y="1904"/>
              <a:ext cx="90" cy="71"/>
            </a:xfrm>
            <a:custGeom>
              <a:avLst/>
              <a:gdLst>
                <a:gd name="T0" fmla="*/ 30 w 83"/>
                <a:gd name="T1" fmla="*/ 73 h 70"/>
                <a:gd name="T2" fmla="*/ 11 w 83"/>
                <a:gd name="T3" fmla="*/ 51 h 70"/>
                <a:gd name="T4" fmla="*/ 0 w 83"/>
                <a:gd name="T5" fmla="*/ 27 h 70"/>
                <a:gd name="T6" fmla="*/ 2 w 83"/>
                <a:gd name="T7" fmla="*/ 11 h 70"/>
                <a:gd name="T8" fmla="*/ 11 w 83"/>
                <a:gd name="T9" fmla="*/ 3 h 70"/>
                <a:gd name="T10" fmla="*/ 20 w 83"/>
                <a:gd name="T11" fmla="*/ 0 h 70"/>
                <a:gd name="T12" fmla="*/ 43 w 83"/>
                <a:gd name="T13" fmla="*/ 0 h 70"/>
                <a:gd name="T14" fmla="*/ 67 w 83"/>
                <a:gd name="T15" fmla="*/ 8 h 70"/>
                <a:gd name="T16" fmla="*/ 88 w 83"/>
                <a:gd name="T17" fmla="*/ 16 h 70"/>
                <a:gd name="T18" fmla="*/ 102 w 83"/>
                <a:gd name="T19" fmla="*/ 24 h 70"/>
                <a:gd name="T20" fmla="*/ 106 w 83"/>
                <a:gd name="T21" fmla="*/ 41 h 70"/>
                <a:gd name="T22" fmla="*/ 95 w 83"/>
                <a:gd name="T23" fmla="*/ 51 h 70"/>
                <a:gd name="T24" fmla="*/ 78 w 83"/>
                <a:gd name="T25" fmla="*/ 62 h 70"/>
                <a:gd name="T26" fmla="*/ 54 w 83"/>
                <a:gd name="T27" fmla="*/ 67 h 70"/>
                <a:gd name="T28" fmla="*/ 43 w 83"/>
                <a:gd name="T29" fmla="*/ 73 h 70"/>
                <a:gd name="T30" fmla="*/ 30 w 83"/>
                <a:gd name="T31" fmla="*/ 73 h 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3"/>
                <a:gd name="T49" fmla="*/ 0 h 70"/>
                <a:gd name="T50" fmla="*/ 83 w 83"/>
                <a:gd name="T51" fmla="*/ 70 h 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3" h="70">
                  <a:moveTo>
                    <a:pt x="24" y="70"/>
                  </a:moveTo>
                  <a:lnTo>
                    <a:pt x="8" y="48"/>
                  </a:lnTo>
                  <a:lnTo>
                    <a:pt x="0" y="27"/>
                  </a:lnTo>
                  <a:lnTo>
                    <a:pt x="2" y="11"/>
                  </a:lnTo>
                  <a:lnTo>
                    <a:pt x="8" y="3"/>
                  </a:lnTo>
                  <a:lnTo>
                    <a:pt x="16" y="0"/>
                  </a:lnTo>
                  <a:lnTo>
                    <a:pt x="34" y="0"/>
                  </a:lnTo>
                  <a:lnTo>
                    <a:pt x="53" y="8"/>
                  </a:lnTo>
                  <a:lnTo>
                    <a:pt x="69" y="16"/>
                  </a:lnTo>
                  <a:lnTo>
                    <a:pt x="80" y="24"/>
                  </a:lnTo>
                  <a:lnTo>
                    <a:pt x="83" y="38"/>
                  </a:lnTo>
                  <a:lnTo>
                    <a:pt x="75" y="48"/>
                  </a:lnTo>
                  <a:lnTo>
                    <a:pt x="61" y="59"/>
                  </a:lnTo>
                  <a:lnTo>
                    <a:pt x="42" y="64"/>
                  </a:lnTo>
                  <a:lnTo>
                    <a:pt x="34" y="70"/>
                  </a:lnTo>
                  <a:lnTo>
                    <a:pt x="24" y="70"/>
                  </a:lnTo>
                  <a:close/>
                </a:path>
              </a:pathLst>
            </a:custGeom>
            <a:solidFill>
              <a:srgbClr val="FFFFFF"/>
            </a:solidFill>
            <a:ln w="9525">
              <a:noFill/>
              <a:round/>
              <a:headEnd/>
              <a:tailEnd/>
            </a:ln>
          </p:spPr>
          <p:txBody>
            <a:bodyPr/>
            <a:lstStyle/>
            <a:p>
              <a:endParaRPr lang="ar-SA"/>
            </a:p>
          </p:txBody>
        </p:sp>
        <p:sp>
          <p:nvSpPr>
            <p:cNvPr id="20512" name="Freeform 34"/>
            <p:cNvSpPr>
              <a:spLocks/>
            </p:cNvSpPr>
            <p:nvPr/>
          </p:nvSpPr>
          <p:spPr bwMode="auto">
            <a:xfrm>
              <a:off x="2455" y="1633"/>
              <a:ext cx="165" cy="87"/>
            </a:xfrm>
            <a:custGeom>
              <a:avLst/>
              <a:gdLst>
                <a:gd name="T0" fmla="*/ 189 w 153"/>
                <a:gd name="T1" fmla="*/ 32 h 86"/>
                <a:gd name="T2" fmla="*/ 192 w 153"/>
                <a:gd name="T3" fmla="*/ 57 h 86"/>
                <a:gd name="T4" fmla="*/ 189 w 153"/>
                <a:gd name="T5" fmla="*/ 67 h 86"/>
                <a:gd name="T6" fmla="*/ 175 w 153"/>
                <a:gd name="T7" fmla="*/ 78 h 86"/>
                <a:gd name="T8" fmla="*/ 151 w 153"/>
                <a:gd name="T9" fmla="*/ 86 h 86"/>
                <a:gd name="T10" fmla="*/ 121 w 153"/>
                <a:gd name="T11" fmla="*/ 89 h 86"/>
                <a:gd name="T12" fmla="*/ 84 w 153"/>
                <a:gd name="T13" fmla="*/ 83 h 86"/>
                <a:gd name="T14" fmla="*/ 44 w 153"/>
                <a:gd name="T15" fmla="*/ 73 h 86"/>
                <a:gd name="T16" fmla="*/ 11 w 153"/>
                <a:gd name="T17" fmla="*/ 57 h 86"/>
                <a:gd name="T18" fmla="*/ 0 w 153"/>
                <a:gd name="T19" fmla="*/ 48 h 86"/>
                <a:gd name="T20" fmla="*/ 0 w 153"/>
                <a:gd name="T21" fmla="*/ 37 h 86"/>
                <a:gd name="T22" fmla="*/ 5 w 153"/>
                <a:gd name="T23" fmla="*/ 24 h 86"/>
                <a:gd name="T24" fmla="*/ 24 w 153"/>
                <a:gd name="T25" fmla="*/ 11 h 86"/>
                <a:gd name="T26" fmla="*/ 24 w 153"/>
                <a:gd name="T27" fmla="*/ 5 h 86"/>
                <a:gd name="T28" fmla="*/ 36 w 153"/>
                <a:gd name="T29" fmla="*/ 3 h 86"/>
                <a:gd name="T30" fmla="*/ 57 w 153"/>
                <a:gd name="T31" fmla="*/ 0 h 86"/>
                <a:gd name="T32" fmla="*/ 108 w 153"/>
                <a:gd name="T33" fmla="*/ 3 h 86"/>
                <a:gd name="T34" fmla="*/ 162 w 153"/>
                <a:gd name="T35" fmla="*/ 11 h 86"/>
                <a:gd name="T36" fmla="*/ 178 w 153"/>
                <a:gd name="T37" fmla="*/ 21 h 86"/>
                <a:gd name="T38" fmla="*/ 189 w 153"/>
                <a:gd name="T39" fmla="*/ 32 h 86"/>
                <a:gd name="T40" fmla="*/ 184 w 153"/>
                <a:gd name="T41" fmla="*/ 27 h 86"/>
                <a:gd name="T42" fmla="*/ 189 w 153"/>
                <a:gd name="T43" fmla="*/ 32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3"/>
                <a:gd name="T67" fmla="*/ 0 h 86"/>
                <a:gd name="T68" fmla="*/ 153 w 153"/>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3" h="86">
                  <a:moveTo>
                    <a:pt x="150" y="32"/>
                  </a:moveTo>
                  <a:lnTo>
                    <a:pt x="153" y="54"/>
                  </a:lnTo>
                  <a:lnTo>
                    <a:pt x="150" y="64"/>
                  </a:lnTo>
                  <a:lnTo>
                    <a:pt x="139" y="75"/>
                  </a:lnTo>
                  <a:lnTo>
                    <a:pt x="121" y="83"/>
                  </a:lnTo>
                  <a:lnTo>
                    <a:pt x="96" y="86"/>
                  </a:lnTo>
                  <a:lnTo>
                    <a:pt x="67" y="80"/>
                  </a:lnTo>
                  <a:lnTo>
                    <a:pt x="35" y="70"/>
                  </a:lnTo>
                  <a:lnTo>
                    <a:pt x="8" y="54"/>
                  </a:lnTo>
                  <a:lnTo>
                    <a:pt x="0" y="45"/>
                  </a:lnTo>
                  <a:lnTo>
                    <a:pt x="0" y="37"/>
                  </a:lnTo>
                  <a:lnTo>
                    <a:pt x="5" y="24"/>
                  </a:lnTo>
                  <a:lnTo>
                    <a:pt x="19" y="11"/>
                  </a:lnTo>
                  <a:lnTo>
                    <a:pt x="19" y="5"/>
                  </a:lnTo>
                  <a:lnTo>
                    <a:pt x="29" y="3"/>
                  </a:lnTo>
                  <a:lnTo>
                    <a:pt x="45" y="0"/>
                  </a:lnTo>
                  <a:lnTo>
                    <a:pt x="86" y="3"/>
                  </a:lnTo>
                  <a:lnTo>
                    <a:pt x="129" y="11"/>
                  </a:lnTo>
                  <a:lnTo>
                    <a:pt x="142" y="21"/>
                  </a:lnTo>
                  <a:lnTo>
                    <a:pt x="150" y="32"/>
                  </a:lnTo>
                  <a:lnTo>
                    <a:pt x="147" y="27"/>
                  </a:lnTo>
                  <a:lnTo>
                    <a:pt x="150" y="32"/>
                  </a:lnTo>
                  <a:close/>
                </a:path>
              </a:pathLst>
            </a:custGeom>
            <a:solidFill>
              <a:srgbClr val="FFFFFF"/>
            </a:solidFill>
            <a:ln w="9525">
              <a:noFill/>
              <a:round/>
              <a:headEnd/>
              <a:tailEnd/>
            </a:ln>
          </p:spPr>
          <p:txBody>
            <a:bodyPr/>
            <a:lstStyle/>
            <a:p>
              <a:endParaRPr lang="ar-SA"/>
            </a:p>
          </p:txBody>
        </p:sp>
        <p:sp>
          <p:nvSpPr>
            <p:cNvPr id="20513" name="Freeform 35"/>
            <p:cNvSpPr>
              <a:spLocks/>
            </p:cNvSpPr>
            <p:nvPr/>
          </p:nvSpPr>
          <p:spPr bwMode="auto">
            <a:xfrm>
              <a:off x="2522" y="2054"/>
              <a:ext cx="185" cy="105"/>
            </a:xfrm>
            <a:custGeom>
              <a:avLst/>
              <a:gdLst>
                <a:gd name="T0" fmla="*/ 172 w 171"/>
                <a:gd name="T1" fmla="*/ 24 h 104"/>
                <a:gd name="T2" fmla="*/ 189 w 171"/>
                <a:gd name="T3" fmla="*/ 29 h 104"/>
                <a:gd name="T4" fmla="*/ 206 w 171"/>
                <a:gd name="T5" fmla="*/ 42 h 104"/>
                <a:gd name="T6" fmla="*/ 216 w 171"/>
                <a:gd name="T7" fmla="*/ 64 h 104"/>
                <a:gd name="T8" fmla="*/ 216 w 171"/>
                <a:gd name="T9" fmla="*/ 80 h 104"/>
                <a:gd name="T10" fmla="*/ 211 w 171"/>
                <a:gd name="T11" fmla="*/ 88 h 104"/>
                <a:gd name="T12" fmla="*/ 191 w 171"/>
                <a:gd name="T13" fmla="*/ 96 h 104"/>
                <a:gd name="T14" fmla="*/ 175 w 171"/>
                <a:gd name="T15" fmla="*/ 102 h 104"/>
                <a:gd name="T16" fmla="*/ 153 w 171"/>
                <a:gd name="T17" fmla="*/ 104 h 104"/>
                <a:gd name="T18" fmla="*/ 125 w 171"/>
                <a:gd name="T19" fmla="*/ 107 h 104"/>
                <a:gd name="T20" fmla="*/ 95 w 171"/>
                <a:gd name="T21" fmla="*/ 104 h 104"/>
                <a:gd name="T22" fmla="*/ 65 w 171"/>
                <a:gd name="T23" fmla="*/ 96 h 104"/>
                <a:gd name="T24" fmla="*/ 32 w 171"/>
                <a:gd name="T25" fmla="*/ 86 h 104"/>
                <a:gd name="T26" fmla="*/ 11 w 171"/>
                <a:gd name="T27" fmla="*/ 72 h 104"/>
                <a:gd name="T28" fmla="*/ 0 w 171"/>
                <a:gd name="T29" fmla="*/ 56 h 104"/>
                <a:gd name="T30" fmla="*/ 0 w 171"/>
                <a:gd name="T31" fmla="*/ 40 h 104"/>
                <a:gd name="T32" fmla="*/ 11 w 171"/>
                <a:gd name="T33" fmla="*/ 26 h 104"/>
                <a:gd name="T34" fmla="*/ 23 w 171"/>
                <a:gd name="T35" fmla="*/ 16 h 104"/>
                <a:gd name="T36" fmla="*/ 41 w 171"/>
                <a:gd name="T37" fmla="*/ 8 h 104"/>
                <a:gd name="T38" fmla="*/ 77 w 171"/>
                <a:gd name="T39" fmla="*/ 0 h 104"/>
                <a:gd name="T40" fmla="*/ 81 w 171"/>
                <a:gd name="T41" fmla="*/ 0 h 104"/>
                <a:gd name="T42" fmla="*/ 105 w 171"/>
                <a:gd name="T43" fmla="*/ 2 h 104"/>
                <a:gd name="T44" fmla="*/ 140 w 171"/>
                <a:gd name="T45" fmla="*/ 8 h 104"/>
                <a:gd name="T46" fmla="*/ 172 w 171"/>
                <a:gd name="T47" fmla="*/ 24 h 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104"/>
                <a:gd name="T74" fmla="*/ 171 w 171"/>
                <a:gd name="T75" fmla="*/ 104 h 10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104">
                  <a:moveTo>
                    <a:pt x="136" y="24"/>
                  </a:moveTo>
                  <a:lnTo>
                    <a:pt x="150" y="29"/>
                  </a:lnTo>
                  <a:lnTo>
                    <a:pt x="163" y="42"/>
                  </a:lnTo>
                  <a:lnTo>
                    <a:pt x="171" y="61"/>
                  </a:lnTo>
                  <a:lnTo>
                    <a:pt x="171" y="77"/>
                  </a:lnTo>
                  <a:lnTo>
                    <a:pt x="166" y="85"/>
                  </a:lnTo>
                  <a:lnTo>
                    <a:pt x="152" y="93"/>
                  </a:lnTo>
                  <a:lnTo>
                    <a:pt x="139" y="99"/>
                  </a:lnTo>
                  <a:lnTo>
                    <a:pt x="120" y="101"/>
                  </a:lnTo>
                  <a:lnTo>
                    <a:pt x="99" y="104"/>
                  </a:lnTo>
                  <a:lnTo>
                    <a:pt x="75" y="101"/>
                  </a:lnTo>
                  <a:lnTo>
                    <a:pt x="51" y="93"/>
                  </a:lnTo>
                  <a:lnTo>
                    <a:pt x="26" y="83"/>
                  </a:lnTo>
                  <a:lnTo>
                    <a:pt x="8" y="69"/>
                  </a:lnTo>
                  <a:lnTo>
                    <a:pt x="0" y="53"/>
                  </a:lnTo>
                  <a:lnTo>
                    <a:pt x="0" y="40"/>
                  </a:lnTo>
                  <a:lnTo>
                    <a:pt x="8" y="26"/>
                  </a:lnTo>
                  <a:lnTo>
                    <a:pt x="18" y="16"/>
                  </a:lnTo>
                  <a:lnTo>
                    <a:pt x="32" y="8"/>
                  </a:lnTo>
                  <a:lnTo>
                    <a:pt x="61" y="0"/>
                  </a:lnTo>
                  <a:lnTo>
                    <a:pt x="64" y="0"/>
                  </a:lnTo>
                  <a:lnTo>
                    <a:pt x="83" y="2"/>
                  </a:lnTo>
                  <a:lnTo>
                    <a:pt x="110" y="8"/>
                  </a:lnTo>
                  <a:lnTo>
                    <a:pt x="136" y="24"/>
                  </a:lnTo>
                  <a:close/>
                </a:path>
              </a:pathLst>
            </a:custGeom>
            <a:solidFill>
              <a:srgbClr val="FFFFFF"/>
            </a:solidFill>
            <a:ln w="9525">
              <a:noFill/>
              <a:round/>
              <a:headEnd/>
              <a:tailEnd/>
            </a:ln>
          </p:spPr>
          <p:txBody>
            <a:bodyPr/>
            <a:lstStyle/>
            <a:p>
              <a:endParaRPr lang="ar-SA"/>
            </a:p>
          </p:txBody>
        </p:sp>
      </p:grpSp>
      <p:sp>
        <p:nvSpPr>
          <p:cNvPr id="33828" name="AutoShape 36" descr="رق"/>
          <p:cNvSpPr>
            <a:spLocks noChangeArrowheads="1"/>
          </p:cNvSpPr>
          <p:nvPr/>
        </p:nvSpPr>
        <p:spPr bwMode="auto">
          <a:xfrm>
            <a:off x="2584450" y="1217613"/>
            <a:ext cx="4273550" cy="1373187"/>
          </a:xfrm>
          <a:prstGeom prst="roundRect">
            <a:avLst>
              <a:gd name="adj" fmla="val 16667"/>
            </a:avLst>
          </a:prstGeom>
          <a:blipFill dpi="0" rotWithShape="0">
            <a:blip r:embed="rId4" cstate="print"/>
            <a:srcRect/>
            <a:tile tx="0" ty="0" sx="100000" sy="100000" flip="none" algn="tl"/>
          </a:blipFill>
          <a:ln w="19050" algn="ctr">
            <a:solidFill>
              <a:srgbClr val="000000"/>
            </a:solidFill>
            <a:round/>
            <a:headEnd/>
            <a:tailEnd/>
          </a:ln>
          <a:effectLst>
            <a:outerShdw dist="107763" dir="18900000" algn="ctr" rotWithShape="0">
              <a:srgbClr val="808080">
                <a:alpha val="50000"/>
              </a:srgbClr>
            </a:outerShdw>
          </a:effectLst>
        </p:spPr>
        <p:txBody>
          <a:bodyPr/>
          <a:lstStyle/>
          <a:p>
            <a:pPr algn="ctr">
              <a:spcAft>
                <a:spcPts val="1000"/>
              </a:spcAft>
              <a:defRPr/>
            </a:pPr>
            <a:endParaRPr lang="ar-IQ" sz="1200" dirty="0">
              <a:latin typeface="Calibri" pitchFamily="34" charset="0"/>
              <a:ea typeface="Arial" pitchFamily="34" charset="0"/>
              <a:cs typeface="PT Bold Heading" pitchFamily="2" charset="-78"/>
            </a:endParaRPr>
          </a:p>
          <a:p>
            <a:pPr algn="ctr">
              <a:spcAft>
                <a:spcPts val="1000"/>
              </a:spcAft>
              <a:defRPr/>
            </a:pPr>
            <a:r>
              <a:rPr lang="ar-IQ" sz="3200" dirty="0">
                <a:latin typeface="Calibri" pitchFamily="34" charset="0"/>
                <a:ea typeface="Arial" pitchFamily="34" charset="0"/>
                <a:cs typeface="PT Bold Heading" pitchFamily="2" charset="-78"/>
              </a:rPr>
              <a:t>الوحدة النمطية الثانية </a:t>
            </a:r>
            <a:endParaRPr lang="ar-SA" sz="3200" dirty="0">
              <a:ea typeface="Arial" pitchFamily="34" charset="0"/>
              <a:cs typeface="PT Bold Heading" pitchFamily="2" charset="-78"/>
            </a:endParaRPr>
          </a:p>
        </p:txBody>
      </p:sp>
      <p:sp>
        <p:nvSpPr>
          <p:cNvPr id="33829" name="Text Box 37"/>
          <p:cNvSpPr txBox="1">
            <a:spLocks noChangeArrowheads="1"/>
          </p:cNvSpPr>
          <p:nvPr/>
        </p:nvSpPr>
        <p:spPr bwMode="auto">
          <a:xfrm>
            <a:off x="1905000" y="2743200"/>
            <a:ext cx="5715000" cy="3048000"/>
          </a:xfrm>
          <a:prstGeom prst="rect">
            <a:avLst/>
          </a:prstGeom>
          <a:noFill/>
          <a:ln w="9525" algn="ctr">
            <a:noFill/>
            <a:miter lim="800000"/>
            <a:headEnd/>
            <a:tailEnd/>
          </a:ln>
        </p:spPr>
        <p:txBody>
          <a:bodyPr/>
          <a:lstStyle/>
          <a:p>
            <a:pPr algn="ctr">
              <a:spcAft>
                <a:spcPts val="1000"/>
              </a:spcAft>
            </a:pPr>
            <a:r>
              <a:rPr lang="ar-IQ" sz="2800" dirty="0">
                <a:latin typeface="Calibri" pitchFamily="34" charset="0"/>
                <a:ea typeface="Arial" pitchFamily="34" charset="0"/>
                <a:cs typeface="Monotype Koufi" pitchFamily="2" charset="-78"/>
              </a:rPr>
              <a:t>مقاييس النزعة </a:t>
            </a:r>
            <a:r>
              <a:rPr lang="ar-IQ" sz="2800" dirty="0" smtClean="0">
                <a:latin typeface="Calibri" pitchFamily="34" charset="0"/>
                <a:ea typeface="Arial" pitchFamily="34" charset="0"/>
                <a:cs typeface="Monotype Koufi" pitchFamily="2" charset="-78"/>
              </a:rPr>
              <a:t>المركزية (المتوسطات) </a:t>
            </a:r>
          </a:p>
          <a:p>
            <a:pPr algn="ctr">
              <a:spcAft>
                <a:spcPts val="1000"/>
              </a:spcAft>
            </a:pPr>
            <a:r>
              <a:rPr lang="ar-IQ" sz="2800" dirty="0" smtClean="0">
                <a:latin typeface="Calibri" pitchFamily="34" charset="0"/>
                <a:ea typeface="Arial" pitchFamily="34" charset="0"/>
                <a:cs typeface="Monotype Koufi" pitchFamily="2" charset="-78"/>
              </a:rPr>
              <a:t>(</a:t>
            </a:r>
            <a:r>
              <a:rPr lang="en-US" sz="2800" dirty="0" smtClean="0">
                <a:latin typeface="Calibri" pitchFamily="34" charset="0"/>
                <a:ea typeface="Arial" pitchFamily="34" charset="0"/>
                <a:cs typeface="Monotype Koufi" pitchFamily="2" charset="-78"/>
              </a:rPr>
              <a:t>Measure of Central Tendency</a:t>
            </a:r>
            <a:r>
              <a:rPr lang="ar-IQ" sz="2800" dirty="0" smtClean="0">
                <a:latin typeface="Calibri" pitchFamily="34" charset="0"/>
                <a:ea typeface="Arial" pitchFamily="34" charset="0"/>
                <a:cs typeface="Monotype Koufi" pitchFamily="2" charset="-78"/>
              </a:rPr>
              <a:t>)</a:t>
            </a:r>
            <a:endParaRPr lang="en-US" sz="2800" dirty="0" smtClean="0">
              <a:latin typeface="Calibri" pitchFamily="34" charset="0"/>
              <a:ea typeface="Arial" pitchFamily="34" charset="0"/>
              <a:cs typeface="Monotype Koufi" pitchFamily="2" charset="-78"/>
            </a:endParaRPr>
          </a:p>
          <a:p>
            <a:r>
              <a:rPr lang="ar-IQ" sz="2400" dirty="0" smtClean="0">
                <a:latin typeface="Calibri" pitchFamily="34" charset="0"/>
                <a:ea typeface="Arial" pitchFamily="34" charset="0"/>
                <a:cs typeface="Monotype Koufi" pitchFamily="2" charset="-78"/>
              </a:rPr>
              <a:t> - الوسط الحسابي</a:t>
            </a:r>
            <a:endParaRPr lang="en-US" sz="2400" dirty="0" smtClean="0">
              <a:latin typeface="Calibri" pitchFamily="34" charset="0"/>
              <a:ea typeface="Arial" pitchFamily="34" charset="0"/>
              <a:cs typeface="Monotype Koufi" pitchFamily="2" charset="-78"/>
            </a:endParaRPr>
          </a:p>
          <a:p>
            <a:r>
              <a:rPr lang="ar-IQ" sz="2400" dirty="0" smtClean="0">
                <a:latin typeface="Calibri" pitchFamily="34" charset="0"/>
                <a:ea typeface="Arial" pitchFamily="34" charset="0"/>
                <a:cs typeface="Monotype Koufi" pitchFamily="2" charset="-78"/>
              </a:rPr>
              <a:t>- الوسيط </a:t>
            </a:r>
            <a:endParaRPr lang="en-US" sz="2400" dirty="0" smtClean="0">
              <a:latin typeface="Calibri" pitchFamily="34" charset="0"/>
              <a:ea typeface="Arial" pitchFamily="34" charset="0"/>
              <a:cs typeface="Monotype Koufi" pitchFamily="2" charset="-78"/>
            </a:endParaRPr>
          </a:p>
          <a:p>
            <a:r>
              <a:rPr lang="ar-IQ" sz="2400" dirty="0" smtClean="0">
                <a:latin typeface="Calibri" pitchFamily="34" charset="0"/>
                <a:ea typeface="Arial" pitchFamily="34" charset="0"/>
                <a:cs typeface="Monotype Koufi" pitchFamily="2" charset="-78"/>
              </a:rPr>
              <a:t>- المنوال </a:t>
            </a:r>
            <a:endParaRPr lang="en-US" sz="2400" dirty="0" smtClean="0">
              <a:latin typeface="Calibri" pitchFamily="34" charset="0"/>
              <a:ea typeface="Arial" pitchFamily="34" charset="0"/>
              <a:cs typeface="Monotype Koufi" pitchFamily="2" charset="-78"/>
            </a:endParaRPr>
          </a:p>
          <a:p>
            <a:r>
              <a:rPr lang="ar-IQ" sz="2400" dirty="0" smtClean="0">
                <a:latin typeface="Calibri" pitchFamily="34" charset="0"/>
                <a:ea typeface="Arial" pitchFamily="34" charset="0"/>
                <a:cs typeface="Monotype Koufi" pitchFamily="2" charset="-78"/>
              </a:rPr>
              <a:t>- العلاقة بين الوسط الحسابي والوسيط والمنوال</a:t>
            </a:r>
            <a:endParaRPr lang="en-US" sz="2400" dirty="0" smtClean="0">
              <a:latin typeface="Calibri" pitchFamily="34" charset="0"/>
              <a:ea typeface="Arial" pitchFamily="34" charset="0"/>
              <a:cs typeface="Monotype Koufi" pitchFamily="2" charset="-78"/>
            </a:endParaRPr>
          </a:p>
          <a:p>
            <a:pPr algn="ctr">
              <a:spcAft>
                <a:spcPts val="1000"/>
              </a:spcAft>
            </a:pPr>
            <a:endParaRPr lang="ar-SA" sz="2400" dirty="0">
              <a:ea typeface="Arial" pitchFamily="34" charset="0"/>
              <a:cs typeface="Monotype Koufi" pitchFamily="2" charset="-78"/>
            </a:endParaRPr>
          </a:p>
        </p:txBody>
      </p:sp>
    </p:spTree>
  </p:cSld>
  <p:clrMapOvr>
    <a:masterClrMapping/>
  </p:clrMapOvr>
  <p:transition spd="slow">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3828"/>
                                        </p:tgtEl>
                                        <p:attrNameLst>
                                          <p:attrName>style.visibility</p:attrName>
                                        </p:attrNameLst>
                                      </p:cBhvr>
                                      <p:to>
                                        <p:strVal val="visible"/>
                                      </p:to>
                                    </p:set>
                                    <p:animEffect transition="in" filter="diamond(in)">
                                      <p:cBhvr>
                                        <p:cTn id="13" dur="2000"/>
                                        <p:tgtEl>
                                          <p:spTgt spid="33828"/>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33829"/>
                                        </p:tgtEl>
                                        <p:attrNameLst>
                                          <p:attrName>style.visibility</p:attrName>
                                        </p:attrNameLst>
                                      </p:cBhvr>
                                      <p:to>
                                        <p:strVal val="visible"/>
                                      </p:to>
                                    </p:set>
                                    <p:anim calcmode="lin" valueType="num">
                                      <p:cBhvr>
                                        <p:cTn id="18" dur="1000" fill="hold"/>
                                        <p:tgtEl>
                                          <p:spTgt spid="33829"/>
                                        </p:tgtEl>
                                        <p:attrNameLst>
                                          <p:attrName>ppt_w</p:attrName>
                                        </p:attrNameLst>
                                      </p:cBhvr>
                                      <p:tavLst>
                                        <p:tav tm="0">
                                          <p:val>
                                            <p:strVal val="#ppt_w*0.70"/>
                                          </p:val>
                                        </p:tav>
                                        <p:tav tm="100000">
                                          <p:val>
                                            <p:strVal val="#ppt_w"/>
                                          </p:val>
                                        </p:tav>
                                      </p:tavLst>
                                    </p:anim>
                                    <p:anim calcmode="lin" valueType="num">
                                      <p:cBhvr>
                                        <p:cTn id="19" dur="1000" fill="hold"/>
                                        <p:tgtEl>
                                          <p:spTgt spid="33829"/>
                                        </p:tgtEl>
                                        <p:attrNameLst>
                                          <p:attrName>ppt_h</p:attrName>
                                        </p:attrNameLst>
                                      </p:cBhvr>
                                      <p:tavLst>
                                        <p:tav tm="0">
                                          <p:val>
                                            <p:strVal val="#ppt_h"/>
                                          </p:val>
                                        </p:tav>
                                        <p:tav tm="100000">
                                          <p:val>
                                            <p:strVal val="#ppt_h"/>
                                          </p:val>
                                        </p:tav>
                                      </p:tavLst>
                                    </p:anim>
                                    <p:animEffect transition="in" filter="fade">
                                      <p:cBhvr>
                                        <p:cTn id="20" dur="1000"/>
                                        <p:tgtEl>
                                          <p:spTgt spid="338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8" grpId="0" animBg="1"/>
      <p:bldP spid="33829"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36575" indent="-536575" algn="just">
              <a:defRPr/>
            </a:pPr>
            <a:r>
              <a:rPr lang="ar-IQ" sz="2400" b="1" dirty="0">
                <a:solidFill>
                  <a:schemeClr val="tx1"/>
                </a:solidFill>
                <a:cs typeface="Simplified Arabic" pitchFamily="2" charset="-78"/>
              </a:rPr>
              <a:t>أولاً: </a:t>
            </a:r>
            <a:r>
              <a:rPr lang="ar-IQ" sz="2400" b="1" u="sng" dirty="0">
                <a:solidFill>
                  <a:schemeClr val="tx1"/>
                </a:solidFill>
                <a:cs typeface="Simplified Arabic" pitchFamily="2" charset="-78"/>
              </a:rPr>
              <a:t>النظرة الشاملة</a:t>
            </a:r>
            <a:r>
              <a:rPr lang="ar-IQ" sz="2400" b="1" dirty="0">
                <a:solidFill>
                  <a:schemeClr val="tx1"/>
                </a:solidFill>
                <a:cs typeface="Simplified Arabic" pitchFamily="2" charset="-78"/>
              </a:rPr>
              <a:t>: </a:t>
            </a:r>
          </a:p>
          <a:p>
            <a:pPr marL="536575" indent="-536575" algn="just">
              <a:defRPr/>
            </a:pPr>
            <a:r>
              <a:rPr lang="en-US" sz="2400" b="1" dirty="0">
                <a:solidFill>
                  <a:schemeClr val="tx1"/>
                </a:solidFill>
                <a:cs typeface="Simplified Arabic" pitchFamily="2" charset="-78"/>
              </a:rPr>
              <a:t>1</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الفئة المستهدفة</a:t>
            </a:r>
            <a:r>
              <a:rPr lang="ar-IQ" sz="2400" b="1" dirty="0">
                <a:solidFill>
                  <a:schemeClr val="tx1"/>
                </a:solidFill>
                <a:cs typeface="Simplified Arabic" pitchFamily="2" charset="-78"/>
              </a:rPr>
              <a:t>:</a:t>
            </a:r>
            <a:r>
              <a:rPr lang="ar-IQ" sz="2400" dirty="0">
                <a:solidFill>
                  <a:schemeClr val="tx1"/>
                </a:solidFill>
                <a:cs typeface="Simplified Arabic" pitchFamily="2" charset="-78"/>
              </a:rPr>
              <a:t> طلبة المرحلة الأولى/ قسم </a:t>
            </a:r>
            <a:r>
              <a:rPr lang="ar-IQ" sz="2400" dirty="0" smtClean="0">
                <a:solidFill>
                  <a:schemeClr val="tx1"/>
                </a:solidFill>
                <a:cs typeface="Simplified Arabic" pitchFamily="2" charset="-78"/>
              </a:rPr>
              <a:t>الادارة الصحية المعهد الطبي التقني/ المنصور </a:t>
            </a:r>
            <a:endParaRPr lang="en-US" sz="2400" dirty="0">
              <a:solidFill>
                <a:schemeClr val="tx1"/>
              </a:solidFill>
              <a:cs typeface="Simplified Arabic" pitchFamily="2" charset="-78"/>
            </a:endParaRPr>
          </a:p>
          <a:p>
            <a:pPr marL="536575" indent="-536575" algn="just">
              <a:defRPr/>
            </a:pPr>
            <a:r>
              <a:rPr lang="en-US" sz="2400" b="1" dirty="0">
                <a:solidFill>
                  <a:schemeClr val="tx1"/>
                </a:solidFill>
                <a:cs typeface="Simplified Arabic" pitchFamily="2" charset="-78"/>
              </a:rPr>
              <a:t>2</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المبررات</a:t>
            </a:r>
            <a:r>
              <a:rPr lang="ar-IQ" sz="2400" b="1" dirty="0">
                <a:solidFill>
                  <a:schemeClr val="tx1"/>
                </a:solidFill>
                <a:cs typeface="Simplified Arabic" pitchFamily="2" charset="-78"/>
              </a:rPr>
              <a:t>:</a:t>
            </a:r>
            <a:r>
              <a:rPr lang="ar-IQ" sz="2400" dirty="0">
                <a:solidFill>
                  <a:schemeClr val="tx1"/>
                </a:solidFill>
                <a:cs typeface="Simplified Arabic" pitchFamily="2" charset="-78"/>
              </a:rPr>
              <a:t> تستخدم مقاييس النزعة المركزية في التحليل الإحصائي من قبل الباحثين في مختلف مجالات البحث العلمي، حيث تعد هذه المقاييس من المعايير المهمة لدقة البيانات وتجانسها مع بعضها البعض. وعليه سيتمكن الطالب بعد دراسته لهذه الوحدة من معرفة مفهوم هذه المقاييس وحسابها للبيانات الغير مبوبة والبيانات </a:t>
            </a:r>
            <a:r>
              <a:rPr lang="ar-IQ" sz="2400" dirty="0" smtClean="0">
                <a:solidFill>
                  <a:schemeClr val="tx1"/>
                </a:solidFill>
                <a:cs typeface="Simplified Arabic" pitchFamily="2" charset="-78"/>
              </a:rPr>
              <a:t>المبوبة وطريقة تمثيل البيانات بقيمة واحدة </a:t>
            </a:r>
            <a:endParaRPr lang="en-US" sz="2400" dirty="0">
              <a:solidFill>
                <a:schemeClr val="tx1"/>
              </a:solidFill>
              <a:cs typeface="Simplified Arabic" pitchFamily="2" charset="-78"/>
            </a:endParaRPr>
          </a:p>
          <a:p>
            <a:pPr marL="536575" indent="-536575" algn="just">
              <a:defRPr/>
            </a:pPr>
            <a:r>
              <a:rPr lang="en-US" sz="2400" b="1" dirty="0">
                <a:solidFill>
                  <a:schemeClr val="tx1"/>
                </a:solidFill>
                <a:cs typeface="Simplified Arabic" pitchFamily="2" charset="-78"/>
              </a:rPr>
              <a:t>3</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الفكرة المركزية</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r>
              <a:rPr lang="ar-IQ" sz="2400" dirty="0">
                <a:solidFill>
                  <a:schemeClr val="tx1"/>
                </a:solidFill>
                <a:cs typeface="Simplified Arabic" pitchFamily="2" charset="-78"/>
              </a:rPr>
              <a:t>	تعريف الطالب بأهمية مقاييس النزعة المركزية وكيفية حسابها للبيانات الغير مبوبة والبيانات المبوبة من خلال التركيز على دراسته لأهم هذه المقاييس وأكثرها شيوعاً في الاستخدام وتشمل:- </a:t>
            </a:r>
            <a:endParaRPr lang="en-US" sz="2400" dirty="0">
              <a:solidFill>
                <a:schemeClr val="tx1"/>
              </a:solidFill>
              <a:cs typeface="Simplified Arabic" pitchFamily="2" charset="-78"/>
            </a:endParaRPr>
          </a:p>
          <a:p>
            <a:pPr marL="536575" indent="-536575" algn="just">
              <a:defRPr/>
            </a:pPr>
            <a:r>
              <a:rPr lang="ar-IQ" sz="2400" dirty="0">
                <a:solidFill>
                  <a:schemeClr val="tx1"/>
                </a:solidFill>
                <a:cs typeface="Simplified Arabic" pitchFamily="2" charset="-78"/>
              </a:rPr>
              <a:t>- الوسط الحسابي </a:t>
            </a:r>
            <a:r>
              <a:rPr lang="en-US" sz="2400" dirty="0">
                <a:solidFill>
                  <a:schemeClr val="tx1"/>
                </a:solidFill>
                <a:cs typeface="Simplified Arabic" pitchFamily="2" charset="-78"/>
              </a:rPr>
              <a:t>(The Arithmetic Mean)</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marL="536575" indent="-536575" algn="just">
              <a:defRPr/>
            </a:pPr>
            <a:r>
              <a:rPr lang="ar-IQ" sz="2400" dirty="0">
                <a:solidFill>
                  <a:schemeClr val="tx1"/>
                </a:solidFill>
                <a:cs typeface="Simplified Arabic" pitchFamily="2" charset="-78"/>
              </a:rPr>
              <a:t>- الوسيط </a:t>
            </a:r>
            <a:r>
              <a:rPr lang="en-US" sz="2400" dirty="0">
                <a:solidFill>
                  <a:schemeClr val="tx1"/>
                </a:solidFill>
                <a:cs typeface="Simplified Arabic" pitchFamily="2" charset="-78"/>
              </a:rPr>
              <a:t>(The Median)</a:t>
            </a:r>
            <a:r>
              <a:rPr lang="ar-IQ" sz="2400" dirty="0">
                <a:solidFill>
                  <a:schemeClr val="tx1"/>
                </a:solidFill>
                <a:cs typeface="Simplified Arabic" pitchFamily="2" charset="-78"/>
              </a:rPr>
              <a:t>. </a:t>
            </a:r>
          </a:p>
          <a:p>
            <a:pPr marL="536575" indent="-536575" algn="just">
              <a:buFontTx/>
              <a:buChar char="-"/>
              <a:defRPr/>
            </a:pPr>
            <a:r>
              <a:rPr lang="ar-IQ" sz="2400" dirty="0" smtClean="0">
                <a:solidFill>
                  <a:schemeClr val="tx1"/>
                </a:solidFill>
                <a:cs typeface="Simplified Arabic" pitchFamily="2" charset="-78"/>
              </a:rPr>
              <a:t>المنوال </a:t>
            </a:r>
            <a:r>
              <a:rPr lang="en-US" sz="2400" dirty="0">
                <a:solidFill>
                  <a:schemeClr val="tx1"/>
                </a:solidFill>
                <a:cs typeface="Simplified Arabic" pitchFamily="2" charset="-78"/>
              </a:rPr>
              <a:t>(The Mode)</a:t>
            </a:r>
            <a:r>
              <a:rPr lang="ar-IQ" sz="2400" dirty="0">
                <a:solidFill>
                  <a:schemeClr val="tx1"/>
                </a:solidFill>
                <a:cs typeface="Simplified Arabic" pitchFamily="2" charset="-78"/>
              </a:rPr>
              <a:t>. </a:t>
            </a:r>
            <a:endParaRPr lang="ar-IQ" sz="2400" dirty="0" smtClean="0">
              <a:solidFill>
                <a:schemeClr val="tx1"/>
              </a:solidFill>
              <a:cs typeface="Simplified Arabic" pitchFamily="2" charset="-78"/>
            </a:endParaRPr>
          </a:p>
          <a:p>
            <a:pPr marL="536575" indent="-536575" algn="just">
              <a:defRPr/>
            </a:pPr>
            <a:r>
              <a:rPr lang="ar-IQ" sz="2400" dirty="0" smtClean="0">
                <a:solidFill>
                  <a:schemeClr val="tx1"/>
                </a:solidFill>
                <a:cs typeface="Simplified Arabic" pitchFamily="2" charset="-78"/>
              </a:rPr>
              <a:t>- الوسط الحسابي المرجح ( الموزون ) (ً</a:t>
            </a:r>
            <a:r>
              <a:rPr lang="en-US" sz="2400" dirty="0" smtClean="0">
                <a:solidFill>
                  <a:schemeClr val="tx1"/>
                </a:solidFill>
                <a:cs typeface="Simplified Arabic" pitchFamily="2" charset="-78"/>
              </a:rPr>
              <a:t>Weighted Arithmetic Mean</a:t>
            </a:r>
            <a:r>
              <a:rPr lang="ar-IQ" sz="2400" dirty="0" smtClean="0">
                <a:solidFill>
                  <a:schemeClr val="tx1"/>
                </a:solidFill>
                <a:cs typeface="Simplified Arabic" pitchFamily="2" charset="-78"/>
              </a:rPr>
              <a:t> )</a:t>
            </a:r>
          </a:p>
          <a:p>
            <a:pPr marL="536575" indent="-536575" algn="just">
              <a:defRPr/>
            </a:pPr>
            <a:r>
              <a:rPr lang="ar-IQ" sz="2400" dirty="0" smtClean="0">
                <a:solidFill>
                  <a:schemeClr val="tx1"/>
                </a:solidFill>
                <a:cs typeface="Simplified Arabic" pitchFamily="2" charset="-78"/>
              </a:rPr>
              <a:t>- العلاقة بين الوسط الحسابي والوسيط والمنوال. </a:t>
            </a:r>
            <a:endParaRPr lang="en-US" sz="2400" dirty="0">
              <a:solidFill>
                <a:schemeClr val="tx1"/>
              </a:solidFill>
              <a:cs typeface="Simplified Arabic" pitchFamily="2" charset="-78"/>
            </a:endParaRPr>
          </a:p>
        </p:txBody>
      </p:sp>
    </p:spTree>
  </p:cSld>
  <p:clrMapOvr>
    <a:masterClrMapping/>
  </p:clrMapOvr>
  <p:transition spd="slow">
    <p:circl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plus(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en-US" sz="2200" b="1" dirty="0">
                <a:solidFill>
                  <a:schemeClr val="tx1"/>
                </a:solidFill>
                <a:cs typeface="Simplified Arabic" pitchFamily="2" charset="-78"/>
              </a:rPr>
              <a:t>4</a:t>
            </a:r>
            <a:r>
              <a:rPr lang="ar-IQ" sz="2200" b="1" dirty="0">
                <a:solidFill>
                  <a:schemeClr val="tx1"/>
                </a:solidFill>
                <a:cs typeface="Simplified Arabic" pitchFamily="2" charset="-78"/>
              </a:rPr>
              <a:t> . </a:t>
            </a:r>
            <a:r>
              <a:rPr lang="ar-IQ" sz="2200" b="1" u="sng" dirty="0">
                <a:solidFill>
                  <a:schemeClr val="tx1"/>
                </a:solidFill>
                <a:cs typeface="Simplified Arabic" pitchFamily="2" charset="-78"/>
              </a:rPr>
              <a:t>التعليمات</a:t>
            </a:r>
            <a:r>
              <a:rPr lang="ar-IQ" sz="2200" b="1" dirty="0">
                <a:solidFill>
                  <a:schemeClr val="tx1"/>
                </a:solidFill>
                <a:cs typeface="Simplified Arabic" pitchFamily="2" charset="-78"/>
              </a:rPr>
              <a:t>: </a:t>
            </a:r>
            <a:endParaRPr lang="en-US" sz="2200" b="1" dirty="0">
              <a:solidFill>
                <a:schemeClr val="tx1"/>
              </a:solidFill>
              <a:cs typeface="Simplified Arabic" pitchFamily="2" charset="-78"/>
            </a:endParaRPr>
          </a:p>
          <a:p>
            <a:pPr marL="268288" indent="-268288" algn="just">
              <a:defRPr/>
            </a:pPr>
            <a:r>
              <a:rPr lang="ar-IQ" sz="2200" b="1" dirty="0">
                <a:solidFill>
                  <a:schemeClr val="tx1"/>
                </a:solidFill>
                <a:cs typeface="Simplified Arabic" pitchFamily="2" charset="-78"/>
              </a:rPr>
              <a:t>- ادرس النظرة الشاملة وأطلع بشكل جيد على المبررات والفكرة المركزية. </a:t>
            </a:r>
            <a:endParaRPr lang="en-US" sz="2200" b="1" dirty="0">
              <a:solidFill>
                <a:schemeClr val="tx1"/>
              </a:solidFill>
              <a:cs typeface="Simplified Arabic" pitchFamily="2" charset="-78"/>
            </a:endParaRPr>
          </a:p>
          <a:p>
            <a:pPr marL="268288" indent="-268288" algn="just">
              <a:defRPr/>
            </a:pPr>
            <a:r>
              <a:rPr lang="ar-IQ" sz="2200" b="1" dirty="0">
                <a:solidFill>
                  <a:schemeClr val="tx1"/>
                </a:solidFill>
                <a:cs typeface="Simplified Arabic" pitchFamily="2" charset="-78"/>
              </a:rPr>
              <a:t>- انتقل إلى الأهداف وتعرف على أهداف هذه الوحدة. </a:t>
            </a:r>
            <a:endParaRPr lang="en-US" sz="2200" b="1" dirty="0">
              <a:solidFill>
                <a:schemeClr val="tx1"/>
              </a:solidFill>
              <a:cs typeface="Simplified Arabic" pitchFamily="2" charset="-78"/>
            </a:endParaRPr>
          </a:p>
          <a:p>
            <a:pPr marL="268288" indent="-268288" algn="just">
              <a:defRPr/>
            </a:pPr>
            <a:r>
              <a:rPr lang="ar-IQ" sz="2200" b="1" dirty="0">
                <a:solidFill>
                  <a:schemeClr val="tx1"/>
                </a:solidFill>
                <a:cs typeface="Simplified Arabic" pitchFamily="2" charset="-78"/>
              </a:rPr>
              <a:t>- قم بأداء الاختبار القبلي لهذه الوحدة وأجب على جميع الفقرات الموجودة في هذا الاختبار، فإذا حصلت على (</a:t>
            </a:r>
            <a:r>
              <a:rPr lang="en-US" sz="2200" b="1" dirty="0">
                <a:solidFill>
                  <a:schemeClr val="tx1"/>
                </a:solidFill>
                <a:cs typeface="Simplified Arabic" pitchFamily="2" charset="-78"/>
              </a:rPr>
              <a:t>8</a:t>
            </a:r>
            <a:r>
              <a:rPr lang="ar-IQ" sz="2200" b="1" dirty="0">
                <a:solidFill>
                  <a:schemeClr val="tx1"/>
                </a:solidFill>
                <a:cs typeface="Simplified Arabic" pitchFamily="2" charset="-78"/>
              </a:rPr>
              <a:t> درجة) أو أكثر </a:t>
            </a:r>
            <a:r>
              <a:rPr lang="ar-IQ" sz="2200" b="1" dirty="0" err="1">
                <a:solidFill>
                  <a:schemeClr val="tx1"/>
                </a:solidFill>
                <a:cs typeface="Simplified Arabic" pitchFamily="2" charset="-78"/>
              </a:rPr>
              <a:t>إنتقل</a:t>
            </a:r>
            <a:r>
              <a:rPr lang="ar-IQ" sz="2200" b="1" dirty="0">
                <a:solidFill>
                  <a:schemeClr val="tx1"/>
                </a:solidFill>
                <a:cs typeface="Simplified Arabic" pitchFamily="2" charset="-78"/>
              </a:rPr>
              <a:t> إلى الوحدة النمطية التالية، إما إذا حصلت على أقل من (</a:t>
            </a:r>
            <a:r>
              <a:rPr lang="en-US" sz="2200" b="1" dirty="0">
                <a:solidFill>
                  <a:schemeClr val="tx1"/>
                </a:solidFill>
                <a:cs typeface="Simplified Arabic" pitchFamily="2" charset="-78"/>
              </a:rPr>
              <a:t>8</a:t>
            </a:r>
            <a:r>
              <a:rPr lang="ar-IQ" sz="2200" b="1" dirty="0">
                <a:solidFill>
                  <a:schemeClr val="tx1"/>
                </a:solidFill>
                <a:cs typeface="Simplified Arabic" pitchFamily="2" charset="-78"/>
              </a:rPr>
              <a:t> درجة) أدرس هذه الوحدة بشكل جيد. </a:t>
            </a:r>
            <a:endParaRPr lang="en-US" sz="2200" b="1" dirty="0">
              <a:solidFill>
                <a:schemeClr val="tx1"/>
              </a:solidFill>
              <a:cs typeface="Simplified Arabic" pitchFamily="2" charset="-78"/>
            </a:endParaRPr>
          </a:p>
          <a:p>
            <a:pPr marL="268288" indent="-268288" algn="just">
              <a:defRPr/>
            </a:pPr>
            <a:r>
              <a:rPr lang="ar-IQ" sz="2200" b="1" dirty="0">
                <a:solidFill>
                  <a:schemeClr val="tx1"/>
                </a:solidFill>
                <a:cs typeface="Simplified Arabic" pitchFamily="2" charset="-78"/>
              </a:rPr>
              <a:t>- قم بأداء الاختبار </a:t>
            </a:r>
            <a:r>
              <a:rPr lang="ar-IQ" sz="2200" b="1" dirty="0" err="1">
                <a:solidFill>
                  <a:schemeClr val="tx1"/>
                </a:solidFill>
                <a:cs typeface="Simplified Arabic" pitchFamily="2" charset="-78"/>
              </a:rPr>
              <a:t>البعدي</a:t>
            </a:r>
            <a:r>
              <a:rPr lang="ar-IQ" sz="2200" b="1" dirty="0">
                <a:solidFill>
                  <a:schemeClr val="tx1"/>
                </a:solidFill>
                <a:cs typeface="Simplified Arabic" pitchFamily="2" charset="-78"/>
              </a:rPr>
              <a:t>، فإذا حصلت على (</a:t>
            </a:r>
            <a:r>
              <a:rPr lang="en-US" sz="2200" b="1" dirty="0">
                <a:solidFill>
                  <a:schemeClr val="tx1"/>
                </a:solidFill>
                <a:cs typeface="Simplified Arabic" pitchFamily="2" charset="-78"/>
              </a:rPr>
              <a:t>8</a:t>
            </a:r>
            <a:r>
              <a:rPr lang="ar-IQ" sz="2200" b="1" dirty="0">
                <a:solidFill>
                  <a:schemeClr val="tx1"/>
                </a:solidFill>
                <a:cs typeface="Simplified Arabic" pitchFamily="2" charset="-78"/>
              </a:rPr>
              <a:t> درجة) أو أكثر انتقل إلى الوحدة النمطية التالية إما إذا حصلت على اقل من (</a:t>
            </a:r>
            <a:r>
              <a:rPr lang="en-US" sz="2200" b="1" dirty="0">
                <a:solidFill>
                  <a:schemeClr val="tx1"/>
                </a:solidFill>
                <a:cs typeface="Simplified Arabic" pitchFamily="2" charset="-78"/>
              </a:rPr>
              <a:t>8</a:t>
            </a:r>
            <a:r>
              <a:rPr lang="ar-IQ" sz="2200" b="1" dirty="0">
                <a:solidFill>
                  <a:schemeClr val="tx1"/>
                </a:solidFill>
                <a:cs typeface="Simplified Arabic" pitchFamily="2" charset="-78"/>
              </a:rPr>
              <a:t> درجة) فأعد دراسة هذه الوحدة. </a:t>
            </a:r>
          </a:p>
          <a:p>
            <a:pPr marL="268288" indent="-268288" algn="just">
              <a:defRPr/>
            </a:pPr>
            <a:r>
              <a:rPr lang="ar-IQ" sz="2200" b="1" dirty="0">
                <a:solidFill>
                  <a:schemeClr val="tx1"/>
                </a:solidFill>
                <a:cs typeface="Simplified Arabic" pitchFamily="2" charset="-78"/>
              </a:rPr>
              <a:t>- التأكد من الحلول الصحيحة وتشخيص مواطن الخطأ. </a:t>
            </a:r>
          </a:p>
          <a:p>
            <a:pPr algn="just">
              <a:defRPr/>
            </a:pPr>
            <a:r>
              <a:rPr lang="ar-IQ" sz="2200" b="1" dirty="0">
                <a:solidFill>
                  <a:schemeClr val="tx1"/>
                </a:solidFill>
                <a:cs typeface="Simplified Arabic" pitchFamily="2" charset="-78"/>
              </a:rPr>
              <a:t>ثانياً: </a:t>
            </a:r>
            <a:r>
              <a:rPr lang="ar-IQ" sz="2200" b="1" u="sng" dirty="0">
                <a:solidFill>
                  <a:schemeClr val="tx1"/>
                </a:solidFill>
                <a:cs typeface="Simplified Arabic" pitchFamily="2" charset="-78"/>
              </a:rPr>
              <a:t>الأهداف الأدائية</a:t>
            </a:r>
            <a:r>
              <a:rPr lang="ar-IQ" sz="2200" b="1" dirty="0">
                <a:solidFill>
                  <a:schemeClr val="tx1"/>
                </a:solidFill>
                <a:cs typeface="Simplified Arabic" pitchFamily="2" charset="-78"/>
              </a:rPr>
              <a:t>: </a:t>
            </a:r>
            <a:endParaRPr lang="en-US" sz="2200" b="1" dirty="0">
              <a:solidFill>
                <a:schemeClr val="tx1"/>
              </a:solidFill>
              <a:cs typeface="Simplified Arabic" pitchFamily="2" charset="-78"/>
            </a:endParaRPr>
          </a:p>
          <a:p>
            <a:pPr algn="just">
              <a:defRPr/>
            </a:pPr>
            <a:r>
              <a:rPr lang="ar-IQ" sz="2200" b="1" dirty="0">
                <a:solidFill>
                  <a:schemeClr val="tx1"/>
                </a:solidFill>
                <a:cs typeface="Simplified Arabic" pitchFamily="2" charset="-78"/>
              </a:rPr>
              <a:t>	سيكون الطالب بعد الانتهاء من دراسة هذه الوحدة النمطية قادراً على أن:- </a:t>
            </a:r>
            <a:endParaRPr lang="en-US" sz="2200" b="1" dirty="0">
              <a:solidFill>
                <a:schemeClr val="tx1"/>
              </a:solidFill>
              <a:cs typeface="Simplified Arabic" pitchFamily="2" charset="-78"/>
            </a:endParaRPr>
          </a:p>
          <a:p>
            <a:pPr marL="450850" indent="-450850" algn="just">
              <a:defRPr/>
            </a:pPr>
            <a:r>
              <a:rPr lang="en-US" sz="2200" b="1" dirty="0">
                <a:solidFill>
                  <a:schemeClr val="tx1"/>
                </a:solidFill>
                <a:cs typeface="Simplified Arabic" pitchFamily="2" charset="-78"/>
              </a:rPr>
              <a:t>1</a:t>
            </a:r>
            <a:r>
              <a:rPr lang="ar-IQ" sz="2200" b="1" dirty="0">
                <a:solidFill>
                  <a:schemeClr val="tx1"/>
                </a:solidFill>
                <a:cs typeface="Simplified Arabic" pitchFamily="2" charset="-78"/>
              </a:rPr>
              <a:t> . يتعرف على مفهوم مقاييس النزعة المركزية واستخدامها. </a:t>
            </a:r>
          </a:p>
          <a:p>
            <a:pPr marL="450850" indent="-450850" algn="just">
              <a:defRPr/>
            </a:pPr>
            <a:r>
              <a:rPr lang="en-US" sz="2200" b="1" dirty="0">
                <a:solidFill>
                  <a:schemeClr val="tx1"/>
                </a:solidFill>
                <a:cs typeface="Simplified Arabic" pitchFamily="2" charset="-78"/>
              </a:rPr>
              <a:t>2</a:t>
            </a:r>
            <a:r>
              <a:rPr lang="ar-IQ" sz="2200" b="1" dirty="0">
                <a:solidFill>
                  <a:schemeClr val="tx1"/>
                </a:solidFill>
                <a:cs typeface="Simplified Arabic" pitchFamily="2" charset="-78"/>
              </a:rPr>
              <a:t> . يحسب الوسط الحسابي للبيانات الغير مبوبة والبيانات المبوبة. </a:t>
            </a:r>
          </a:p>
          <a:p>
            <a:pPr marL="450850" indent="-450850" algn="just">
              <a:defRPr/>
            </a:pPr>
            <a:r>
              <a:rPr lang="en-US" sz="2200" b="1" dirty="0">
                <a:solidFill>
                  <a:schemeClr val="tx1"/>
                </a:solidFill>
                <a:cs typeface="Simplified Arabic" pitchFamily="2" charset="-78"/>
              </a:rPr>
              <a:t>3</a:t>
            </a:r>
            <a:r>
              <a:rPr lang="ar-IQ" sz="2200" b="1" dirty="0">
                <a:solidFill>
                  <a:schemeClr val="tx1"/>
                </a:solidFill>
                <a:cs typeface="Simplified Arabic" pitchFamily="2" charset="-78"/>
              </a:rPr>
              <a:t> . يحسب الوسيط للبيانات الغير مبوبة والبيانات المبوبة. </a:t>
            </a:r>
          </a:p>
          <a:p>
            <a:pPr marL="450850" indent="-450850" algn="just">
              <a:defRPr/>
            </a:pPr>
            <a:r>
              <a:rPr lang="en-US" sz="2200" b="1" dirty="0">
                <a:solidFill>
                  <a:schemeClr val="tx1"/>
                </a:solidFill>
                <a:cs typeface="Simplified Arabic" pitchFamily="2" charset="-78"/>
              </a:rPr>
              <a:t>4</a:t>
            </a:r>
            <a:r>
              <a:rPr lang="ar-IQ" sz="2200" b="1" dirty="0">
                <a:solidFill>
                  <a:schemeClr val="tx1"/>
                </a:solidFill>
                <a:cs typeface="Simplified Arabic" pitchFamily="2" charset="-78"/>
              </a:rPr>
              <a:t> . يحسب المنوال للبيانات الغير مبوبة والبيانات المبوبة</a:t>
            </a:r>
            <a:r>
              <a:rPr lang="ar-IQ" sz="2200" b="1" dirty="0" smtClean="0">
                <a:solidFill>
                  <a:schemeClr val="tx1"/>
                </a:solidFill>
                <a:cs typeface="Simplified Arabic" pitchFamily="2" charset="-78"/>
              </a:rPr>
              <a:t>.</a:t>
            </a:r>
          </a:p>
          <a:p>
            <a:pPr marL="450850" indent="-450850" algn="just">
              <a:defRPr/>
            </a:pPr>
            <a:r>
              <a:rPr lang="en-US" sz="2200" b="1" dirty="0" smtClean="0">
                <a:solidFill>
                  <a:schemeClr val="tx1"/>
                </a:solidFill>
                <a:cs typeface="Simplified Arabic" pitchFamily="2" charset="-78"/>
              </a:rPr>
              <a:t>5</a:t>
            </a:r>
            <a:r>
              <a:rPr lang="ar-IQ" sz="2200" b="1" dirty="0" smtClean="0">
                <a:solidFill>
                  <a:schemeClr val="tx1"/>
                </a:solidFill>
                <a:cs typeface="Simplified Arabic" pitchFamily="2" charset="-78"/>
              </a:rPr>
              <a:t>.يحسب الوسط الحسابي الموزون او المرجح للبيانات ذات الاهمية </a:t>
            </a:r>
            <a:endParaRPr lang="ar-IQ" sz="2200" b="1" dirty="0">
              <a:solidFill>
                <a:schemeClr val="tx1"/>
              </a:solidFill>
              <a:cs typeface="Simplified Arabic" pitchFamily="2" charset="-78"/>
            </a:endParaRPr>
          </a:p>
          <a:p>
            <a:pPr marL="450850" indent="-450850" algn="just">
              <a:defRPr/>
            </a:pPr>
            <a:r>
              <a:rPr lang="en-US" sz="2200" b="1" dirty="0" smtClean="0">
                <a:solidFill>
                  <a:schemeClr val="tx1"/>
                </a:solidFill>
                <a:cs typeface="Simplified Arabic" pitchFamily="2" charset="-78"/>
              </a:rPr>
              <a:t>6</a:t>
            </a:r>
            <a:r>
              <a:rPr lang="ar-IQ" sz="2200" b="1" dirty="0" smtClean="0">
                <a:solidFill>
                  <a:schemeClr val="tx1"/>
                </a:solidFill>
                <a:cs typeface="Simplified Arabic" pitchFamily="2" charset="-78"/>
              </a:rPr>
              <a:t> </a:t>
            </a:r>
            <a:r>
              <a:rPr lang="ar-IQ" sz="2200" b="1" dirty="0">
                <a:solidFill>
                  <a:schemeClr val="tx1"/>
                </a:solidFill>
                <a:cs typeface="Simplified Arabic" pitchFamily="2" charset="-78"/>
              </a:rPr>
              <a:t>. يستخرج أي من هذه المقاييس أو المتوسطات من خلال العلاقة التي تربط بينها. </a:t>
            </a: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400" b="1" dirty="0">
                <a:solidFill>
                  <a:schemeClr val="tx1"/>
                </a:solidFill>
                <a:cs typeface="Simplified Arabic" pitchFamily="2" charset="-78"/>
              </a:rPr>
              <a:t>ثالثاً: </a:t>
            </a:r>
            <a:r>
              <a:rPr lang="ar-IQ" sz="2400" b="1" u="sng" dirty="0">
                <a:solidFill>
                  <a:schemeClr val="tx1"/>
                </a:solidFill>
                <a:cs typeface="Simplified Arabic" pitchFamily="2" charset="-78"/>
              </a:rPr>
              <a:t>الاختبار القبلي</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r>
              <a:rPr lang="ar-IQ" sz="2400" dirty="0">
                <a:solidFill>
                  <a:schemeClr val="tx1"/>
                </a:solidFill>
                <a:cs typeface="Simplified Arabic" pitchFamily="2" charset="-78"/>
              </a:rPr>
              <a:t>اختر الحرف الذي يمثل الإجابة الصحيحة من بين الأجوبة التالية:- </a:t>
            </a:r>
            <a:endParaRPr lang="en-US" sz="2400" dirty="0">
              <a:solidFill>
                <a:schemeClr val="tx1"/>
              </a:solidFill>
              <a:cs typeface="Simplified Arabic" pitchFamily="2" charset="-78"/>
            </a:endParaRPr>
          </a:p>
          <a:p>
            <a:pPr marL="354013" indent="-354013" algn="just">
              <a:defRPr/>
            </a:pPr>
            <a:r>
              <a:rPr lang="en-US" sz="2400" dirty="0">
                <a:solidFill>
                  <a:schemeClr val="tx1"/>
                </a:solidFill>
                <a:cs typeface="Simplified Arabic" pitchFamily="2" charset="-78"/>
              </a:rPr>
              <a:t>1</a:t>
            </a:r>
            <a:r>
              <a:rPr lang="ar-IQ" sz="2400" dirty="0">
                <a:solidFill>
                  <a:schemeClr val="tx1"/>
                </a:solidFill>
                <a:cs typeface="Simplified Arabic" pitchFamily="2" charset="-78"/>
              </a:rPr>
              <a:t> . </a:t>
            </a:r>
            <a:r>
              <a:rPr lang="ar-IQ" sz="2400" dirty="0" err="1">
                <a:solidFill>
                  <a:schemeClr val="tx1"/>
                </a:solidFill>
                <a:cs typeface="Simplified Arabic" pitchFamily="2" charset="-78"/>
              </a:rPr>
              <a:t>لايمكن</a:t>
            </a:r>
            <a:r>
              <a:rPr lang="ar-IQ" sz="2400" dirty="0">
                <a:solidFill>
                  <a:schemeClr val="tx1"/>
                </a:solidFill>
                <a:cs typeface="Simplified Arabic" pitchFamily="2" charset="-78"/>
              </a:rPr>
              <a:t> إيجاد الوسط الحسابي من الجداول المفتوحة لأنه:-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a:t>
            </a:r>
            <a:r>
              <a:rPr lang="ar-IQ" sz="2400" dirty="0" err="1">
                <a:solidFill>
                  <a:schemeClr val="tx1"/>
                </a:solidFill>
                <a:cs typeface="Simplified Arabic" pitchFamily="2" charset="-78"/>
              </a:rPr>
              <a:t>لايمكن</a:t>
            </a:r>
            <a:r>
              <a:rPr lang="ar-IQ" sz="2400" dirty="0">
                <a:solidFill>
                  <a:schemeClr val="tx1"/>
                </a:solidFill>
                <a:cs typeface="Simplified Arabic" pitchFamily="2" charset="-78"/>
              </a:rPr>
              <a:t> معرفة مجموع التكرارات.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a:t>
            </a:r>
            <a:r>
              <a:rPr lang="ar-IQ" sz="2400" dirty="0" err="1">
                <a:solidFill>
                  <a:schemeClr val="tx1"/>
                </a:solidFill>
                <a:cs typeface="Simplified Arabic" pitchFamily="2" charset="-78"/>
              </a:rPr>
              <a:t>لايمكن</a:t>
            </a:r>
            <a:r>
              <a:rPr lang="ar-IQ" sz="2400" dirty="0">
                <a:solidFill>
                  <a:schemeClr val="tx1"/>
                </a:solidFill>
                <a:cs typeface="Simplified Arabic" pitchFamily="2" charset="-78"/>
              </a:rPr>
              <a:t> إيجاد مركز الفئة المفتوحة.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لتأثره بالقيم الشاذة.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د . </a:t>
            </a:r>
            <a:r>
              <a:rPr lang="ar-IQ" sz="2400" dirty="0" err="1">
                <a:solidFill>
                  <a:schemeClr val="tx1"/>
                </a:solidFill>
                <a:cs typeface="Simplified Arabic" pitchFamily="2" charset="-78"/>
              </a:rPr>
              <a:t>لايمكن</a:t>
            </a:r>
            <a:r>
              <a:rPr lang="ar-IQ" sz="2400" dirty="0">
                <a:solidFill>
                  <a:schemeClr val="tx1"/>
                </a:solidFill>
                <a:cs typeface="Simplified Arabic" pitchFamily="2" charset="-78"/>
              </a:rPr>
              <a:t> معرفة عدد الفئات. </a:t>
            </a:r>
            <a:endParaRPr lang="en-US" sz="2400" dirty="0">
              <a:solidFill>
                <a:schemeClr val="tx1"/>
              </a:solidFill>
              <a:cs typeface="Simplified Arabic" pitchFamily="2" charset="-78"/>
            </a:endParaRPr>
          </a:p>
          <a:p>
            <a:pPr algn="just">
              <a:defRPr/>
            </a:pPr>
            <a:r>
              <a:rPr lang="en-US" sz="2400" dirty="0">
                <a:solidFill>
                  <a:schemeClr val="tx1"/>
                </a:solidFill>
                <a:cs typeface="Simplified Arabic" pitchFamily="2" charset="-78"/>
              </a:rPr>
              <a:t>2</a:t>
            </a:r>
            <a:r>
              <a:rPr lang="ar-IQ" sz="2400" dirty="0">
                <a:solidFill>
                  <a:schemeClr val="tx1"/>
                </a:solidFill>
                <a:cs typeface="Simplified Arabic" pitchFamily="2" charset="-78"/>
              </a:rPr>
              <a:t> . إذا كانت لديك القيم </a:t>
            </a:r>
            <a:r>
              <a:rPr lang="en-US" sz="2400" dirty="0">
                <a:solidFill>
                  <a:schemeClr val="tx1"/>
                </a:solidFill>
                <a:cs typeface="Simplified Arabic" pitchFamily="2" charset="-78"/>
              </a:rPr>
              <a:t>(5, 4, 9, 8, 7, 6)</a:t>
            </a:r>
            <a:r>
              <a:rPr lang="ar-IQ" sz="2400" dirty="0">
                <a:solidFill>
                  <a:schemeClr val="tx1"/>
                </a:solidFill>
                <a:cs typeface="Simplified Arabic" pitchFamily="2" charset="-78"/>
              </a:rPr>
              <a:t> فأن الوسيط لهذه القيم هو:-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a:t>
            </a:r>
            <a:r>
              <a:rPr lang="en-US" sz="2400" dirty="0">
                <a:solidFill>
                  <a:schemeClr val="tx1"/>
                </a:solidFill>
                <a:cs typeface="Simplified Arabic" pitchFamily="2" charset="-78"/>
              </a:rPr>
              <a:t>(6)</a:t>
            </a:r>
            <a:r>
              <a:rPr lang="ar-IQ" sz="2400" dirty="0">
                <a:solidFill>
                  <a:schemeClr val="tx1"/>
                </a:solidFill>
                <a:cs typeface="Simplified Arabic" pitchFamily="2" charset="-78"/>
              </a:rPr>
              <a:t> 	ب . </a:t>
            </a:r>
            <a:r>
              <a:rPr lang="en-US" sz="2400" dirty="0">
                <a:solidFill>
                  <a:schemeClr val="tx1"/>
                </a:solidFill>
                <a:cs typeface="Simplified Arabic" pitchFamily="2" charset="-78"/>
              </a:rPr>
              <a:t>(7)</a:t>
            </a:r>
            <a:r>
              <a:rPr lang="ar-IQ" sz="2400" dirty="0">
                <a:solidFill>
                  <a:schemeClr val="tx1"/>
                </a:solidFill>
                <a:cs typeface="Simplified Arabic" pitchFamily="2" charset="-78"/>
              </a:rPr>
              <a:t> 	</a:t>
            </a:r>
            <a:r>
              <a:rPr lang="ar-IQ" sz="2400" dirty="0" err="1" smtClean="0">
                <a:solidFill>
                  <a:schemeClr val="tx1"/>
                </a:solidFill>
                <a:cs typeface="Simplified Arabic" pitchFamily="2" charset="-78"/>
              </a:rPr>
              <a:t>جـ</a:t>
            </a:r>
            <a:r>
              <a:rPr lang="ar-IQ" sz="2400" dirty="0" smtClean="0">
                <a:solidFill>
                  <a:schemeClr val="tx1"/>
                </a:solidFill>
                <a:cs typeface="Simplified Arabic" pitchFamily="2" charset="-78"/>
              </a:rPr>
              <a:t> </a:t>
            </a:r>
            <a:r>
              <a:rPr lang="ar-IQ" sz="2400" dirty="0">
                <a:solidFill>
                  <a:schemeClr val="tx1"/>
                </a:solidFill>
                <a:cs typeface="Simplified Arabic" pitchFamily="2" charset="-78"/>
              </a:rPr>
              <a:t>. </a:t>
            </a:r>
            <a:r>
              <a:rPr lang="en-US" sz="2400" dirty="0">
                <a:solidFill>
                  <a:schemeClr val="tx1"/>
                </a:solidFill>
                <a:cs typeface="Simplified Arabic" pitchFamily="2" charset="-78"/>
              </a:rPr>
              <a:t>(6.5)</a:t>
            </a:r>
            <a:r>
              <a:rPr lang="ar-IQ" sz="2400" dirty="0">
                <a:solidFill>
                  <a:schemeClr val="tx1"/>
                </a:solidFill>
                <a:cs typeface="Simplified Arabic" pitchFamily="2" charset="-78"/>
              </a:rPr>
              <a:t> 	</a:t>
            </a:r>
            <a:r>
              <a:rPr lang="ar-IQ" sz="2400" dirty="0" smtClean="0">
                <a:solidFill>
                  <a:schemeClr val="tx1"/>
                </a:solidFill>
                <a:cs typeface="Simplified Arabic" pitchFamily="2" charset="-78"/>
              </a:rPr>
              <a:t>د </a:t>
            </a:r>
            <a:r>
              <a:rPr lang="ar-IQ" sz="2400" dirty="0">
                <a:solidFill>
                  <a:schemeClr val="tx1"/>
                </a:solidFill>
                <a:cs typeface="Simplified Arabic" pitchFamily="2" charset="-78"/>
              </a:rPr>
              <a:t>. </a:t>
            </a:r>
            <a:r>
              <a:rPr lang="en-US" sz="2400" dirty="0">
                <a:solidFill>
                  <a:schemeClr val="tx1"/>
                </a:solidFill>
                <a:cs typeface="Simplified Arabic" pitchFamily="2" charset="-78"/>
              </a:rPr>
              <a:t>(5.5)</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r>
              <a:rPr lang="en-US" sz="2400" dirty="0">
                <a:solidFill>
                  <a:schemeClr val="tx1"/>
                </a:solidFill>
                <a:cs typeface="Simplified Arabic" pitchFamily="2" charset="-78"/>
              </a:rPr>
              <a:t>3</a:t>
            </a:r>
            <a:r>
              <a:rPr lang="ar-IQ" sz="2400" dirty="0">
                <a:solidFill>
                  <a:schemeClr val="tx1"/>
                </a:solidFill>
                <a:cs typeface="Simplified Arabic" pitchFamily="2" charset="-78"/>
              </a:rPr>
              <a:t> . الفئة </a:t>
            </a:r>
            <a:r>
              <a:rPr lang="ar-IQ" sz="2400" dirty="0" err="1">
                <a:solidFill>
                  <a:schemeClr val="tx1"/>
                </a:solidFill>
                <a:cs typeface="Simplified Arabic" pitchFamily="2" charset="-78"/>
              </a:rPr>
              <a:t>الوسيطية</a:t>
            </a:r>
            <a:r>
              <a:rPr lang="ar-IQ" sz="2400" dirty="0">
                <a:solidFill>
                  <a:schemeClr val="tx1"/>
                </a:solidFill>
                <a:cs typeface="Simplified Arabic" pitchFamily="2" charset="-78"/>
              </a:rPr>
              <a:t> هي الفئة:-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المقابلة للتكرار المتجمع الصاعد </a:t>
            </a:r>
            <a:r>
              <a:rPr lang="ar-IQ" sz="2400" dirty="0" smtClean="0">
                <a:solidFill>
                  <a:schemeClr val="tx1"/>
                </a:solidFill>
                <a:cs typeface="Simplified Arabic" pitchFamily="2" charset="-78"/>
              </a:rPr>
              <a:t>المقابل لترتيب </a:t>
            </a:r>
            <a:r>
              <a:rPr lang="ar-IQ" sz="2400" dirty="0">
                <a:solidFill>
                  <a:schemeClr val="tx1"/>
                </a:solidFill>
                <a:cs typeface="Simplified Arabic" pitchFamily="2" charset="-78"/>
              </a:rPr>
              <a:t>الوسيط. </a:t>
            </a:r>
          </a:p>
          <a:p>
            <a:pPr indent="354013" algn="just">
              <a:defRPr/>
            </a:pPr>
            <a:r>
              <a:rPr lang="ar-IQ" sz="2400" dirty="0">
                <a:solidFill>
                  <a:schemeClr val="tx1"/>
                </a:solidFill>
                <a:cs typeface="Simplified Arabic" pitchFamily="2" charset="-78"/>
              </a:rPr>
              <a:t>ب . المقابلة للتكرار المتجمع الصاعد الذي يلي ترتيب الوسيط مباشرة. </a:t>
            </a: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a:t>
            </a:r>
            <a:r>
              <a:rPr lang="ar-IQ" sz="2400" dirty="0" smtClean="0">
                <a:solidFill>
                  <a:schemeClr val="tx1"/>
                </a:solidFill>
                <a:cs typeface="Simplified Arabic" pitchFamily="2" charset="-78"/>
              </a:rPr>
              <a:t>المقابلة للتكرار </a:t>
            </a:r>
            <a:r>
              <a:rPr lang="ar-IQ" sz="2400" dirty="0">
                <a:solidFill>
                  <a:schemeClr val="tx1"/>
                </a:solidFill>
                <a:cs typeface="Simplified Arabic" pitchFamily="2" charset="-78"/>
              </a:rPr>
              <a:t>المتجمع الصاعد الذي يسبق ترتيب الوسيط. </a:t>
            </a:r>
            <a:endParaRPr lang="en-US" sz="2400" dirty="0">
              <a:solidFill>
                <a:schemeClr val="tx1"/>
              </a:solidFill>
              <a:cs typeface="Simplified Arabic" pitchFamily="2" charset="-78"/>
            </a:endParaRPr>
          </a:p>
          <a:p>
            <a:pPr marL="354013" indent="-354013" algn="just">
              <a:defRPr/>
            </a:pPr>
            <a:r>
              <a:rPr lang="en-US" sz="2400" dirty="0">
                <a:solidFill>
                  <a:schemeClr val="tx1"/>
                </a:solidFill>
                <a:cs typeface="Simplified Arabic" pitchFamily="2" charset="-78"/>
              </a:rPr>
              <a:t>4</a:t>
            </a:r>
            <a:r>
              <a:rPr lang="ar-IQ" sz="2400" dirty="0">
                <a:solidFill>
                  <a:schemeClr val="tx1"/>
                </a:solidFill>
                <a:cs typeface="Simplified Arabic" pitchFamily="2" charset="-78"/>
              </a:rPr>
              <a:t> . إذا كانت لديك القيم </a:t>
            </a:r>
            <a:r>
              <a:rPr lang="en-US" sz="2400" dirty="0">
                <a:solidFill>
                  <a:schemeClr val="tx1"/>
                </a:solidFill>
                <a:cs typeface="Simplified Arabic" pitchFamily="2" charset="-78"/>
              </a:rPr>
              <a:t>(8, 5, 4, 9, 9, 8, 7, 6)</a:t>
            </a:r>
            <a:r>
              <a:rPr lang="ar-IQ" sz="2400" dirty="0">
                <a:solidFill>
                  <a:schemeClr val="tx1"/>
                </a:solidFill>
                <a:cs typeface="Simplified Arabic" pitchFamily="2" charset="-78"/>
              </a:rPr>
              <a:t> فأن الوسط الحسابي لهذه القيم هو:-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a:t>
            </a:r>
            <a:r>
              <a:rPr lang="en-US" sz="2400" dirty="0">
                <a:solidFill>
                  <a:schemeClr val="tx1"/>
                </a:solidFill>
                <a:cs typeface="Simplified Arabic" pitchFamily="2" charset="-78"/>
              </a:rPr>
              <a:t>(9)</a:t>
            </a:r>
            <a:r>
              <a:rPr lang="ar-IQ" sz="2400" dirty="0">
                <a:solidFill>
                  <a:schemeClr val="tx1"/>
                </a:solidFill>
                <a:cs typeface="Simplified Arabic" pitchFamily="2" charset="-78"/>
              </a:rPr>
              <a:t>. 	  ب .</a:t>
            </a:r>
            <a:r>
              <a:rPr lang="en-US" sz="2400" dirty="0">
                <a:solidFill>
                  <a:schemeClr val="tx1"/>
                </a:solidFill>
                <a:cs typeface="Simplified Arabic" pitchFamily="2" charset="-78"/>
              </a:rPr>
              <a:t>(10)</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a:t>
            </a:r>
            <a:r>
              <a:rPr lang="en-US" sz="2400" dirty="0">
                <a:solidFill>
                  <a:schemeClr val="tx1"/>
                </a:solidFill>
                <a:cs typeface="Simplified Arabic" pitchFamily="2" charset="-78"/>
              </a:rPr>
              <a:t>(7.5)</a:t>
            </a:r>
            <a:r>
              <a:rPr lang="ar-IQ" sz="2400" dirty="0">
                <a:solidFill>
                  <a:schemeClr val="tx1"/>
                </a:solidFill>
                <a:cs typeface="Simplified Arabic" pitchFamily="2" charset="-78"/>
              </a:rPr>
              <a:t> 	      د . </a:t>
            </a:r>
            <a:r>
              <a:rPr lang="en-US" sz="2400" dirty="0">
                <a:solidFill>
                  <a:schemeClr val="tx1"/>
                </a:solidFill>
                <a:cs typeface="Simplified Arabic" pitchFamily="2" charset="-78"/>
              </a:rPr>
              <a:t>(7)</a:t>
            </a:r>
            <a:r>
              <a:rPr lang="ar-IQ" sz="2400" dirty="0">
                <a:solidFill>
                  <a:schemeClr val="tx1"/>
                </a:solidFill>
                <a:cs typeface="Simplified Arabic" pitchFamily="2" charset="-78"/>
              </a:rPr>
              <a:t>. </a:t>
            </a:r>
          </a:p>
        </p:txBody>
      </p:sp>
    </p:spTree>
  </p:cSld>
  <p:clrMapOvr>
    <a:masterClrMapping/>
  </p:clrMapOvr>
  <p:transition spd="slow">
    <p:checker dir="vert"/>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0" fill="hold"/>
                                        <p:tgtEl>
                                          <p:spTgt spid="9"/>
                                        </p:tgtEl>
                                        <p:attrNameLst>
                                          <p:attrName>ppt_x</p:attrName>
                                        </p:attrNameLst>
                                      </p:cBhvr>
                                      <p:tavLst>
                                        <p:tav tm="0">
                                          <p:val>
                                            <p:strVal val="#ppt_x"/>
                                          </p:val>
                                        </p:tav>
                                        <p:tav tm="100000">
                                          <p:val>
                                            <p:strVal val="#ppt_x"/>
                                          </p:val>
                                        </p:tav>
                                      </p:tavLst>
                                    </p:anim>
                                    <p:anim calcmode="lin" valueType="num">
                                      <p:cBhvr additive="base">
                                        <p:cTn id="8"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54013" indent="-354013" algn="just">
              <a:defRPr/>
            </a:pPr>
            <a:r>
              <a:rPr lang="en-US" sz="2400" dirty="0" smtClean="0">
                <a:solidFill>
                  <a:schemeClr val="tx1"/>
                </a:solidFill>
                <a:cs typeface="Simplified Arabic" pitchFamily="2" charset="-78"/>
              </a:rPr>
              <a:t>5</a:t>
            </a:r>
            <a:r>
              <a:rPr lang="ar-IQ" sz="2400" dirty="0" smtClean="0">
                <a:solidFill>
                  <a:schemeClr val="tx1"/>
                </a:solidFill>
                <a:cs typeface="Simplified Arabic" pitchFamily="2" charset="-78"/>
              </a:rPr>
              <a:t> </a:t>
            </a:r>
            <a:r>
              <a:rPr lang="ar-IQ" sz="2400" dirty="0">
                <a:solidFill>
                  <a:schemeClr val="tx1"/>
                </a:solidFill>
                <a:cs typeface="Simplified Arabic" pitchFamily="2" charset="-78"/>
              </a:rPr>
              <a:t>. المنوال لمجموعة من القيم هو:-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القيمة الأكثر تكراراً في المجموعة.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القيمة الأكبر في المجموعة.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القيمة الواقعة في منتصف المجموعة بعد ترتيبها. </a:t>
            </a: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ar-IQ" sz="2400" dirty="0">
              <a:solidFill>
                <a:schemeClr val="tx1"/>
              </a:solidFill>
              <a:cs typeface="Simplified Arabic" pitchFamily="2" charset="-78"/>
            </a:endParaRPr>
          </a:p>
          <a:p>
            <a:pPr indent="354013" algn="just">
              <a:defRPr/>
            </a:pPr>
            <a:endParaRPr lang="ar-IQ"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smtClean="0">
              <a:solidFill>
                <a:schemeClr val="tx1"/>
              </a:solidFill>
              <a:cs typeface="Simplified Arabic" pitchFamily="2" charset="-78"/>
            </a:endParaRPr>
          </a:p>
          <a:p>
            <a:pPr indent="354013" algn="just">
              <a:defRPr/>
            </a:pPr>
            <a:endParaRPr lang="en-US" sz="2400" dirty="0" smtClean="0">
              <a:solidFill>
                <a:schemeClr val="tx1"/>
              </a:solidFill>
              <a:cs typeface="Simplified Arabic" pitchFamily="2" charset="-78"/>
            </a:endParaRPr>
          </a:p>
          <a:p>
            <a:pPr indent="354013" algn="just">
              <a:defRPr/>
            </a:pPr>
            <a:endParaRPr lang="en-US" sz="2400" dirty="0" smtClean="0">
              <a:solidFill>
                <a:schemeClr val="tx1"/>
              </a:solidFill>
              <a:cs typeface="Simplified Arabic" pitchFamily="2" charset="-78"/>
            </a:endParaRPr>
          </a:p>
          <a:p>
            <a:pPr indent="354013" algn="just">
              <a:defRPr/>
            </a:pPr>
            <a:endParaRPr lang="en-US" sz="2400" dirty="0" smtClean="0">
              <a:solidFill>
                <a:schemeClr val="tx1"/>
              </a:solidFill>
              <a:cs typeface="Simplified Arabic" pitchFamily="2" charset="-78"/>
            </a:endParaRPr>
          </a:p>
          <a:p>
            <a:pPr indent="354013" algn="just">
              <a:defRPr/>
            </a:pPr>
            <a:endParaRPr lang="en-US" sz="2400" dirty="0" smtClean="0">
              <a:solidFill>
                <a:schemeClr val="tx1"/>
              </a:solidFill>
              <a:cs typeface="Simplified Arabic" pitchFamily="2" charset="-78"/>
            </a:endParaRPr>
          </a:p>
          <a:p>
            <a:pPr indent="354013" algn="just">
              <a:defRPr/>
            </a:pPr>
            <a:endParaRPr lang="en-US" sz="2400" dirty="0" smtClean="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p:txBody>
      </p:sp>
      <p:sp>
        <p:nvSpPr>
          <p:cNvPr id="5" name="مستطيل مستدير الزوايا 4"/>
          <p:cNvSpPr/>
          <p:nvPr/>
        </p:nvSpPr>
        <p:spPr>
          <a:xfrm>
            <a:off x="1066800" y="2514600"/>
            <a:ext cx="7315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901700" indent="-901700" algn="just">
              <a:defRPr/>
            </a:pPr>
            <a:r>
              <a:rPr lang="ar-IQ" sz="2400" b="1" u="sng" dirty="0">
                <a:solidFill>
                  <a:schemeClr val="tx1"/>
                </a:solidFill>
                <a:latin typeface="Calibri" pitchFamily="34" charset="0"/>
                <a:ea typeface="Arial" pitchFamily="34" charset="0"/>
                <a:cs typeface="Simplified Arabic" pitchFamily="2" charset="-78"/>
              </a:rPr>
              <a:t>ملاحظة</a:t>
            </a:r>
            <a:r>
              <a:rPr lang="ar-IQ" sz="2400" b="1" dirty="0">
                <a:solidFill>
                  <a:schemeClr val="tx1"/>
                </a:solidFill>
                <a:latin typeface="Calibri" pitchFamily="34" charset="0"/>
                <a:ea typeface="Arial" pitchFamily="34" charset="0"/>
                <a:cs typeface="Simplified Arabic" pitchFamily="2" charset="-78"/>
              </a:rPr>
              <a:t>:</a:t>
            </a:r>
            <a:r>
              <a:rPr lang="ar-IQ" sz="2400" dirty="0">
                <a:solidFill>
                  <a:schemeClr val="tx1"/>
                </a:solidFill>
                <a:latin typeface="Calibri" pitchFamily="34" charset="0"/>
                <a:ea typeface="Arial" pitchFamily="34" charset="0"/>
                <a:cs typeface="Simplified Arabic" pitchFamily="2" charset="-78"/>
              </a:rPr>
              <a:t> تأكد من الإجابة قبل اختيار الإجابة الصحيحة، درجة الاختبار (</a:t>
            </a:r>
            <a:r>
              <a:rPr lang="en-US" sz="2400" dirty="0">
                <a:solidFill>
                  <a:schemeClr val="tx1"/>
                </a:solidFill>
                <a:latin typeface="Calibri" pitchFamily="34" charset="0"/>
                <a:ea typeface="Arial" pitchFamily="34" charset="0"/>
                <a:cs typeface="Simplified Arabic" pitchFamily="2" charset="-78"/>
              </a:rPr>
              <a:t>10</a:t>
            </a:r>
            <a:r>
              <a:rPr lang="ar-IQ" sz="2400" dirty="0">
                <a:solidFill>
                  <a:schemeClr val="tx1"/>
                </a:solidFill>
                <a:latin typeface="Calibri" pitchFamily="34" charset="0"/>
                <a:ea typeface="Arial" pitchFamily="34" charset="0"/>
                <a:cs typeface="Simplified Arabic" pitchFamily="2" charset="-78"/>
              </a:rPr>
              <a:t> درجة) وتوزع الدرجة بالتساوي، تحقق من الإجابة في صفحة مفاتيح الإجابات. </a:t>
            </a:r>
            <a:endParaRPr lang="ar-SA" sz="2400" dirty="0">
              <a:solidFill>
                <a:schemeClr val="tx1"/>
              </a:solidFill>
              <a:latin typeface="Times New Roman" pitchFamily="18" charset="0"/>
              <a:cs typeface="Arial" pitchFamily="34" charset="0"/>
            </a:endParaRPr>
          </a:p>
        </p:txBody>
      </p:sp>
    </p:spTree>
  </p:cSld>
  <p:clrMapOvr>
    <a:masterClrMapping/>
  </p:clrMapOvr>
  <p:transition spd="slow">
    <p:zoom/>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200" b="1" dirty="0">
                <a:solidFill>
                  <a:schemeClr val="tx1"/>
                </a:solidFill>
                <a:cs typeface="Simplified Arabic" pitchFamily="2" charset="-78"/>
              </a:rPr>
              <a:t>رابعاًً: </a:t>
            </a:r>
            <a:r>
              <a:rPr lang="ar-IQ" sz="2200" b="1" u="sng" dirty="0">
                <a:solidFill>
                  <a:schemeClr val="tx1"/>
                </a:solidFill>
                <a:cs typeface="Simplified Arabic" pitchFamily="2" charset="-78"/>
              </a:rPr>
              <a:t>عرض الوحدة النمطية</a:t>
            </a:r>
            <a:r>
              <a:rPr lang="ar-IQ" sz="2200" b="1" dirty="0">
                <a:solidFill>
                  <a:schemeClr val="tx1"/>
                </a:solidFill>
                <a:cs typeface="Simplified Arabic" pitchFamily="2" charset="-78"/>
              </a:rPr>
              <a:t>: </a:t>
            </a:r>
          </a:p>
          <a:p>
            <a:pPr algn="just"/>
            <a:r>
              <a:rPr lang="ar-IQ" sz="2200" dirty="0" smtClean="0">
                <a:solidFill>
                  <a:schemeClr val="tx1"/>
                </a:solidFill>
                <a:cs typeface="Simplified Arabic" pitchFamily="2" charset="-78"/>
              </a:rPr>
              <a:t>المتوسط هو القيمة النموذجية أو الممثلة لمجموعة من البيانات، وحيث أن مثل هذه القيمة النموذجية تميل إلى الوقوع في المركز داخل مجموعة من البيانات مرتبة حسب قيمها، فأن المتوسطات تسمى أيضاً بمقاييس النزعة المركزية. ويمكن أن نتعرف على أنواع عديدة للمتوسطات منها الوسط الحسابي والوسيط والمنوال. </a:t>
            </a:r>
            <a:endParaRPr lang="en-US"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الوسط الحسابي </a:t>
            </a:r>
            <a:r>
              <a:rPr lang="en-US" sz="2200" b="1" u="sng" dirty="0" smtClean="0">
                <a:solidFill>
                  <a:schemeClr val="tx1"/>
                </a:solidFill>
                <a:cs typeface="Simplified Arabic" pitchFamily="2" charset="-78"/>
              </a:rPr>
              <a:t>(The Arithmetic Mean)</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وهو من أكثر المتوسطات تداولاً لسهولة استخراجه، وهناك عدة طرق لإيجاده وفي كل من حالتي البيانات الغير مبوبة والبيانات المبوبة. وسوف نقتصر على طريقة واحدة في كل حالة من الحالتين:-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أ . </a:t>
            </a:r>
            <a:r>
              <a:rPr lang="ar-IQ" sz="2200" b="1" u="sng" dirty="0" smtClean="0">
                <a:solidFill>
                  <a:schemeClr val="tx1"/>
                </a:solidFill>
                <a:cs typeface="Simplified Arabic" pitchFamily="2" charset="-78"/>
              </a:rPr>
              <a:t>في حالة البيانات غير المبوبة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يستخرج الوسط الحسابي لمجموعة من القيم </a:t>
            </a:r>
            <a:r>
              <a:rPr lang="en-US" sz="2200" b="1" dirty="0" smtClean="0">
                <a:solidFill>
                  <a:schemeClr val="tx1"/>
                </a:solidFill>
                <a:cs typeface="Simplified Arabic" pitchFamily="2" charset="-78"/>
              </a:rPr>
              <a:t>X1, X2, X3,… </a:t>
            </a:r>
            <a:r>
              <a:rPr lang="en-US" sz="2200" b="1" dirty="0" err="1" smtClean="0">
                <a:solidFill>
                  <a:schemeClr val="tx1"/>
                </a:solidFill>
                <a:cs typeface="Simplified Arabic" pitchFamily="2" charset="-78"/>
              </a:rPr>
              <a:t>Xn</a:t>
            </a:r>
            <a:r>
              <a:rPr lang="ar-IQ" sz="2200" dirty="0" smtClean="0">
                <a:solidFill>
                  <a:schemeClr val="tx1"/>
                </a:solidFill>
                <a:cs typeface="Simplified Arabic" pitchFamily="2" charset="-78"/>
              </a:rPr>
              <a:t> وفق الصيغة التالية:- </a:t>
            </a:r>
            <a:endParaRPr lang="en-US" sz="2200" dirty="0" smtClean="0">
              <a:solidFill>
                <a:schemeClr val="tx1"/>
              </a:solidFill>
              <a:cs typeface="Simplified Arabic" pitchFamily="2" charset="-78"/>
            </a:endParaRPr>
          </a:p>
          <a:p>
            <a:pPr indent="1255713" algn="just">
              <a:defRPr/>
            </a:pPr>
            <a:endParaRPr lang="ar-IQ" sz="2200" b="1" dirty="0" smtClean="0">
              <a:solidFill>
                <a:schemeClr val="tx1"/>
              </a:solidFill>
              <a:cs typeface="Simplified Arabic" pitchFamily="2" charset="-78"/>
            </a:endParaRPr>
          </a:p>
          <a:p>
            <a:r>
              <a:rPr lang="ar-IQ" sz="2200" dirty="0" smtClean="0">
                <a:solidFill>
                  <a:schemeClr val="tx1"/>
                </a:solidFill>
                <a:cs typeface="Simplified Arabic" pitchFamily="2" charset="-78"/>
              </a:rPr>
              <a:t>حيث أن:    هي الوسط الحسابي. </a:t>
            </a:r>
            <a:endParaRPr lang="en-US" sz="2200" dirty="0" smtClean="0">
              <a:solidFill>
                <a:schemeClr val="tx1"/>
              </a:solidFill>
              <a:cs typeface="Simplified Arabic" pitchFamily="2" charset="-78"/>
            </a:endParaRPr>
          </a:p>
          <a:p>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Xi</a:t>
            </a:r>
            <a:r>
              <a:rPr lang="ar-IQ" sz="2200" dirty="0" smtClean="0">
                <a:solidFill>
                  <a:schemeClr val="tx1"/>
                </a:solidFill>
                <a:cs typeface="Simplified Arabic" pitchFamily="2" charset="-78"/>
              </a:rPr>
              <a:t> القيم الأصلية. </a:t>
            </a:r>
            <a:endParaRPr lang="en-US" sz="2200" dirty="0" smtClean="0">
              <a:solidFill>
                <a:schemeClr val="tx1"/>
              </a:solidFill>
              <a:cs typeface="Simplified Arabic" pitchFamily="2" charset="-78"/>
            </a:endParaRPr>
          </a:p>
          <a:p>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N</a:t>
            </a:r>
            <a:r>
              <a:rPr lang="ar-IQ" sz="2200" dirty="0" smtClean="0">
                <a:solidFill>
                  <a:schemeClr val="tx1"/>
                </a:solidFill>
                <a:cs typeface="Simplified Arabic" pitchFamily="2" charset="-78"/>
              </a:rPr>
              <a:t> عدد القيم. </a:t>
            </a:r>
            <a:endParaRPr lang="en-US" sz="2200" dirty="0" smtClean="0">
              <a:solidFill>
                <a:schemeClr val="tx1"/>
              </a:solidFill>
              <a:cs typeface="Simplified Arabic" pitchFamily="2" charset="-78"/>
            </a:endParaRPr>
          </a:p>
          <a:p>
            <a:r>
              <a:rPr lang="ar-IQ" sz="2200" b="1" dirty="0" smtClean="0">
                <a:solidFill>
                  <a:schemeClr val="tx1"/>
                </a:solidFill>
                <a:cs typeface="Simplified Arabic" pitchFamily="2" charset="-78"/>
              </a:rPr>
              <a:t>مثال:-</a:t>
            </a:r>
            <a:r>
              <a:rPr lang="ar-IQ" sz="2200" dirty="0" smtClean="0">
                <a:solidFill>
                  <a:schemeClr val="tx1"/>
                </a:solidFill>
                <a:cs typeface="Simplified Arabic" pitchFamily="2" charset="-78"/>
              </a:rPr>
              <a:t> لمجموعة القيم التالية جد قيمة الوسط الحسابي. </a:t>
            </a:r>
            <a:endParaRPr lang="en-US" sz="2200" dirty="0" smtClean="0">
              <a:solidFill>
                <a:schemeClr val="tx1"/>
              </a:solidFill>
              <a:cs typeface="Simplified Arabic" pitchFamily="2" charset="-78"/>
            </a:endParaRPr>
          </a:p>
          <a:p>
            <a:r>
              <a:rPr lang="en-US" sz="2200" b="1" dirty="0" smtClean="0">
                <a:solidFill>
                  <a:schemeClr val="tx1"/>
                </a:solidFill>
                <a:cs typeface="Simplified Arabic" pitchFamily="2" charset="-78"/>
              </a:rPr>
              <a:t>8, 3, 5, 12, 10, 4.</a:t>
            </a:r>
            <a:endParaRPr lang="en-US" sz="2200" dirty="0" smtClean="0">
              <a:solidFill>
                <a:schemeClr val="tx1"/>
              </a:solidFill>
              <a:cs typeface="Simplified Arabic" pitchFamily="2" charset="-78"/>
            </a:endParaRPr>
          </a:p>
          <a:p>
            <a:r>
              <a:rPr lang="ar-IQ" sz="2200" b="1" dirty="0" smtClean="0">
                <a:solidFill>
                  <a:schemeClr val="tx1"/>
                </a:solidFill>
                <a:cs typeface="Simplified Arabic" pitchFamily="2" charset="-78"/>
              </a:rPr>
              <a:t>الحل:- </a:t>
            </a:r>
            <a:endParaRPr lang="en-US" sz="2200" dirty="0" smtClean="0">
              <a:solidFill>
                <a:schemeClr val="tx1"/>
              </a:solidFill>
              <a:cs typeface="Simplified Arabic" pitchFamily="2" charset="-78"/>
            </a:endParaRPr>
          </a:p>
          <a:p>
            <a:pPr indent="1255713" algn="just">
              <a:defRPr/>
            </a:pPr>
            <a:endParaRPr lang="en-US" sz="2200" b="1" dirty="0" smtClean="0">
              <a:solidFill>
                <a:schemeClr val="tx1"/>
              </a:solidFill>
              <a:cs typeface="Simplified Arabic" pitchFamily="2" charset="-78"/>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19600" y="3875903"/>
            <a:ext cx="990600" cy="696097"/>
          </a:xfrm>
          <a:prstGeom prst="rect">
            <a:avLst/>
          </a:prstGeom>
          <a:noFill/>
        </p:spPr>
      </p:pic>
      <p:sp>
        <p:nvSpPr>
          <p:cNvPr id="1027" name="Rectangle 3"/>
          <p:cNvSpPr>
            <a:spLocks noChangeArrowheads="1"/>
          </p:cNvSpPr>
          <p:nvPr/>
        </p:nvSpPr>
        <p:spPr bwMode="auto">
          <a:xfrm>
            <a:off x="0" y="952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00" y="4126992"/>
            <a:ext cx="228600" cy="509954"/>
          </a:xfrm>
          <a:prstGeom prst="rect">
            <a:avLst/>
          </a:prstGeom>
          <a:noFill/>
        </p:spPr>
      </p:pic>
      <p:sp>
        <p:nvSpPr>
          <p:cNvPr id="103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0"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590800" y="5791200"/>
            <a:ext cx="4210050" cy="647700"/>
          </a:xfrm>
          <a:prstGeom prst="rect">
            <a:avLst/>
          </a:prstGeom>
          <a:noFill/>
        </p:spPr>
      </p:pic>
      <p:sp>
        <p:nvSpPr>
          <p:cNvPr id="1032" name="Rectangle 8"/>
          <p:cNvSpPr>
            <a:spLocks noChangeArrowheads="1"/>
          </p:cNvSpPr>
          <p:nvPr/>
        </p:nvSpPr>
        <p:spPr bwMode="auto">
          <a:xfrm>
            <a:off x="0" y="952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1</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درجات طالب في ستة امتحانات هي:-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84, 91, 72, 68, 87, 78.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اوجد الوسط الحسابي لهذه الدرجات.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ب . </a:t>
            </a:r>
            <a:r>
              <a:rPr lang="ar-IQ" sz="2200" b="1" u="sng" dirty="0" smtClean="0">
                <a:solidFill>
                  <a:schemeClr val="tx1"/>
                </a:solidFill>
                <a:cs typeface="Simplified Arabic" pitchFamily="2" charset="-78"/>
              </a:rPr>
              <a:t>في حالة البيانات المبوبة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يستخرج الوسط الحسابي </a:t>
            </a:r>
            <a:r>
              <a:rPr lang="en-US" sz="2200" dirty="0" smtClean="0">
                <a:solidFill>
                  <a:schemeClr val="tx1"/>
                </a:solidFill>
                <a:cs typeface="Simplified Arabic" pitchFamily="2" charset="-78"/>
              </a:rPr>
              <a:t>(Mean)</a:t>
            </a:r>
            <a:r>
              <a:rPr lang="ar-IQ" sz="2200" dirty="0" smtClean="0">
                <a:solidFill>
                  <a:schemeClr val="tx1"/>
                </a:solidFill>
                <a:cs typeface="Simplified Arabic" pitchFamily="2" charset="-78"/>
              </a:rPr>
              <a:t> في حالة البيانات المبوبة وفق الصيغة التالية:-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حيث أن: </a:t>
            </a:r>
            <a:r>
              <a:rPr lang="en-US" sz="2200" dirty="0" smtClean="0">
                <a:solidFill>
                  <a:schemeClr val="tx1"/>
                </a:solidFill>
                <a:cs typeface="Simplified Arabic" pitchFamily="2" charset="-78"/>
              </a:rPr>
              <a:t>X</a:t>
            </a:r>
            <a:r>
              <a:rPr lang="ar-IQ" sz="2200" dirty="0" smtClean="0">
                <a:solidFill>
                  <a:schemeClr val="tx1"/>
                </a:solidFill>
                <a:cs typeface="Simplified Arabic" pitchFamily="2" charset="-78"/>
              </a:rPr>
              <a:t> هي الوسط الحسابي.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Xi</a:t>
            </a:r>
            <a:r>
              <a:rPr lang="ar-IQ" sz="2200" dirty="0" smtClean="0">
                <a:solidFill>
                  <a:schemeClr val="tx1"/>
                </a:solidFill>
                <a:cs typeface="Simplified Arabic" pitchFamily="2" charset="-78"/>
              </a:rPr>
              <a:t> هي مراكز الفئات.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	</a:t>
            </a:r>
            <a:r>
              <a:rPr lang="en-US" sz="2200" b="1" dirty="0" err="1" smtClean="0">
                <a:solidFill>
                  <a:schemeClr val="tx1"/>
                </a:solidFill>
                <a:cs typeface="Simplified Arabic" pitchFamily="2" charset="-78"/>
              </a:rPr>
              <a:t>fi</a:t>
            </a:r>
            <a:r>
              <a:rPr lang="ar-IQ" sz="2200" dirty="0" smtClean="0">
                <a:solidFill>
                  <a:schemeClr val="tx1"/>
                </a:solidFill>
                <a:cs typeface="Simplified Arabic" pitchFamily="2" charset="-78"/>
              </a:rPr>
              <a:t> هي التكرارات. </a:t>
            </a:r>
            <a:endParaRPr lang="en-US" sz="2200" dirty="0" smtClean="0">
              <a:solidFill>
                <a:schemeClr val="tx1"/>
              </a:solidFill>
              <a:cs typeface="Simplified Arabic" pitchFamily="2" charset="-78"/>
            </a:endParaRPr>
          </a:p>
          <a:p>
            <a:pPr marL="622300" indent="-622300" algn="just"/>
            <a:r>
              <a:rPr lang="ar-IQ" sz="2200" b="1" dirty="0" smtClean="0">
                <a:solidFill>
                  <a:schemeClr val="tx1"/>
                </a:solidFill>
                <a:cs typeface="Simplified Arabic" pitchFamily="2" charset="-78"/>
              </a:rPr>
              <a:t>مثال:-</a:t>
            </a:r>
            <a:r>
              <a:rPr lang="ar-IQ" sz="2200" dirty="0" smtClean="0">
                <a:solidFill>
                  <a:schemeClr val="tx1"/>
                </a:solidFill>
                <a:cs typeface="Simplified Arabic" pitchFamily="2" charset="-78"/>
              </a:rPr>
              <a:t> الجدول التالي يبين التوزيع التكراري للأجور اليومية بالدولار لـ </a:t>
            </a:r>
            <a:r>
              <a:rPr lang="en-US" sz="2200" dirty="0" smtClean="0">
                <a:solidFill>
                  <a:schemeClr val="tx1"/>
                </a:solidFill>
                <a:cs typeface="Simplified Arabic" pitchFamily="2" charset="-78"/>
              </a:rPr>
              <a:t>65</a:t>
            </a:r>
            <a:r>
              <a:rPr lang="ar-IQ" sz="2200" dirty="0" smtClean="0">
                <a:solidFill>
                  <a:schemeClr val="tx1"/>
                </a:solidFill>
                <a:cs typeface="Simplified Arabic" pitchFamily="2" charset="-78"/>
              </a:rPr>
              <a:t> عامل في إحدى الشركات.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جد الوسط الحسابي لهذا التوزيع.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defRPr/>
            </a:pPr>
            <a:endParaRPr lang="ar-IQ" sz="2200" b="1"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403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62400" y="1371600"/>
            <a:ext cx="928077" cy="458165"/>
          </a:xfrm>
          <a:prstGeom prst="rect">
            <a:avLst/>
          </a:prstGeom>
          <a:noFill/>
        </p:spPr>
      </p:pic>
      <p:graphicFrame>
        <p:nvGraphicFramePr>
          <p:cNvPr id="5" name="جدول 4"/>
          <p:cNvGraphicFramePr>
            <a:graphicFrameLocks noGrp="1"/>
          </p:cNvGraphicFramePr>
          <p:nvPr/>
        </p:nvGraphicFramePr>
        <p:xfrm>
          <a:off x="685800" y="4248150"/>
          <a:ext cx="4064000" cy="2228850"/>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1">
                        <a:lnSpc>
                          <a:spcPts val="1500"/>
                        </a:lnSpc>
                        <a:spcAft>
                          <a:spcPts val="0"/>
                        </a:spcAft>
                      </a:pPr>
                      <a:r>
                        <a:rPr lang="ar-IQ" sz="1600" b="1">
                          <a:latin typeface="Calibri"/>
                          <a:ea typeface="Calibri"/>
                          <a:cs typeface="Arial"/>
                        </a:rPr>
                        <a:t>عدد العمال </a:t>
                      </a:r>
                      <a:endParaRPr lang="en-US" sz="1200" b="1">
                        <a:latin typeface="Calibri"/>
                        <a:ea typeface="Calibri"/>
                        <a:cs typeface="Arial"/>
                      </a:endParaRPr>
                    </a:p>
                  </a:txBody>
                  <a:tcPr marL="68580" marR="68580" marT="0" marB="0" anchor="ctr"/>
                </a:tc>
                <a:tc>
                  <a:txBody>
                    <a:bodyPr/>
                    <a:lstStyle/>
                    <a:p>
                      <a:pPr algn="ctr" rtl="1">
                        <a:lnSpc>
                          <a:spcPts val="1500"/>
                        </a:lnSpc>
                        <a:spcAft>
                          <a:spcPts val="0"/>
                        </a:spcAft>
                      </a:pPr>
                      <a:r>
                        <a:rPr lang="ar-IQ" sz="1600" b="1">
                          <a:latin typeface="Calibri"/>
                          <a:ea typeface="Calibri"/>
                          <a:cs typeface="Arial"/>
                        </a:rPr>
                        <a:t>فئات الأجور </a:t>
                      </a:r>
                      <a:endParaRPr lang="en-US" sz="1200" b="1">
                        <a:latin typeface="Calibri"/>
                        <a:ea typeface="Calibri"/>
                        <a:cs typeface="Arial"/>
                      </a:endParaRPr>
                    </a:p>
                  </a:txBody>
                  <a:tcPr marL="68580" marR="68580" marT="0" marB="0" anchor="ctr"/>
                </a:tc>
              </a:tr>
              <a:tr h="247650">
                <a:tc>
                  <a:txBody>
                    <a:bodyPr/>
                    <a:lstStyle/>
                    <a:p>
                      <a:pPr algn="ctr" rtl="0">
                        <a:lnSpc>
                          <a:spcPts val="1500"/>
                        </a:lnSpc>
                        <a:spcAft>
                          <a:spcPts val="0"/>
                        </a:spcAft>
                      </a:pPr>
                      <a:r>
                        <a:rPr lang="en-US" sz="1600" b="1">
                          <a:latin typeface="Arial"/>
                          <a:ea typeface="Calibri"/>
                          <a:cs typeface="Arial"/>
                        </a:rPr>
                        <a:t>8</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50 - </a:t>
                      </a:r>
                      <a:endParaRPr lang="en-US" sz="1200" b="1">
                        <a:latin typeface="Calibri"/>
                        <a:ea typeface="Calibri"/>
                        <a:cs typeface="Arial"/>
                      </a:endParaRPr>
                    </a:p>
                  </a:txBody>
                  <a:tcPr marL="68580" marR="68580" marT="0" marB="0"/>
                </a:tc>
              </a:tr>
              <a:tr h="247650">
                <a:tc>
                  <a:txBody>
                    <a:bodyPr/>
                    <a:lstStyle/>
                    <a:p>
                      <a:pPr algn="ctr" rtl="1">
                        <a:lnSpc>
                          <a:spcPts val="15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60 - </a:t>
                      </a:r>
                      <a:endParaRPr lang="en-US" sz="1200" b="1">
                        <a:latin typeface="Calibri"/>
                        <a:ea typeface="Calibri"/>
                        <a:cs typeface="Arial"/>
                      </a:endParaRPr>
                    </a:p>
                  </a:txBody>
                  <a:tcPr marL="68580" marR="68580" marT="0" marB="0"/>
                </a:tc>
              </a:tr>
              <a:tr h="247650">
                <a:tc>
                  <a:txBody>
                    <a:bodyPr/>
                    <a:lstStyle/>
                    <a:p>
                      <a:pPr algn="ctr" rtl="1">
                        <a:lnSpc>
                          <a:spcPts val="1500"/>
                        </a:lnSpc>
                        <a:spcAft>
                          <a:spcPts val="0"/>
                        </a:spcAft>
                      </a:pPr>
                      <a:r>
                        <a:rPr lang="en-US" sz="1600" b="1">
                          <a:latin typeface="Arial"/>
                          <a:ea typeface="Calibri"/>
                          <a:cs typeface="Arial"/>
                        </a:rPr>
                        <a:t>16</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70 - </a:t>
                      </a:r>
                      <a:endParaRPr lang="en-US" sz="12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600" b="1">
                          <a:latin typeface="Arial"/>
                          <a:ea typeface="Calibri"/>
                          <a:cs typeface="Arial"/>
                        </a:rPr>
                        <a:t>14</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80 - </a:t>
                      </a:r>
                      <a:endParaRPr lang="en-US" sz="12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90 - </a:t>
                      </a:r>
                      <a:endParaRPr lang="en-US" sz="12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600" b="1">
                          <a:latin typeface="Arial"/>
                          <a:ea typeface="Calibri"/>
                          <a:cs typeface="Arial"/>
                        </a:rPr>
                        <a:t>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100 - </a:t>
                      </a:r>
                      <a:endParaRPr lang="en-US" sz="12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600" b="1">
                          <a:latin typeface="Arial"/>
                          <a:ea typeface="Calibri"/>
                          <a:cs typeface="Arial"/>
                        </a:rPr>
                        <a:t>2</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120</a:t>
                      </a:r>
                      <a:r>
                        <a:rPr lang="ar-IQ" sz="1600" b="1">
                          <a:latin typeface="Calibri"/>
                          <a:ea typeface="Calibri"/>
                          <a:cs typeface="Arial"/>
                        </a:rPr>
                        <a:t> إلى اقل من </a:t>
                      </a:r>
                      <a:r>
                        <a:rPr lang="en-US" sz="1600" b="1">
                          <a:latin typeface="Arial"/>
                          <a:ea typeface="Calibri"/>
                          <a:cs typeface="Arial"/>
                        </a:rPr>
                        <a:t>110</a:t>
                      </a:r>
                      <a:endParaRPr lang="en-US" sz="1200" b="1">
                        <a:latin typeface="Calibri"/>
                        <a:ea typeface="Calibri"/>
                        <a:cs typeface="Arial"/>
                      </a:endParaRPr>
                    </a:p>
                  </a:txBody>
                  <a:tcPr marL="68580" marR="68580" marT="0" marB="0"/>
                </a:tc>
              </a:tr>
              <a:tr h="247650">
                <a:tc>
                  <a:txBody>
                    <a:bodyPr/>
                    <a:lstStyle/>
                    <a:p>
                      <a:pPr algn="ctr" rtl="0">
                        <a:lnSpc>
                          <a:spcPts val="1500"/>
                        </a:lnSpc>
                        <a:spcAft>
                          <a:spcPts val="0"/>
                        </a:spcAft>
                      </a:pPr>
                      <a:r>
                        <a:rPr lang="en-US" sz="1600" b="1">
                          <a:latin typeface="Arial"/>
                          <a:ea typeface="Calibri"/>
                          <a:cs typeface="Arial"/>
                        </a:rPr>
                        <a:t>65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tc>
              </a:tr>
            </a:tbl>
          </a:graphicData>
        </a:graphic>
      </p:graphicFrame>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الحل:- </a:t>
            </a:r>
          </a:p>
          <a:p>
            <a:pPr algn="just"/>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لإيجاد  نعمل الجدول التالي:-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ctr"/>
            <a:endParaRPr lang="ar-IQ" sz="2200" dirty="0" smtClean="0">
              <a:solidFill>
                <a:schemeClr val="tx1"/>
              </a:solidFill>
              <a:cs typeface="Simplified Arabic" pitchFamily="2" charset="-78"/>
            </a:endParaRPr>
          </a:p>
          <a:p>
            <a:pPr algn="ctr"/>
            <a:r>
              <a:rPr lang="ar-IQ" sz="2200" dirty="0" smtClean="0">
                <a:solidFill>
                  <a:schemeClr val="tx1"/>
                </a:solidFill>
                <a:cs typeface="Simplified Arabic" pitchFamily="2" charset="-78"/>
              </a:rPr>
              <a:t>.</a:t>
            </a:r>
            <a:endParaRPr lang="en-US" sz="2200" dirty="0" smtClean="0">
              <a:solidFill>
                <a:schemeClr val="tx1"/>
              </a:solidFill>
              <a:cs typeface="Simplified Arabic" pitchFamily="2" charset="-78"/>
            </a:endParaRPr>
          </a:p>
          <a:p>
            <a:pPr algn="ctr" rtl="0"/>
            <a:r>
              <a:rPr lang="ar-IQ" sz="2200" dirty="0" smtClean="0">
                <a:solidFill>
                  <a:schemeClr val="tx1"/>
                </a:solidFill>
                <a:cs typeface="Simplified Arabic" pitchFamily="2" charset="-78"/>
              </a:rPr>
              <a:t>.</a:t>
            </a:r>
            <a:endParaRPr lang="en-US" sz="2200" dirty="0" smtClean="0">
              <a:solidFill>
                <a:schemeClr val="tx1"/>
              </a:solidFill>
              <a:cs typeface="Simplified Arabic" pitchFamily="2" charset="-78"/>
            </a:endParaRPr>
          </a:p>
          <a:p>
            <a:pPr algn="ctr" rtl="0"/>
            <a:r>
              <a:rPr lang="ar-IQ" sz="2200" dirty="0" smtClean="0">
                <a:solidFill>
                  <a:schemeClr val="tx1"/>
                </a:solidFill>
                <a:cs typeface="Simplified Arabic" pitchFamily="2" charset="-78"/>
              </a:rPr>
              <a:t>وهكذا</a:t>
            </a:r>
            <a:endParaRPr lang="en-US" sz="2200" dirty="0">
              <a:solidFill>
                <a:schemeClr val="tx1"/>
              </a:solidFill>
              <a:cs typeface="Simplified Arabic" pitchFamily="2" charset="-78"/>
            </a:endParaRPr>
          </a:p>
        </p:txBody>
      </p:sp>
      <p:sp>
        <p:nvSpPr>
          <p:cNvPr id="1228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88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867400" y="485776"/>
            <a:ext cx="914400" cy="457200"/>
          </a:xfrm>
          <a:prstGeom prst="rect">
            <a:avLst/>
          </a:prstGeom>
          <a:noFill/>
        </p:spPr>
      </p:pic>
      <p:sp>
        <p:nvSpPr>
          <p:cNvPr id="122883" name="Rectangle 3"/>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288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884"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077200" y="1066800"/>
            <a:ext cx="123825" cy="276225"/>
          </a:xfrm>
          <a:prstGeom prst="rect">
            <a:avLst/>
          </a:prstGeom>
          <a:noFill/>
        </p:spPr>
      </p:pic>
      <p:graphicFrame>
        <p:nvGraphicFramePr>
          <p:cNvPr id="8" name="جدول 7"/>
          <p:cNvGraphicFramePr>
            <a:graphicFrameLocks noGrp="1"/>
          </p:cNvGraphicFramePr>
          <p:nvPr/>
        </p:nvGraphicFramePr>
        <p:xfrm>
          <a:off x="685800" y="1219200"/>
          <a:ext cx="5257800" cy="3190976"/>
        </p:xfrm>
        <a:graphic>
          <a:graphicData uri="http://schemas.openxmlformats.org/drawingml/2006/table">
            <a:tbl>
              <a:tblPr rtl="1" firstRow="1" bandRow="1">
                <a:tableStyleId>{5C22544A-7EE6-4342-B048-85BDC9FD1C3A}</a:tableStyleId>
              </a:tblPr>
              <a:tblGrid>
                <a:gridCol w="1314450"/>
                <a:gridCol w="1314450"/>
                <a:gridCol w="1314450"/>
                <a:gridCol w="1314450"/>
              </a:tblGrid>
              <a:tr h="351247">
                <a:tc>
                  <a:txBody>
                    <a:bodyPr/>
                    <a:lstStyle/>
                    <a:p>
                      <a:pPr algn="ctr" rtl="1">
                        <a:lnSpc>
                          <a:spcPts val="1500"/>
                        </a:lnSpc>
                        <a:spcAft>
                          <a:spcPts val="0"/>
                        </a:spcAft>
                      </a:pPr>
                      <a:r>
                        <a:rPr lang="en-US" sz="1600" b="1" dirty="0" smtClean="0">
                          <a:latin typeface="Arial"/>
                          <a:ea typeface="Calibri"/>
                          <a:cs typeface="Arial"/>
                        </a:rPr>
                        <a:t>Xi </a:t>
                      </a:r>
                      <a:r>
                        <a:rPr lang="en-US" sz="1600" b="1" dirty="0" err="1" smtClean="0">
                          <a:latin typeface="Arial"/>
                          <a:ea typeface="Calibri"/>
                          <a:cs typeface="Arial"/>
                        </a:rPr>
                        <a:t>fi</a:t>
                      </a:r>
                      <a:endParaRPr lang="en-US" sz="1200" b="1" dirty="0">
                        <a:latin typeface="Calibri"/>
                        <a:ea typeface="Calibri"/>
                        <a:cs typeface="Arial"/>
                      </a:endParaRPr>
                    </a:p>
                  </a:txBody>
                  <a:tcPr marL="68580" marR="68580" marT="0" marB="0" anchor="ctr"/>
                </a:tc>
                <a:tc>
                  <a:txBody>
                    <a:bodyPr/>
                    <a:lstStyle/>
                    <a:p>
                      <a:pPr algn="ctr" rtl="1">
                        <a:lnSpc>
                          <a:spcPts val="1500"/>
                        </a:lnSpc>
                        <a:spcAft>
                          <a:spcPts val="0"/>
                        </a:spcAft>
                      </a:pPr>
                      <a:r>
                        <a:rPr lang="ar-IQ" sz="1600" b="1">
                          <a:latin typeface="Calibri"/>
                          <a:ea typeface="Calibri"/>
                          <a:cs typeface="Arial"/>
                        </a:rPr>
                        <a:t>مراكز الفئات </a:t>
                      </a:r>
                      <a:r>
                        <a:rPr lang="en-US" sz="1600" b="1">
                          <a:latin typeface="Arial"/>
                          <a:ea typeface="Calibri"/>
                          <a:cs typeface="Arial"/>
                        </a:rPr>
                        <a:t>Xi </a:t>
                      </a:r>
                      <a:endParaRPr lang="en-US" sz="1200" b="1">
                        <a:latin typeface="Calibri"/>
                        <a:ea typeface="Calibri"/>
                        <a:cs typeface="Arial"/>
                      </a:endParaRPr>
                    </a:p>
                  </a:txBody>
                  <a:tcPr marL="68580" marR="68580" marT="0" marB="0" anchor="ctr"/>
                </a:tc>
                <a:tc>
                  <a:txBody>
                    <a:bodyPr/>
                    <a:lstStyle/>
                    <a:p>
                      <a:pPr algn="ctr" rtl="1">
                        <a:lnSpc>
                          <a:spcPts val="1500"/>
                        </a:lnSpc>
                        <a:spcAft>
                          <a:spcPts val="0"/>
                        </a:spcAft>
                      </a:pPr>
                      <a:r>
                        <a:rPr lang="en-US" sz="1600" b="1">
                          <a:latin typeface="Arial"/>
                          <a:ea typeface="Calibri"/>
                          <a:cs typeface="Arial"/>
                        </a:rPr>
                        <a:t>fi </a:t>
                      </a:r>
                      <a:endParaRPr lang="en-US" sz="1200" b="1">
                        <a:latin typeface="Calibri"/>
                        <a:ea typeface="Calibri"/>
                        <a:cs typeface="Arial"/>
                      </a:endParaRPr>
                    </a:p>
                  </a:txBody>
                  <a:tcPr marL="68580" marR="68580" marT="0" marB="0" anchor="ctr"/>
                </a:tc>
                <a:tc>
                  <a:txBody>
                    <a:bodyPr/>
                    <a:lstStyle/>
                    <a:p>
                      <a:pPr algn="ctr" rtl="1">
                        <a:lnSpc>
                          <a:spcPts val="1500"/>
                        </a:lnSpc>
                        <a:spcAft>
                          <a:spcPts val="0"/>
                        </a:spcAft>
                      </a:pPr>
                      <a:r>
                        <a:rPr lang="ar-IQ" sz="1600" b="1">
                          <a:latin typeface="Calibri"/>
                          <a:ea typeface="Calibri"/>
                          <a:cs typeface="Arial"/>
                        </a:rPr>
                        <a:t>الفئات </a:t>
                      </a:r>
                      <a:endParaRPr lang="en-US" sz="1200" b="1">
                        <a:latin typeface="Calibri"/>
                        <a:ea typeface="Calibri"/>
                        <a:cs typeface="Arial"/>
                      </a:endParaRPr>
                    </a:p>
                  </a:txBody>
                  <a:tcPr marL="68580" marR="68580" marT="0" marB="0" anchor="ctr"/>
                </a:tc>
              </a:tr>
              <a:tr h="351247">
                <a:tc>
                  <a:txBody>
                    <a:bodyPr/>
                    <a:lstStyle/>
                    <a:p>
                      <a:pPr algn="ctr" rtl="0">
                        <a:lnSpc>
                          <a:spcPts val="1500"/>
                        </a:lnSpc>
                        <a:spcAft>
                          <a:spcPts val="0"/>
                        </a:spcAft>
                      </a:pPr>
                      <a:r>
                        <a:rPr lang="en-US" sz="1600" b="1">
                          <a:latin typeface="Arial"/>
                          <a:ea typeface="Calibri"/>
                          <a:cs typeface="Arial"/>
                        </a:rPr>
                        <a:t>440</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55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8</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50 - </a:t>
                      </a:r>
                      <a:endParaRPr lang="en-US" sz="1200" b="1">
                        <a:latin typeface="Calibri"/>
                        <a:ea typeface="Calibri"/>
                        <a:cs typeface="Arial"/>
                      </a:endParaRPr>
                    </a:p>
                  </a:txBody>
                  <a:tcPr marL="68580" marR="68580" marT="0" marB="0"/>
                </a:tc>
              </a:tr>
              <a:tr h="351247">
                <a:tc>
                  <a:txBody>
                    <a:bodyPr/>
                    <a:lstStyle/>
                    <a:p>
                      <a:pPr algn="ctr" rtl="1">
                        <a:lnSpc>
                          <a:spcPts val="1500"/>
                        </a:lnSpc>
                        <a:spcAft>
                          <a:spcPts val="0"/>
                        </a:spcAft>
                      </a:pPr>
                      <a:r>
                        <a:rPr lang="en-US" sz="1600" b="1">
                          <a:latin typeface="Arial"/>
                          <a:ea typeface="Calibri"/>
                          <a:cs typeface="Arial"/>
                        </a:rPr>
                        <a:t>650</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65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60 - </a:t>
                      </a:r>
                      <a:endParaRPr lang="en-US" sz="1200" b="1">
                        <a:latin typeface="Calibri"/>
                        <a:ea typeface="Calibri"/>
                        <a:cs typeface="Arial"/>
                      </a:endParaRPr>
                    </a:p>
                  </a:txBody>
                  <a:tcPr marL="68580" marR="68580" marT="0" marB="0"/>
                </a:tc>
              </a:tr>
              <a:tr h="351247">
                <a:tc>
                  <a:txBody>
                    <a:bodyPr/>
                    <a:lstStyle/>
                    <a:p>
                      <a:pPr algn="ctr" rtl="1">
                        <a:lnSpc>
                          <a:spcPts val="1500"/>
                        </a:lnSpc>
                        <a:spcAft>
                          <a:spcPts val="0"/>
                        </a:spcAft>
                      </a:pPr>
                      <a:r>
                        <a:rPr lang="en-US" sz="1600" b="1">
                          <a:latin typeface="Arial"/>
                          <a:ea typeface="Calibri"/>
                          <a:cs typeface="Arial"/>
                        </a:rPr>
                        <a:t>1200</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75</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16</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70 - </a:t>
                      </a:r>
                      <a:endParaRPr lang="en-US" sz="1200" b="1">
                        <a:latin typeface="Calibri"/>
                        <a:ea typeface="Calibri"/>
                        <a:cs typeface="Arial"/>
                      </a:endParaRPr>
                    </a:p>
                  </a:txBody>
                  <a:tcPr marL="68580" marR="68580" marT="0" marB="0"/>
                </a:tc>
              </a:tr>
              <a:tr h="351247">
                <a:tc>
                  <a:txBody>
                    <a:bodyPr/>
                    <a:lstStyle/>
                    <a:p>
                      <a:pPr algn="ctr" rtl="0">
                        <a:lnSpc>
                          <a:spcPts val="1500"/>
                        </a:lnSpc>
                        <a:spcAft>
                          <a:spcPts val="0"/>
                        </a:spcAft>
                      </a:pPr>
                      <a:r>
                        <a:rPr lang="en-US" sz="1600" b="1">
                          <a:latin typeface="Arial"/>
                          <a:ea typeface="Calibri"/>
                          <a:cs typeface="Arial"/>
                        </a:rPr>
                        <a:t>1190</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85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14</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80 - </a:t>
                      </a:r>
                      <a:endParaRPr lang="en-US" sz="1200" b="1">
                        <a:latin typeface="Calibri"/>
                        <a:ea typeface="Calibri"/>
                        <a:cs typeface="Arial"/>
                      </a:endParaRPr>
                    </a:p>
                  </a:txBody>
                  <a:tcPr marL="68580" marR="68580" marT="0" marB="0"/>
                </a:tc>
              </a:tr>
              <a:tr h="351247">
                <a:tc>
                  <a:txBody>
                    <a:bodyPr/>
                    <a:lstStyle/>
                    <a:p>
                      <a:pPr algn="ctr" rtl="0">
                        <a:lnSpc>
                          <a:spcPts val="1500"/>
                        </a:lnSpc>
                        <a:spcAft>
                          <a:spcPts val="0"/>
                        </a:spcAft>
                      </a:pPr>
                      <a:r>
                        <a:rPr lang="en-US" sz="1600" b="1">
                          <a:latin typeface="Arial"/>
                          <a:ea typeface="Calibri"/>
                          <a:cs typeface="Arial"/>
                        </a:rPr>
                        <a:t>950</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95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90 - </a:t>
                      </a:r>
                      <a:endParaRPr lang="en-US" sz="1200" b="1">
                        <a:latin typeface="Calibri"/>
                        <a:ea typeface="Calibri"/>
                        <a:cs typeface="Arial"/>
                      </a:endParaRPr>
                    </a:p>
                  </a:txBody>
                  <a:tcPr marL="68580" marR="68580" marT="0" marB="0"/>
                </a:tc>
              </a:tr>
              <a:tr h="351247">
                <a:tc>
                  <a:txBody>
                    <a:bodyPr/>
                    <a:lstStyle/>
                    <a:p>
                      <a:pPr algn="ctr" rtl="0">
                        <a:lnSpc>
                          <a:spcPts val="1500"/>
                        </a:lnSpc>
                        <a:spcAft>
                          <a:spcPts val="0"/>
                        </a:spcAft>
                      </a:pPr>
                      <a:r>
                        <a:rPr lang="en-US" sz="1600" b="1">
                          <a:latin typeface="Arial"/>
                          <a:ea typeface="Calibri"/>
                          <a:cs typeface="Arial"/>
                        </a:rPr>
                        <a:t>525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105</a:t>
                      </a:r>
                      <a:endParaRPr lang="en-US" sz="1200" b="1">
                        <a:latin typeface="Calibri"/>
                        <a:ea typeface="Calibri"/>
                        <a:cs typeface="Arial"/>
                      </a:endParaRPr>
                    </a:p>
                  </a:txBody>
                  <a:tcPr marL="68580" marR="68580" marT="0" marB="0"/>
                </a:tc>
                <a:tc>
                  <a:txBody>
                    <a:bodyPr/>
                    <a:lstStyle/>
                    <a:p>
                      <a:pPr algn="ctr" rtl="0">
                        <a:lnSpc>
                          <a:spcPts val="1500"/>
                        </a:lnSpc>
                        <a:spcAft>
                          <a:spcPts val="0"/>
                        </a:spcAft>
                      </a:pPr>
                      <a:r>
                        <a:rPr lang="en-US" sz="1600" b="1">
                          <a:latin typeface="Arial"/>
                          <a:ea typeface="Calibri"/>
                          <a:cs typeface="Arial"/>
                        </a:rPr>
                        <a:t>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100 - </a:t>
                      </a:r>
                      <a:endParaRPr lang="en-US" sz="1200" b="1">
                        <a:latin typeface="Calibri"/>
                        <a:ea typeface="Calibri"/>
                        <a:cs typeface="Arial"/>
                      </a:endParaRPr>
                    </a:p>
                  </a:txBody>
                  <a:tcPr marL="68580" marR="68580" marT="0" marB="0"/>
                </a:tc>
              </a:tr>
              <a:tr h="365021">
                <a:tc>
                  <a:txBody>
                    <a:bodyPr/>
                    <a:lstStyle/>
                    <a:p>
                      <a:pPr algn="ctr" rtl="0">
                        <a:lnSpc>
                          <a:spcPts val="1500"/>
                        </a:lnSpc>
                        <a:spcAft>
                          <a:spcPts val="0"/>
                        </a:spcAft>
                      </a:pPr>
                      <a:r>
                        <a:rPr lang="en-US" sz="1600" b="1">
                          <a:latin typeface="Arial"/>
                          <a:ea typeface="Calibri"/>
                          <a:cs typeface="Arial"/>
                        </a:rPr>
                        <a:t>230</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115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2</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120</a:t>
                      </a:r>
                      <a:r>
                        <a:rPr lang="ar-IQ" sz="1600" b="1">
                          <a:latin typeface="Calibri"/>
                          <a:ea typeface="Calibri"/>
                          <a:cs typeface="Arial"/>
                        </a:rPr>
                        <a:t> إلى اقل من </a:t>
                      </a:r>
                      <a:r>
                        <a:rPr lang="en-US" sz="1600" b="1">
                          <a:latin typeface="Arial"/>
                          <a:ea typeface="Calibri"/>
                          <a:cs typeface="Arial"/>
                        </a:rPr>
                        <a:t>110</a:t>
                      </a:r>
                      <a:endParaRPr lang="en-US" sz="1200" b="1">
                        <a:latin typeface="Calibri"/>
                        <a:ea typeface="Calibri"/>
                        <a:cs typeface="Arial"/>
                      </a:endParaRPr>
                    </a:p>
                  </a:txBody>
                  <a:tcPr marL="68580" marR="68580" marT="0" marB="0"/>
                </a:tc>
              </a:tr>
              <a:tr h="351247">
                <a:tc>
                  <a:txBody>
                    <a:bodyPr/>
                    <a:lstStyle/>
                    <a:p>
                      <a:pPr algn="ctr" rtl="0">
                        <a:lnSpc>
                          <a:spcPts val="1500"/>
                        </a:lnSpc>
                        <a:spcAft>
                          <a:spcPts val="0"/>
                        </a:spcAft>
                      </a:pPr>
                      <a:r>
                        <a:rPr lang="en-US" sz="1600" b="1">
                          <a:latin typeface="Arial"/>
                          <a:ea typeface="Calibri"/>
                          <a:cs typeface="Arial"/>
                        </a:rPr>
                        <a:t>5185</a:t>
                      </a:r>
                      <a:endParaRPr lang="en-US" sz="1200" b="1">
                        <a:latin typeface="Calibri"/>
                        <a:ea typeface="Calibri"/>
                        <a:cs typeface="Arial"/>
                      </a:endParaRPr>
                    </a:p>
                  </a:txBody>
                  <a:tcPr marL="68580" marR="68580" marT="0" marB="0"/>
                </a:tc>
                <a:tc>
                  <a:txBody>
                    <a:bodyPr/>
                    <a:lstStyle/>
                    <a:p>
                      <a:pPr algn="ctr" rtl="0">
                        <a:lnSpc>
                          <a:spcPts val="1500"/>
                        </a:lnSpc>
                        <a:spcAft>
                          <a:spcPts val="0"/>
                        </a:spcAft>
                      </a:pPr>
                      <a:endParaRPr lang="en-US" sz="1600" b="1">
                        <a:latin typeface="Arial"/>
                        <a:ea typeface="Calibri"/>
                        <a:cs typeface="Arial"/>
                      </a:endParaRPr>
                    </a:p>
                  </a:txBody>
                  <a:tcPr marL="68580" marR="68580" marT="0" marB="0"/>
                </a:tc>
                <a:tc>
                  <a:txBody>
                    <a:bodyPr/>
                    <a:lstStyle/>
                    <a:p>
                      <a:pPr algn="ctr" rtl="1">
                        <a:lnSpc>
                          <a:spcPts val="1500"/>
                        </a:lnSpc>
                        <a:spcAft>
                          <a:spcPts val="0"/>
                        </a:spcAft>
                      </a:pPr>
                      <a:r>
                        <a:rPr lang="en-US" sz="1600" b="1">
                          <a:latin typeface="Arial"/>
                          <a:ea typeface="Calibri"/>
                          <a:cs typeface="Arial"/>
                        </a:rPr>
                        <a:t>65</a:t>
                      </a:r>
                      <a:endParaRPr lang="en-US" sz="1200" b="1">
                        <a:latin typeface="Calibri"/>
                        <a:ea typeface="Calibri"/>
                        <a:cs typeface="Arial"/>
                      </a:endParaRPr>
                    </a:p>
                  </a:txBody>
                  <a:tcPr marL="68580" marR="68580" marT="0" marB="0"/>
                </a:tc>
                <a:tc>
                  <a:txBody>
                    <a:bodyPr/>
                    <a:lstStyle/>
                    <a:p>
                      <a:pPr algn="ctr" rtl="1">
                        <a:lnSpc>
                          <a:spcPts val="15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tc>
              </a:tr>
            </a:tbl>
          </a:graphicData>
        </a:graphic>
      </p:graphicFrame>
      <p:sp>
        <p:nvSpPr>
          <p:cNvPr id="122887"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886"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05200" y="4343400"/>
            <a:ext cx="2222500" cy="476250"/>
          </a:xfrm>
          <a:prstGeom prst="rect">
            <a:avLst/>
          </a:prstGeom>
          <a:noFill/>
        </p:spPr>
      </p:pic>
      <p:sp>
        <p:nvSpPr>
          <p:cNvPr id="122888" name="Rectangle 8"/>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2890"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2889"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429000" y="4800600"/>
            <a:ext cx="2400300" cy="495300"/>
          </a:xfrm>
          <a:prstGeom prst="rect">
            <a:avLst/>
          </a:prstGeom>
          <a:noFill/>
        </p:spPr>
      </p:pic>
      <p:sp>
        <p:nvSpPr>
          <p:cNvPr id="122891" name="Rectangle 11"/>
          <p:cNvSpPr>
            <a:spLocks noChangeArrowheads="1"/>
          </p:cNvSpPr>
          <p:nvPr/>
        </p:nvSpPr>
        <p:spPr bwMode="auto">
          <a:xfrm>
            <a:off x="0" y="952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45057" name="Picture 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752600" y="5943600"/>
            <a:ext cx="2476500" cy="495300"/>
          </a:xfrm>
          <a:prstGeom prst="rect">
            <a:avLst/>
          </a:prstGeom>
          <a:noFill/>
        </p:spPr>
      </p:pic>
      <p:sp>
        <p:nvSpPr>
          <p:cNvPr id="45059" name="Rectangle 3"/>
          <p:cNvSpPr>
            <a:spLocks noChangeArrowheads="1"/>
          </p:cNvSpPr>
          <p:nvPr/>
        </p:nvSpPr>
        <p:spPr bwMode="auto">
          <a:xfrm>
            <a:off x="0" y="952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u="sng" dirty="0" smtClean="0">
                <a:solidFill>
                  <a:schemeClr val="tx1"/>
                </a:solidFill>
                <a:cs typeface="Simplified Arabic" pitchFamily="2" charset="-78"/>
              </a:rPr>
              <a:t>خصائص الوسط الحسابي</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من أهم خصائص الوسط الحسابي هي أن مجموع انحرافات القيم عن وسطها الحسابي (بيانات غير مبوبة) يساوي صفر دائماً. أي أن: </a:t>
            </a:r>
          </a:p>
          <a:p>
            <a:pPr algn="just"/>
            <a:endParaRPr lang="en-US" sz="2200"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مثال:-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اثبت حسابياً أن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البرهان: نفرض أن لدينا القيم التالية:-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10, 20, 5, 7, 3 </a:t>
            </a:r>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indent="1609725" algn="just"/>
            <a:r>
              <a:rPr lang="ar-IQ" sz="2200" dirty="0" smtClean="0">
                <a:solidFill>
                  <a:schemeClr val="tx1"/>
                </a:solidFill>
                <a:cs typeface="Simplified Arabic" pitchFamily="2" charset="-78"/>
              </a:rPr>
              <a:t>و. هـ. م </a:t>
            </a:r>
            <a:endParaRPr lang="en-US" sz="2200"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5" name="جدول 4"/>
          <p:cNvGraphicFramePr>
            <a:graphicFrameLocks noGrp="1"/>
          </p:cNvGraphicFramePr>
          <p:nvPr/>
        </p:nvGraphicFramePr>
        <p:xfrm>
          <a:off x="685800" y="3886200"/>
          <a:ext cx="4064000" cy="2506980"/>
        </p:xfrm>
        <a:graphic>
          <a:graphicData uri="http://schemas.openxmlformats.org/drawingml/2006/table">
            <a:tbl>
              <a:tblPr rtl="1" firstRow="1" bandRow="1">
                <a:tableStyleId>{5C22544A-7EE6-4342-B048-85BDC9FD1C3A}</a:tableStyleId>
              </a:tblPr>
              <a:tblGrid>
                <a:gridCol w="2032000"/>
                <a:gridCol w="2032000"/>
              </a:tblGrid>
              <a:tr h="247650">
                <a:tc>
                  <a:txBody>
                    <a:bodyPr/>
                    <a:lstStyle/>
                    <a:p>
                      <a:pPr algn="ctr" rtl="0">
                        <a:lnSpc>
                          <a:spcPct val="115000"/>
                        </a:lnSpc>
                        <a:spcAft>
                          <a:spcPts val="0"/>
                        </a:spcAft>
                      </a:pPr>
                      <a:r>
                        <a:rPr lang="ar-IQ" sz="1800" b="1" i="1" dirty="0">
                          <a:latin typeface="Calibri"/>
                          <a:ea typeface="Calibri"/>
                          <a:cs typeface="Simplified Arabic"/>
                        </a:rPr>
                        <a:t/>
                      </a:r>
                      <a:br>
                        <a:rPr lang="ar-IQ" sz="1800" b="1" i="1" dirty="0">
                          <a:latin typeface="Calibri"/>
                          <a:ea typeface="Calibri"/>
                          <a:cs typeface="Simplified Arabic"/>
                        </a:rPr>
                      </a:b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600" b="1">
                          <a:latin typeface="Arial"/>
                          <a:ea typeface="Calibri"/>
                          <a:cs typeface="Arial"/>
                        </a:rPr>
                        <a:t>Xi </a:t>
                      </a:r>
                      <a:endParaRPr lang="en-US" sz="1200" b="1">
                        <a:latin typeface="Calibri"/>
                        <a:ea typeface="Calibri"/>
                        <a:cs typeface="Arial"/>
                      </a:endParaRPr>
                    </a:p>
                  </a:txBody>
                  <a:tcPr marL="68580" marR="68580" marT="0" marB="0" anchor="ctr"/>
                </a:tc>
              </a:tr>
              <a:tr h="247650">
                <a:tc>
                  <a:txBody>
                    <a:bodyPr/>
                    <a:lstStyle/>
                    <a:p>
                      <a:pPr algn="ctr" rtl="0">
                        <a:lnSpc>
                          <a:spcPts val="1400"/>
                        </a:lnSpc>
                        <a:spcAft>
                          <a:spcPts val="0"/>
                        </a:spcAft>
                      </a:pPr>
                      <a:r>
                        <a:rPr lang="en-US" sz="1600" b="1" dirty="0">
                          <a:latin typeface="Arial"/>
                          <a:ea typeface="Calibri"/>
                          <a:cs typeface="Arial"/>
                        </a:rPr>
                        <a:t>10 – 9 = 1</a:t>
                      </a:r>
                      <a:endParaRPr lang="en-US" sz="12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dirty="0">
                          <a:latin typeface="Arial"/>
                          <a:ea typeface="Calibri"/>
                          <a:cs typeface="Arial"/>
                        </a:rPr>
                        <a:t>20 – 9 = 11</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20</a:t>
                      </a:r>
                      <a:endParaRPr lang="en-US" sz="1200" b="1">
                        <a:latin typeface="Calibri"/>
                        <a:ea typeface="Calibri"/>
                        <a:cs typeface="Arial"/>
                      </a:endParaRPr>
                    </a:p>
                  </a:txBody>
                  <a:tcPr marL="68580" marR="68580" marT="0" marB="0"/>
                </a:tc>
              </a:tr>
              <a:tr h="247650">
                <a:tc>
                  <a:txBody>
                    <a:bodyPr/>
                    <a:lstStyle/>
                    <a:p>
                      <a:pPr algn="ctr" rtl="0">
                        <a:lnSpc>
                          <a:spcPts val="1400"/>
                        </a:lnSpc>
                        <a:spcAft>
                          <a:spcPts val="0"/>
                        </a:spcAft>
                      </a:pPr>
                      <a:r>
                        <a:rPr lang="en-US" sz="1600" b="1" dirty="0">
                          <a:latin typeface="Arial"/>
                          <a:ea typeface="Calibri"/>
                          <a:cs typeface="Arial"/>
                        </a:rPr>
                        <a:t>5 – 9 = - 4</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5</a:t>
                      </a:r>
                      <a:endParaRPr lang="en-US" sz="1200" b="1">
                        <a:latin typeface="Calibri"/>
                        <a:ea typeface="Calibri"/>
                        <a:cs typeface="Arial"/>
                      </a:endParaRPr>
                    </a:p>
                  </a:txBody>
                  <a:tcPr marL="68580" marR="68580" marT="0" marB="0"/>
                </a:tc>
              </a:tr>
              <a:tr h="247650">
                <a:tc>
                  <a:txBody>
                    <a:bodyPr/>
                    <a:lstStyle/>
                    <a:p>
                      <a:pPr algn="ctr" rtl="0">
                        <a:lnSpc>
                          <a:spcPts val="1400"/>
                        </a:lnSpc>
                        <a:spcAft>
                          <a:spcPts val="0"/>
                        </a:spcAft>
                      </a:pPr>
                      <a:r>
                        <a:rPr lang="en-US" sz="1600" b="1" dirty="0">
                          <a:latin typeface="Arial"/>
                          <a:ea typeface="Calibri"/>
                          <a:cs typeface="Arial"/>
                        </a:rPr>
                        <a:t>7 – 9 = - 2</a:t>
                      </a:r>
                      <a:endParaRPr lang="en-US" sz="12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7</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dirty="0">
                          <a:latin typeface="Arial"/>
                          <a:ea typeface="Calibri"/>
                          <a:cs typeface="Arial"/>
                        </a:rPr>
                        <a:t>3 – 9 = - 6</a:t>
                      </a:r>
                      <a:endParaRPr lang="en-US" sz="12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3</a:t>
                      </a:r>
                      <a:endParaRPr lang="en-US" sz="1200" b="1">
                        <a:latin typeface="Calibri"/>
                        <a:ea typeface="Calibri"/>
                        <a:cs typeface="Arial"/>
                      </a:endParaRPr>
                    </a:p>
                  </a:txBody>
                  <a:tcPr marL="68580" marR="68580" marT="0" marB="0"/>
                </a:tc>
              </a:tr>
              <a:tr h="247650">
                <a:tc>
                  <a:txBody>
                    <a:bodyPr/>
                    <a:lstStyle/>
                    <a:p>
                      <a:pPr algn="ctr" rtl="1">
                        <a:lnSpc>
                          <a:spcPts val="1400"/>
                        </a:lnSpc>
                        <a:spcAft>
                          <a:spcPts val="0"/>
                        </a:spcAft>
                      </a:pPr>
                      <a:r>
                        <a:rPr lang="en-US" sz="1600" b="1" dirty="0">
                          <a:latin typeface="Arial"/>
                          <a:ea typeface="Calibri"/>
                          <a:cs typeface="Arial"/>
                        </a:rPr>
                        <a:t>+ 12</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45</a:t>
                      </a:r>
                      <a:endParaRPr lang="en-US" sz="1200" b="1">
                        <a:latin typeface="Calibri"/>
                        <a:ea typeface="Calibri"/>
                        <a:cs typeface="Arial"/>
                      </a:endParaRPr>
                    </a:p>
                  </a:txBody>
                  <a:tcPr marL="68580" marR="68580" marT="0" marB="0"/>
                </a:tc>
              </a:tr>
              <a:tr h="247650">
                <a:tc>
                  <a:txBody>
                    <a:bodyPr/>
                    <a:lstStyle/>
                    <a:p>
                      <a:pPr algn="ctr" rtl="0">
                        <a:lnSpc>
                          <a:spcPts val="1400"/>
                        </a:lnSpc>
                        <a:spcAft>
                          <a:spcPts val="0"/>
                        </a:spcAft>
                      </a:pPr>
                      <a:r>
                        <a:rPr lang="en-US" sz="1600" b="1" dirty="0">
                          <a:latin typeface="Arial"/>
                          <a:ea typeface="Calibri"/>
                          <a:cs typeface="Arial"/>
                        </a:rPr>
                        <a:t>- 12</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endParaRPr lang="en-US" sz="1600" b="1">
                        <a:latin typeface="Arial"/>
                        <a:ea typeface="Calibri"/>
                        <a:cs typeface="Arial"/>
                      </a:endParaRPr>
                    </a:p>
                  </a:txBody>
                  <a:tcPr marL="68580" marR="68580" marT="0" marB="0"/>
                </a:tc>
              </a:tr>
              <a:tr h="247650">
                <a:tc>
                  <a:txBody>
                    <a:bodyPr/>
                    <a:lstStyle/>
                    <a:p>
                      <a:pPr algn="ctr" rtl="1">
                        <a:lnSpc>
                          <a:spcPts val="1400"/>
                        </a:lnSpc>
                        <a:spcAft>
                          <a:spcPts val="0"/>
                        </a:spcAft>
                      </a:pPr>
                      <a:r>
                        <a:rPr lang="ar-IQ" sz="1600" b="1" dirty="0">
                          <a:latin typeface="Calibri"/>
                          <a:ea typeface="Calibri"/>
                          <a:cs typeface="Arial"/>
                        </a:rPr>
                        <a:t>صفر</a:t>
                      </a:r>
                      <a:endParaRPr lang="en-US" sz="1200" b="1" dirty="0">
                        <a:latin typeface="Calibri"/>
                        <a:ea typeface="Calibri"/>
                        <a:cs typeface="Arial"/>
                      </a:endParaRPr>
                    </a:p>
                  </a:txBody>
                  <a:tcPr marL="68580" marR="68580" marT="0" marB="0"/>
                </a:tc>
                <a:tc>
                  <a:txBody>
                    <a:bodyPr/>
                    <a:lstStyle/>
                    <a:p>
                      <a:pPr algn="ctr" rtl="0">
                        <a:lnSpc>
                          <a:spcPts val="1400"/>
                        </a:lnSpc>
                        <a:spcAft>
                          <a:spcPts val="0"/>
                        </a:spcAft>
                      </a:pPr>
                      <a:endParaRPr lang="en-US" sz="1600" b="1" dirty="0">
                        <a:latin typeface="Arial"/>
                        <a:ea typeface="Calibri"/>
                        <a:cs typeface="Arial"/>
                      </a:endParaRPr>
                    </a:p>
                  </a:txBody>
                  <a:tcPr marL="68580" marR="68580" marT="0" marB="0"/>
                </a:tc>
              </a:tr>
            </a:tbl>
          </a:graphicData>
        </a:graphic>
      </p:graphicFrame>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43525" y="1600200"/>
            <a:ext cx="1666875" cy="533400"/>
          </a:xfrm>
          <a:prstGeom prst="rect">
            <a:avLst/>
          </a:prstGeom>
          <a:noFill/>
        </p:spPr>
      </p:pic>
      <p:sp>
        <p:nvSpPr>
          <p:cNvPr id="1030"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3" name="Rectangle 9"/>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4"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49715" y="3581400"/>
            <a:ext cx="3560885" cy="571500"/>
          </a:xfrm>
          <a:prstGeom prst="rect">
            <a:avLst/>
          </a:prstGeom>
          <a:noFill/>
        </p:spPr>
      </p:pic>
      <p:sp>
        <p:nvSpPr>
          <p:cNvPr id="1036" name="Rectangle 12"/>
          <p:cNvSpPr>
            <a:spLocks noChangeArrowheads="1"/>
          </p:cNvSpPr>
          <p:nvPr/>
        </p:nvSpPr>
        <p:spPr bwMode="auto">
          <a:xfrm>
            <a:off x="0" y="952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43525" y="2438400"/>
            <a:ext cx="1666875" cy="533400"/>
          </a:xfrm>
          <a:prstGeom prst="rect">
            <a:avLst/>
          </a:prstGeom>
          <a:noFill/>
        </p:spPr>
      </p:pic>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8" name="Picture 1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276600" y="3962400"/>
            <a:ext cx="984359" cy="352425"/>
          </a:xfrm>
          <a:prstGeom prst="rect">
            <a:avLst/>
          </a:prstGeom>
          <a:noFill/>
        </p:spPr>
      </p:pic>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40" name="Picture 1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867400" y="5667375"/>
            <a:ext cx="1447800" cy="276225"/>
          </a:xfrm>
          <a:prstGeom prst="rect">
            <a:avLst/>
          </a:prstGeom>
          <a:noFill/>
        </p:spPr>
      </p:pic>
      <p:sp>
        <p:nvSpPr>
          <p:cNvPr id="1042" name="Rectangle 18"/>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2</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الجدول التالي يبين التوزيع التكراري للوزن لعينة من المتقدمين للفحص الطبي للحصول على إحدى الوظائف الشاغرة، المطلوب إيجاد الوسط الحسابي لهذا التوزيع.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مزايا وعيوب الوسط الحسابي</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يمتاز الوسط الحسابي بسهولة ووضوح فكرته وسهولة استخراجه. </a:t>
            </a:r>
            <a:endParaRPr lang="en-US" sz="2200" dirty="0" smtClean="0">
              <a:solidFill>
                <a:schemeClr val="tx1"/>
              </a:solidFill>
              <a:cs typeface="Simplified Arabic" pitchFamily="2" charset="-78"/>
            </a:endParaRPr>
          </a:p>
          <a:p>
            <a:pPr algn="just"/>
            <a:endParaRPr lang="ar-IQ" sz="2200" b="1" u="sng"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إما عيوب الوسط الحسابي فمن أهمها</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marL="447675" indent="-447675"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في حالة وجود قيم شاذة (كبيرة أو صغيرة بالنسبة لباقي القيم) تقترب قيمة الوسط الحسابي من القيم الشاذة أي يكون متحيزاً لها ولذلك </a:t>
            </a:r>
            <a:r>
              <a:rPr lang="ar-IQ" sz="2200" dirty="0" err="1" smtClean="0">
                <a:solidFill>
                  <a:schemeClr val="tx1"/>
                </a:solidFill>
                <a:cs typeface="Simplified Arabic" pitchFamily="2" charset="-78"/>
              </a:rPr>
              <a:t>لايجوز</a:t>
            </a:r>
            <a:r>
              <a:rPr lang="ar-IQ" sz="2200" dirty="0" smtClean="0">
                <a:solidFill>
                  <a:schemeClr val="tx1"/>
                </a:solidFill>
                <a:cs typeface="Simplified Arabic" pitchFamily="2" charset="-78"/>
              </a:rPr>
              <a:t> الاعتماد عليه في حالة وجود قيم شاذة. (اثبت ذلك حسابياً). </a:t>
            </a:r>
            <a:endParaRPr lang="en-US" sz="2200" dirty="0" smtClean="0">
              <a:solidFill>
                <a:schemeClr val="tx1"/>
              </a:solidFill>
              <a:cs typeface="Simplified Arabic" pitchFamily="2" charset="-78"/>
            </a:endParaRPr>
          </a:p>
          <a:p>
            <a:pPr marL="447675" indent="-447675"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a:t>
            </a:r>
            <a:r>
              <a:rPr lang="ar-IQ" sz="2200" dirty="0" err="1" smtClean="0">
                <a:solidFill>
                  <a:schemeClr val="tx1"/>
                </a:solidFill>
                <a:cs typeface="Simplified Arabic" pitchFamily="2" charset="-78"/>
              </a:rPr>
              <a:t>لايمكن</a:t>
            </a:r>
            <a:r>
              <a:rPr lang="ar-IQ" sz="2200" dirty="0" smtClean="0">
                <a:solidFill>
                  <a:schemeClr val="tx1"/>
                </a:solidFill>
                <a:cs typeface="Simplified Arabic" pitchFamily="2" charset="-78"/>
              </a:rPr>
              <a:t> إيجاد الوسط الحسابي في حالة الجداول المفتوحة سواء من احد طرفي الجدول أو من كليهما، وذلك لتعذر تحديد مركز الفئة المفتوحة. </a:t>
            </a: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685800" y="1600200"/>
          <a:ext cx="8001000" cy="741680"/>
        </p:xfrm>
        <a:graphic>
          <a:graphicData uri="http://schemas.openxmlformats.org/drawingml/2006/table">
            <a:tbl>
              <a:tblPr rtl="1" firstRow="1" bandRow="1">
                <a:tableStyleId>{5C22544A-7EE6-4342-B048-85BDC9FD1C3A}</a:tableStyleId>
              </a:tblPr>
              <a:tblGrid>
                <a:gridCol w="963222"/>
                <a:gridCol w="1431723"/>
                <a:gridCol w="1121211"/>
                <a:gridCol w="1121211"/>
                <a:gridCol w="1121211"/>
                <a:gridCol w="851770"/>
                <a:gridCol w="1390652"/>
              </a:tblGrid>
              <a:tr h="370840">
                <a:tc>
                  <a:txBody>
                    <a:bodyPr/>
                    <a:lstStyle/>
                    <a:p>
                      <a:pPr algn="ctr" rtl="1">
                        <a:lnSpc>
                          <a:spcPct val="1150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600" b="1" dirty="0">
                          <a:latin typeface="Arial"/>
                          <a:ea typeface="Calibri"/>
                          <a:cs typeface="Arial"/>
                        </a:rPr>
                        <a:t>75</a:t>
                      </a:r>
                      <a:r>
                        <a:rPr lang="ar-IQ" sz="1600" b="1" dirty="0">
                          <a:latin typeface="Calibri"/>
                          <a:ea typeface="Calibri"/>
                          <a:cs typeface="Arial"/>
                        </a:rPr>
                        <a:t> إلى اقل من </a:t>
                      </a:r>
                      <a:r>
                        <a:rPr lang="en-US" sz="1600" b="1" dirty="0">
                          <a:latin typeface="Arial"/>
                          <a:ea typeface="Calibri"/>
                          <a:cs typeface="Arial"/>
                        </a:rPr>
                        <a:t>72</a:t>
                      </a:r>
                      <a:endParaRPr lang="en-US" sz="1200" b="1"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600" b="1" dirty="0">
                          <a:latin typeface="Arial"/>
                          <a:ea typeface="Calibri"/>
                          <a:cs typeface="Arial"/>
                        </a:rPr>
                        <a:t>69 -</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600" b="1" dirty="0">
                          <a:latin typeface="Arial"/>
                          <a:ea typeface="Calibri"/>
                          <a:cs typeface="Arial"/>
                        </a:rPr>
                        <a:t>66 -</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600" b="1">
                          <a:latin typeface="Arial"/>
                          <a:ea typeface="Calibri"/>
                          <a:cs typeface="Arial"/>
                        </a:rPr>
                        <a:t>63 -</a:t>
                      </a:r>
                      <a:endParaRPr lang="en-US" sz="1200" b="1">
                        <a:latin typeface="Calibri"/>
                        <a:ea typeface="Calibri"/>
                        <a:cs typeface="Arial"/>
                      </a:endParaRPr>
                    </a:p>
                  </a:txBody>
                  <a:tcPr marL="68580" marR="68580" marT="0" marB="0" anchor="ctr"/>
                </a:tc>
                <a:tc>
                  <a:txBody>
                    <a:bodyPr/>
                    <a:lstStyle/>
                    <a:p>
                      <a:pPr algn="ctr" rtl="1">
                        <a:lnSpc>
                          <a:spcPct val="115000"/>
                        </a:lnSpc>
                        <a:spcAft>
                          <a:spcPts val="0"/>
                        </a:spcAft>
                      </a:pPr>
                      <a:r>
                        <a:rPr lang="en-US" sz="1600" b="1">
                          <a:latin typeface="Arial"/>
                          <a:ea typeface="Calibri"/>
                          <a:cs typeface="Arial"/>
                        </a:rPr>
                        <a:t>60 -</a:t>
                      </a:r>
                      <a:endParaRPr lang="en-US" sz="1200" b="1">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dirty="0">
                          <a:latin typeface="Calibri"/>
                          <a:ea typeface="Calibri"/>
                          <a:cs typeface="Arial"/>
                        </a:rPr>
                        <a:t>فئات الوزن</a:t>
                      </a:r>
                      <a:endParaRPr lang="en-US" sz="1200" b="1" dirty="0">
                        <a:latin typeface="Calibri"/>
                        <a:ea typeface="Calibri"/>
                        <a:cs typeface="Arial"/>
                      </a:endParaRPr>
                    </a:p>
                  </a:txBody>
                  <a:tcPr marL="68580" marR="68580" marT="0" marB="0" anchor="ctr"/>
                </a:tc>
              </a:tr>
              <a:tr h="370840">
                <a:tc>
                  <a:txBody>
                    <a:bodyPr/>
                    <a:lstStyle/>
                    <a:p>
                      <a:pPr algn="ctr" rtl="0">
                        <a:lnSpc>
                          <a:spcPct val="115000"/>
                        </a:lnSpc>
                        <a:spcAft>
                          <a:spcPts val="0"/>
                        </a:spcAft>
                      </a:pPr>
                      <a:r>
                        <a:rPr lang="en-US" sz="1600" b="1">
                          <a:latin typeface="Arial"/>
                          <a:ea typeface="Calibri"/>
                          <a:cs typeface="Arial"/>
                        </a:rPr>
                        <a:t>100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8</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27</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42</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18</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err="1">
                          <a:latin typeface="Arial"/>
                          <a:ea typeface="Calibri"/>
                          <a:cs typeface="Arial"/>
                        </a:rPr>
                        <a:t>fi</a:t>
                      </a:r>
                      <a:r>
                        <a:rPr lang="ar-IQ" sz="1600" b="1" dirty="0">
                          <a:latin typeface="Calibri"/>
                          <a:ea typeface="Calibri"/>
                          <a:cs typeface="Arial"/>
                        </a:rPr>
                        <a:t> التكرار </a:t>
                      </a:r>
                      <a:endParaRPr lang="en-US" sz="1200" b="1"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152400"/>
            <a:ext cx="8305800" cy="64770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36575" indent="-536575" algn="just">
              <a:defRPr/>
            </a:pPr>
            <a:r>
              <a:rPr lang="ar-IQ" sz="2400" b="1" dirty="0">
                <a:solidFill>
                  <a:schemeClr val="tx1"/>
                </a:solidFill>
                <a:cs typeface="Simplified Arabic" pitchFamily="2" charset="-78"/>
              </a:rPr>
              <a:t>أولاً : </a:t>
            </a:r>
            <a:r>
              <a:rPr lang="ar-IQ" sz="2400" b="1" u="sng" dirty="0">
                <a:solidFill>
                  <a:schemeClr val="tx1"/>
                </a:solidFill>
                <a:cs typeface="Simplified Arabic" pitchFamily="2" charset="-78"/>
              </a:rPr>
              <a:t>النظرة الشاملة</a:t>
            </a:r>
            <a:r>
              <a:rPr lang="ar-IQ" sz="2400" b="1" dirty="0">
                <a:solidFill>
                  <a:schemeClr val="tx1"/>
                </a:solidFill>
                <a:cs typeface="Simplified Arabic" pitchFamily="2" charset="-78"/>
              </a:rPr>
              <a:t>: </a:t>
            </a:r>
          </a:p>
          <a:p>
            <a:pPr marL="536575" indent="-536575" algn="just">
              <a:defRPr/>
            </a:pPr>
            <a:r>
              <a:rPr lang="en-US" sz="2400" b="1" dirty="0">
                <a:solidFill>
                  <a:schemeClr val="tx1"/>
                </a:solidFill>
                <a:cs typeface="Simplified Arabic" pitchFamily="2" charset="-78"/>
              </a:rPr>
              <a:t>1</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الفئة المستهدفة</a:t>
            </a:r>
            <a:r>
              <a:rPr lang="ar-IQ" sz="2400" b="1" dirty="0">
                <a:solidFill>
                  <a:schemeClr val="tx1"/>
                </a:solidFill>
                <a:cs typeface="Simplified Arabic" pitchFamily="2" charset="-78"/>
              </a:rPr>
              <a:t>:</a:t>
            </a:r>
            <a:r>
              <a:rPr lang="ar-IQ" sz="2400" dirty="0">
                <a:solidFill>
                  <a:schemeClr val="tx1"/>
                </a:solidFill>
                <a:cs typeface="Simplified Arabic" pitchFamily="2" charset="-78"/>
              </a:rPr>
              <a:t> طلبة المرحلة الأولى/ قسم </a:t>
            </a:r>
            <a:r>
              <a:rPr lang="ar-IQ" sz="2400" dirty="0" smtClean="0">
                <a:solidFill>
                  <a:schemeClr val="tx1"/>
                </a:solidFill>
                <a:cs typeface="Simplified Arabic" pitchFamily="2" charset="-78"/>
              </a:rPr>
              <a:t>الادارة الصحية– المعهد الطبي التقني المنصور </a:t>
            </a:r>
            <a:endParaRPr lang="en-US" sz="2400" dirty="0">
              <a:solidFill>
                <a:schemeClr val="tx1"/>
              </a:solidFill>
              <a:cs typeface="Simplified Arabic" pitchFamily="2" charset="-78"/>
            </a:endParaRPr>
          </a:p>
          <a:p>
            <a:pPr marL="536575" indent="-536575" algn="just">
              <a:defRPr/>
            </a:pPr>
            <a:r>
              <a:rPr lang="en-US" sz="2400" b="1" dirty="0">
                <a:solidFill>
                  <a:schemeClr val="tx1"/>
                </a:solidFill>
                <a:cs typeface="Simplified Arabic" pitchFamily="2" charset="-78"/>
              </a:rPr>
              <a:t>2</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المبررات</a:t>
            </a:r>
            <a:r>
              <a:rPr lang="ar-IQ" sz="2400" b="1" dirty="0">
                <a:solidFill>
                  <a:schemeClr val="tx1"/>
                </a:solidFill>
                <a:cs typeface="Simplified Arabic" pitchFamily="2" charset="-78"/>
              </a:rPr>
              <a:t>:</a:t>
            </a:r>
            <a:r>
              <a:rPr lang="ar-IQ" sz="2400" dirty="0">
                <a:solidFill>
                  <a:schemeClr val="tx1"/>
                </a:solidFill>
                <a:cs typeface="Simplified Arabic" pitchFamily="2" charset="-78"/>
              </a:rPr>
              <a:t> تعد دراسة جمع البيانات وتصنيفها وتبويبها وعرضها من الأهمية بمكان حيث </a:t>
            </a:r>
            <a:r>
              <a:rPr lang="ar-IQ" sz="2400" dirty="0" err="1">
                <a:solidFill>
                  <a:schemeClr val="tx1"/>
                </a:solidFill>
                <a:cs typeface="Simplified Arabic" pitchFamily="2" charset="-78"/>
              </a:rPr>
              <a:t>ان</a:t>
            </a:r>
            <a:r>
              <a:rPr lang="ar-IQ" sz="2400" dirty="0">
                <a:solidFill>
                  <a:schemeClr val="tx1"/>
                </a:solidFill>
                <a:cs typeface="Simplified Arabic" pitchFamily="2" charset="-78"/>
              </a:rPr>
              <a:t> دقة نتائج البحث تتوقف على دقة البيانات التي يتم جمعها عن الظاهرة موضوعة البحث وعلى طريقة تصنيفها وتبويبها وعرضها ليتم وضعها بصورة لتكون اصغر حجماً وابسط فهماً للباحث تمهيداً لتحليلها وتفسيرها للوصول إلى نتائج وقرارات سليمة. </a:t>
            </a:r>
          </a:p>
          <a:p>
            <a:pPr marL="536575" indent="-536575" algn="just">
              <a:defRPr/>
            </a:pPr>
            <a:r>
              <a:rPr lang="en-US" sz="2400" b="1" dirty="0">
                <a:solidFill>
                  <a:schemeClr val="tx1"/>
                </a:solidFill>
                <a:cs typeface="Simplified Arabic" pitchFamily="2" charset="-78"/>
              </a:rPr>
              <a:t>3</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الفكرة المركزية</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r>
              <a:rPr lang="ar-IQ" sz="2400" dirty="0">
                <a:solidFill>
                  <a:schemeClr val="tx1"/>
                </a:solidFill>
                <a:cs typeface="Simplified Arabic" pitchFamily="2" charset="-78"/>
              </a:rPr>
              <a:t>	تعريف الطالب بكيفية جمع البيانات وكيفية تصنيفها وتبويبها وعرضها من خلال التركيز على كيفية:- </a:t>
            </a:r>
          </a:p>
          <a:p>
            <a:pPr marL="536575" indent="-536575" algn="just">
              <a:defRPr/>
            </a:pPr>
            <a:r>
              <a:rPr lang="ar-IQ" sz="2400" dirty="0">
                <a:solidFill>
                  <a:schemeClr val="tx1"/>
                </a:solidFill>
                <a:cs typeface="Simplified Arabic" pitchFamily="2" charset="-78"/>
              </a:rPr>
              <a:t>أ . جمع البيانات من مصادرها المختلفة وطرق وأساليب جمع البيانات. </a:t>
            </a:r>
          </a:p>
          <a:p>
            <a:pPr marL="536575" indent="-536575" algn="just">
              <a:defRPr/>
            </a:pPr>
            <a:r>
              <a:rPr lang="ar-IQ" sz="2400" dirty="0">
                <a:solidFill>
                  <a:schemeClr val="tx1"/>
                </a:solidFill>
                <a:cs typeface="Simplified Arabic" pitchFamily="2" charset="-78"/>
              </a:rPr>
              <a:t>ب . تفريغ البيانات في جداول التوزيع التكراري البسيطة والمزدوجة. </a:t>
            </a:r>
          </a:p>
          <a:p>
            <a:pPr marL="536575" indent="-536575"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تمثيل البيانات ورسمها لتوضيحها وتبسيطها لسهولة فهمها بمختلف طرق الرسم البياني. </a:t>
            </a:r>
          </a:p>
        </p:txBody>
      </p:sp>
    </p:spTree>
  </p:cSld>
  <p:clrMapOvr>
    <a:masterClrMapping/>
  </p:clrMapOvr>
  <p:transition spd="slow">
    <p:circl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plus(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b="1" u="sng" dirty="0" smtClean="0">
                <a:solidFill>
                  <a:schemeClr val="tx1"/>
                </a:solidFill>
                <a:cs typeface="Simplified Arabic" pitchFamily="2" charset="-78"/>
              </a:rPr>
              <a:t>الوسيط </a:t>
            </a:r>
            <a:r>
              <a:rPr lang="en-US" b="1" u="sng" dirty="0" smtClean="0">
                <a:solidFill>
                  <a:schemeClr val="tx1"/>
                </a:solidFill>
                <a:cs typeface="Simplified Arabic" pitchFamily="2" charset="-78"/>
              </a:rPr>
              <a:t>(The Median)</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الوسيط بالنسبة لمجموعة من القيم المرتبة (ترتيباً تصاعدياً أو تنازلياً) هو القيمة الواقعة في المنتصف أو هو الوسط الحسابي للقيمتين في المنتصف، ويستخرج الوسيط كما يلي:-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أ . </a:t>
            </a:r>
            <a:r>
              <a:rPr lang="ar-IQ" b="1" u="sng" dirty="0" smtClean="0">
                <a:solidFill>
                  <a:schemeClr val="tx1"/>
                </a:solidFill>
                <a:cs typeface="Simplified Arabic" pitchFamily="2" charset="-78"/>
              </a:rPr>
              <a:t>في حالة البيانات غير المبوبة</a:t>
            </a:r>
            <a:r>
              <a:rPr lang="ar-IQ" b="1" dirty="0" smtClean="0">
                <a:solidFill>
                  <a:schemeClr val="tx1"/>
                </a:solidFill>
                <a:cs typeface="Simplified Arabic" pitchFamily="2" charset="-78"/>
              </a:rPr>
              <a:t>:- </a:t>
            </a:r>
            <a:endParaRPr lang="en-US" dirty="0" smtClean="0">
              <a:solidFill>
                <a:schemeClr val="tx1"/>
              </a:solidFill>
              <a:cs typeface="Simplified Arabic" pitchFamily="2" charset="-78"/>
            </a:endParaRPr>
          </a:p>
          <a:p>
            <a:pPr algn="just"/>
            <a:r>
              <a:rPr lang="en-US" dirty="0" smtClean="0">
                <a:solidFill>
                  <a:schemeClr val="tx1"/>
                </a:solidFill>
                <a:cs typeface="Simplified Arabic" pitchFamily="2" charset="-78"/>
              </a:rPr>
              <a:t>1</a:t>
            </a:r>
            <a:r>
              <a:rPr lang="ar-IQ" dirty="0" smtClean="0">
                <a:solidFill>
                  <a:schemeClr val="tx1"/>
                </a:solidFill>
                <a:cs typeface="Simplified Arabic" pitchFamily="2" charset="-78"/>
              </a:rPr>
              <a:t> . إذا كان عدد القيم في مجموعة البيانات فردياً فالوسيط هو القيمة الواقعة في المنتصف بعد ترتيبها.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مثال:-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لمجموعة القيم التالية اوجد قيمة الوسيط. </a:t>
            </a:r>
            <a:endParaRPr lang="en-US" dirty="0" smtClean="0">
              <a:solidFill>
                <a:schemeClr val="tx1"/>
              </a:solidFill>
              <a:cs typeface="Simplified Arabic" pitchFamily="2" charset="-78"/>
            </a:endParaRPr>
          </a:p>
          <a:p>
            <a:pPr algn="just"/>
            <a:r>
              <a:rPr lang="en-US" b="1" dirty="0" smtClean="0">
                <a:solidFill>
                  <a:schemeClr val="tx1"/>
                </a:solidFill>
                <a:cs typeface="Simplified Arabic" pitchFamily="2" charset="-78"/>
              </a:rPr>
              <a:t>4, 3, 6, 8, 4, 5, 8, 10, 8.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الحل:-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نرتب القيم ترتيباً تصاعدياً. </a:t>
            </a:r>
            <a:endParaRPr lang="en-US" dirty="0" smtClean="0">
              <a:solidFill>
                <a:schemeClr val="tx1"/>
              </a:solidFill>
              <a:cs typeface="Simplified Arabic" pitchFamily="2" charset="-78"/>
            </a:endParaRPr>
          </a:p>
          <a:p>
            <a:pPr algn="just"/>
            <a:r>
              <a:rPr lang="en-US" b="1" dirty="0" smtClean="0">
                <a:solidFill>
                  <a:schemeClr val="tx1"/>
                </a:solidFill>
                <a:cs typeface="Simplified Arabic" pitchFamily="2" charset="-78"/>
              </a:rPr>
              <a:t>3, 4, 4, 5, 6, 8, 8, 8, 10.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بما إن عدد القيم فردياً فالوسيط هو القيمة الواقعة في المنتصف بالنسبة لمجموعة القيم المرتبة.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 الوسيط = </a:t>
            </a:r>
            <a:r>
              <a:rPr lang="en-US" dirty="0" smtClean="0">
                <a:solidFill>
                  <a:schemeClr val="tx1"/>
                </a:solidFill>
                <a:cs typeface="Simplified Arabic" pitchFamily="2" charset="-78"/>
              </a:rPr>
              <a:t>6 </a:t>
            </a:r>
          </a:p>
          <a:p>
            <a:pPr marL="361950" indent="-361950" algn="just"/>
            <a:r>
              <a:rPr lang="en-US" dirty="0" smtClean="0">
                <a:solidFill>
                  <a:schemeClr val="tx1"/>
                </a:solidFill>
                <a:cs typeface="Simplified Arabic" pitchFamily="2" charset="-78"/>
              </a:rPr>
              <a:t>2</a:t>
            </a:r>
            <a:r>
              <a:rPr lang="ar-IQ" dirty="0" smtClean="0">
                <a:solidFill>
                  <a:schemeClr val="tx1"/>
                </a:solidFill>
                <a:cs typeface="Simplified Arabic" pitchFamily="2" charset="-78"/>
              </a:rPr>
              <a:t> . إذا كان عدد القيم زوجياً فالوسيط هو عبارة عن الوسط الحسابي للقيمتين الواقعتين في المنتصف بعد ترتيبها.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مثال:-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لمجموعة القيم التالية اوجد قيمة الوسيط. </a:t>
            </a:r>
            <a:endParaRPr lang="en-US" dirty="0" smtClean="0">
              <a:solidFill>
                <a:schemeClr val="tx1"/>
              </a:solidFill>
              <a:cs typeface="Simplified Arabic" pitchFamily="2" charset="-78"/>
            </a:endParaRPr>
          </a:p>
          <a:p>
            <a:pPr algn="just"/>
            <a:r>
              <a:rPr lang="en-US" b="1" dirty="0" smtClean="0">
                <a:solidFill>
                  <a:schemeClr val="tx1"/>
                </a:solidFill>
                <a:cs typeface="Simplified Arabic" pitchFamily="2" charset="-78"/>
              </a:rPr>
              <a:t>5, 5, 7, 9, 11, 12, 15, 18. </a:t>
            </a:r>
            <a:endParaRPr lang="en-US" dirty="0" smtClean="0">
              <a:solidFill>
                <a:schemeClr val="tx1"/>
              </a:solidFill>
              <a:cs typeface="Simplified Arabic" pitchFamily="2" charset="-78"/>
            </a:endParaRPr>
          </a:p>
          <a:p>
            <a:pPr algn="just"/>
            <a:r>
              <a:rPr lang="ar-IQ" b="1" dirty="0" smtClean="0">
                <a:solidFill>
                  <a:schemeClr val="tx1"/>
                </a:solidFill>
                <a:cs typeface="Simplified Arabic" pitchFamily="2" charset="-78"/>
              </a:rPr>
              <a:t>الحل:- </a:t>
            </a:r>
            <a:r>
              <a:rPr lang="ar-IQ" dirty="0" smtClean="0">
                <a:solidFill>
                  <a:schemeClr val="tx1"/>
                </a:solidFill>
                <a:cs typeface="Simplified Arabic" pitchFamily="2" charset="-78"/>
              </a:rPr>
              <a:t>الإعداد مرتبة ترتيباً تصاعدياً. </a:t>
            </a:r>
            <a:endParaRPr lang="en-US" dirty="0" smtClean="0">
              <a:solidFill>
                <a:schemeClr val="tx1"/>
              </a:solidFill>
              <a:cs typeface="Simplified Arabic" pitchFamily="2" charset="-78"/>
            </a:endParaRPr>
          </a:p>
          <a:p>
            <a:pPr algn="just"/>
            <a:r>
              <a:rPr lang="ar-IQ" dirty="0" smtClean="0">
                <a:solidFill>
                  <a:schemeClr val="tx1"/>
                </a:solidFill>
                <a:cs typeface="Simplified Arabic" pitchFamily="2" charset="-78"/>
              </a:rPr>
              <a:t>بما إن عدد القيم زوجياً فالوسيط هو عبارة عن الوسط الحسابي للقيمتين الواقعتين في المنتصف. </a:t>
            </a:r>
            <a:endParaRPr lang="en-US"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3" name="Rectangle 9"/>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6" name="Rectangle 12"/>
          <p:cNvSpPr>
            <a:spLocks noChangeArrowheads="1"/>
          </p:cNvSpPr>
          <p:nvPr/>
        </p:nvSpPr>
        <p:spPr bwMode="auto">
          <a:xfrm>
            <a:off x="0" y="952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2" name="Rectangle 18"/>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595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629025" y="6153150"/>
            <a:ext cx="2162175" cy="400050"/>
          </a:xfrm>
          <a:prstGeom prst="rect">
            <a:avLst/>
          </a:prstGeom>
          <a:noFill/>
        </p:spPr>
      </p:pic>
      <p:sp>
        <p:nvSpPr>
          <p:cNvPr id="125955" name="Rectangle 3"/>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3</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لمجموعات القيم التالية أوجد قيمة الوسيط:-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المجموعة الأولى:-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134, 78, 204, 63, 12, 189, 152.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المجموعة الثانية:-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7, 134, 78, 204, 63, 12, 189, 152.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ب . </a:t>
            </a:r>
            <a:r>
              <a:rPr lang="ar-IQ" sz="2200" b="1" u="sng" dirty="0" smtClean="0">
                <a:solidFill>
                  <a:schemeClr val="tx1"/>
                </a:solidFill>
                <a:cs typeface="Simplified Arabic" pitchFamily="2" charset="-78"/>
              </a:rPr>
              <a:t>الوسيط في حالة البيانات المبوبة</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ويستخرج الوسيط في حالة البيانات المبوبة وفق الصيغة التالية:- </a:t>
            </a:r>
          </a:p>
          <a:p>
            <a:pPr algn="just"/>
            <a:endParaRPr lang="ar-IQ"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حيث إن: </a:t>
            </a:r>
            <a:r>
              <a:rPr lang="en-US" sz="2200" b="1" dirty="0" smtClean="0">
                <a:solidFill>
                  <a:schemeClr val="tx1"/>
                </a:solidFill>
                <a:cs typeface="Simplified Arabic" pitchFamily="2" charset="-78"/>
              </a:rPr>
              <a:t>Me</a:t>
            </a:r>
            <a:r>
              <a:rPr lang="ar-IQ" sz="2200" dirty="0" smtClean="0">
                <a:solidFill>
                  <a:schemeClr val="tx1"/>
                </a:solidFill>
                <a:cs typeface="Simplified Arabic" pitchFamily="2" charset="-78"/>
              </a:rPr>
              <a:t> تعني الوسيط.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Li</a:t>
            </a:r>
            <a:r>
              <a:rPr lang="ar-IQ" sz="2200" dirty="0" smtClean="0">
                <a:solidFill>
                  <a:schemeClr val="tx1"/>
                </a:solidFill>
                <a:cs typeface="Simplified Arabic" pitchFamily="2" charset="-78"/>
              </a:rPr>
              <a:t> هو الحد الأدنى للفئة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ترتيب الوسيط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التكرار المتجمع الصاعد السابق لترتيب الوسيط. </a:t>
            </a:r>
            <a:endParaRPr lang="en-US" sz="2200" dirty="0" smtClean="0">
              <a:solidFill>
                <a:schemeClr val="tx1"/>
              </a:solidFill>
              <a:cs typeface="Simplified Arabic" pitchFamily="2" charset="-78"/>
            </a:endParaRPr>
          </a:p>
          <a:p>
            <a:pPr algn="just"/>
            <a:r>
              <a:rPr lang="en-US" sz="2200" b="1" dirty="0" err="1" smtClean="0">
                <a:solidFill>
                  <a:schemeClr val="tx1"/>
                </a:solidFill>
                <a:cs typeface="Simplified Arabic" pitchFamily="2" charset="-78"/>
              </a:rPr>
              <a:t>fk</a:t>
            </a:r>
            <a:r>
              <a:rPr lang="ar-IQ" sz="2200" dirty="0" smtClean="0">
                <a:solidFill>
                  <a:schemeClr val="tx1"/>
                </a:solidFill>
                <a:cs typeface="Simplified Arabic" pitchFamily="2" charset="-78"/>
              </a:rPr>
              <a:t> يمثل الفرق بين التكرار المتجمع الصاعد اللاحق والتكرار المتجمع الصاعد السابق.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أي أن:-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 </a:t>
            </a:r>
            <a:r>
              <a:rPr lang="en-US" sz="2200" b="1" dirty="0" err="1" smtClean="0">
                <a:solidFill>
                  <a:schemeClr val="tx1"/>
                </a:solidFill>
                <a:cs typeface="Simplified Arabic" pitchFamily="2" charset="-78"/>
              </a:rPr>
              <a:t>fk</a:t>
            </a:r>
            <a:r>
              <a:rPr lang="ar-IQ" sz="2200" dirty="0" smtClean="0">
                <a:solidFill>
                  <a:schemeClr val="tx1"/>
                </a:solidFill>
                <a:cs typeface="Simplified Arabic" pitchFamily="2" charset="-78"/>
              </a:rPr>
              <a:t> التكرار المتجمع الصاعد اللاحق – التكرار المتجمع الصاعد السابق لترتيب الوسيط.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W </a:t>
            </a:r>
            <a:r>
              <a:rPr lang="ar-IQ" sz="2200" dirty="0" smtClean="0">
                <a:solidFill>
                  <a:schemeClr val="tx1"/>
                </a:solidFill>
                <a:cs typeface="Simplified Arabic" pitchFamily="2" charset="-78"/>
              </a:rPr>
              <a:t>هي طول الفئة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والفئة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هي الفئة المقابلة للتكرار المتجمع الصاعد الذي يلي ترتيب الوسيط مباشرة. </a:t>
            </a:r>
            <a:endParaRPr lang="en-US" sz="2200" dirty="0">
              <a:solidFill>
                <a:schemeClr val="tx1"/>
              </a:solidFill>
              <a:cs typeface="Simplified Arabic" pitchFamily="2" charset="-78"/>
            </a:endParaRPr>
          </a:p>
        </p:txBody>
      </p:sp>
      <p:sp>
        <p:nvSpPr>
          <p:cNvPr id="1269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697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2971800"/>
            <a:ext cx="2581275" cy="485775"/>
          </a:xfrm>
          <a:prstGeom prst="rect">
            <a:avLst/>
          </a:prstGeom>
          <a:noFill/>
        </p:spPr>
      </p:pic>
      <p:sp>
        <p:nvSpPr>
          <p:cNvPr id="126979" name="Rectangle 3"/>
          <p:cNvSpPr>
            <a:spLocks noChangeArrowheads="1"/>
          </p:cNvSpPr>
          <p:nvPr/>
        </p:nvSpPr>
        <p:spPr bwMode="auto">
          <a:xfrm>
            <a:off x="593725" y="9429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698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6980"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496300" y="3962400"/>
            <a:ext cx="266700" cy="495300"/>
          </a:xfrm>
          <a:prstGeom prst="rect">
            <a:avLst/>
          </a:prstGeom>
          <a:noFill/>
        </p:spPr>
      </p:pic>
      <p:sp>
        <p:nvSpPr>
          <p:cNvPr id="12698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6982"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505825" y="4419600"/>
            <a:ext cx="180975" cy="276225"/>
          </a:xfrm>
          <a:prstGeom prst="rect">
            <a:avLst/>
          </a:prstGeom>
          <a:noFill/>
        </p:spPr>
      </p:pic>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مثال:-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لبيانات الجدول التالي (الأجور لـ </a:t>
            </a:r>
            <a:r>
              <a:rPr lang="en-US" sz="2200" dirty="0" smtClean="0">
                <a:solidFill>
                  <a:schemeClr val="tx1"/>
                </a:solidFill>
                <a:cs typeface="Simplified Arabic" pitchFamily="2" charset="-78"/>
              </a:rPr>
              <a:t>65</a:t>
            </a:r>
            <a:r>
              <a:rPr lang="ar-IQ" sz="2200" dirty="0" smtClean="0">
                <a:solidFill>
                  <a:schemeClr val="tx1"/>
                </a:solidFill>
                <a:cs typeface="Simplified Arabic" pitchFamily="2" charset="-78"/>
              </a:rPr>
              <a:t> عامل) المطلوب إيجاد قيمة الوسيط.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الحل:-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خطوات الحل:-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نعمل جدول تكرار متجمع صاعد. </a:t>
            </a:r>
            <a:endParaRPr lang="en-US"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3" name="Rectangle 9"/>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6" name="Rectangle 12"/>
          <p:cNvSpPr>
            <a:spLocks noChangeArrowheads="1"/>
          </p:cNvSpPr>
          <p:nvPr/>
        </p:nvSpPr>
        <p:spPr bwMode="auto">
          <a:xfrm>
            <a:off x="0" y="952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2" name="Rectangle 18"/>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25955" name="Rectangle 3"/>
          <p:cNvSpPr>
            <a:spLocks noChangeArrowheads="1"/>
          </p:cNvSpPr>
          <p:nvPr/>
        </p:nvSpPr>
        <p:spPr bwMode="auto">
          <a:xfrm>
            <a:off x="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6" name="جدول 15"/>
          <p:cNvGraphicFramePr>
            <a:graphicFrameLocks noGrp="1"/>
          </p:cNvGraphicFramePr>
          <p:nvPr/>
        </p:nvGraphicFramePr>
        <p:xfrm>
          <a:off x="1523997" y="1219200"/>
          <a:ext cx="6934203" cy="741680"/>
        </p:xfrm>
        <a:graphic>
          <a:graphicData uri="http://schemas.openxmlformats.org/drawingml/2006/table">
            <a:tbl>
              <a:tblPr rtl="1" firstRow="1" bandRow="1">
                <a:tableStyleId>{5C22544A-7EE6-4342-B048-85BDC9FD1C3A}</a:tableStyleId>
              </a:tblPr>
              <a:tblGrid>
                <a:gridCol w="770467"/>
                <a:gridCol w="1706034"/>
                <a:gridCol w="666750"/>
                <a:gridCol w="571500"/>
                <a:gridCol w="762000"/>
                <a:gridCol w="666750"/>
                <a:gridCol w="628650"/>
                <a:gridCol w="590550"/>
                <a:gridCol w="571502"/>
              </a:tblGrid>
              <a:tr h="370840">
                <a:tc>
                  <a:txBody>
                    <a:bodyPr/>
                    <a:lstStyle/>
                    <a:p>
                      <a:pPr algn="ctr" rtl="1">
                        <a:lnSpc>
                          <a:spcPct val="115000"/>
                        </a:lnSpc>
                        <a:spcAft>
                          <a:spcPts val="0"/>
                        </a:spcAft>
                      </a:pPr>
                      <a:r>
                        <a:rPr lang="ar-IQ" sz="1400" dirty="0">
                          <a:latin typeface="Calibri"/>
                          <a:ea typeface="Calibri"/>
                          <a:cs typeface="Arial"/>
                        </a:rPr>
                        <a:t>Σ</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120</a:t>
                      </a:r>
                      <a:r>
                        <a:rPr lang="ar-IQ" sz="1400" dirty="0">
                          <a:latin typeface="Calibri"/>
                          <a:ea typeface="Calibri"/>
                          <a:cs typeface="Arial"/>
                        </a:rPr>
                        <a:t> إلى اقل من </a:t>
                      </a:r>
                      <a:r>
                        <a:rPr lang="en-US" sz="1400" dirty="0">
                          <a:latin typeface="Arial"/>
                          <a:ea typeface="Calibri"/>
                          <a:cs typeface="Arial"/>
                        </a:rPr>
                        <a:t>110</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100 -</a:t>
                      </a:r>
                      <a:endParaRPr lang="en-US" sz="1100" dirty="0">
                        <a:latin typeface="Calibri"/>
                        <a:ea typeface="Calibri"/>
                        <a:cs typeface="Arial"/>
                      </a:endParaRPr>
                    </a:p>
                  </a:txBody>
                  <a:tcPr marL="68580" marR="68580" marT="0" marB="0" anchor="ctr"/>
                </a:tc>
                <a:tc>
                  <a:txBody>
                    <a:bodyPr/>
                    <a:lstStyle/>
                    <a:p>
                      <a:pPr marL="0" algn="ctr" rtl="0" eaLnBrk="1" latinLnBrk="0" hangingPunct="1">
                        <a:lnSpc>
                          <a:spcPct val="115000"/>
                        </a:lnSpc>
                        <a:spcAft>
                          <a:spcPts val="0"/>
                        </a:spcAft>
                      </a:pPr>
                      <a:r>
                        <a:rPr kumimoji="0" lang="en-US" sz="1400" b="1" kern="1200" dirty="0">
                          <a:solidFill>
                            <a:schemeClr val="lt1"/>
                          </a:solidFill>
                          <a:latin typeface="Arial"/>
                          <a:ea typeface="Calibri"/>
                          <a:cs typeface="Arial"/>
                        </a:rPr>
                        <a:t>90 -</a:t>
                      </a:r>
                    </a:p>
                  </a:txBody>
                  <a:tcPr marL="68580" marR="68580" marT="0" marB="0" anchor="ctr"/>
                </a:tc>
                <a:tc>
                  <a:txBody>
                    <a:bodyPr/>
                    <a:lstStyle/>
                    <a:p>
                      <a:pPr marL="0" algn="ctr" rtl="0" eaLnBrk="1" latinLnBrk="0" hangingPunct="1">
                        <a:lnSpc>
                          <a:spcPct val="115000"/>
                        </a:lnSpc>
                        <a:spcAft>
                          <a:spcPts val="0"/>
                        </a:spcAft>
                      </a:pPr>
                      <a:r>
                        <a:rPr kumimoji="0" lang="en-US" sz="1400" b="1" kern="1200" dirty="0">
                          <a:solidFill>
                            <a:schemeClr val="lt1"/>
                          </a:solidFill>
                          <a:latin typeface="Arial"/>
                          <a:ea typeface="Calibri"/>
                          <a:cs typeface="Arial"/>
                        </a:rPr>
                        <a:t>80 -</a:t>
                      </a:r>
                    </a:p>
                  </a:txBody>
                  <a:tcPr marL="68580" marR="68580" marT="0" marB="0" anchor="ctr"/>
                </a:tc>
                <a:tc>
                  <a:txBody>
                    <a:bodyPr/>
                    <a:lstStyle/>
                    <a:p>
                      <a:pPr algn="ctr" rtl="1">
                        <a:lnSpc>
                          <a:spcPct val="115000"/>
                        </a:lnSpc>
                        <a:spcAft>
                          <a:spcPts val="0"/>
                        </a:spcAft>
                      </a:pPr>
                      <a:r>
                        <a:rPr lang="en-US" sz="1400" dirty="0">
                          <a:latin typeface="Arial"/>
                          <a:ea typeface="Calibri"/>
                          <a:cs typeface="Arial"/>
                        </a:rPr>
                        <a:t>70 -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60 -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50 -</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ar-IQ" sz="1400" dirty="0">
                          <a:latin typeface="Calibri"/>
                          <a:ea typeface="Calibri"/>
                          <a:cs typeface="Arial"/>
                        </a:rPr>
                        <a:t>الفئات </a:t>
                      </a:r>
                      <a:endParaRPr lang="en-US" sz="1100" dirty="0">
                        <a:latin typeface="Calibri"/>
                        <a:ea typeface="Calibri"/>
                        <a:cs typeface="Arial"/>
                      </a:endParaRPr>
                    </a:p>
                  </a:txBody>
                  <a:tcPr marL="68580" marR="68580" marT="0" marB="0" anchor="ctr"/>
                </a:tc>
              </a:tr>
              <a:tr h="370840">
                <a:tc>
                  <a:txBody>
                    <a:bodyPr/>
                    <a:lstStyle/>
                    <a:p>
                      <a:pPr algn="ctr" rtl="0">
                        <a:lnSpc>
                          <a:spcPct val="115000"/>
                        </a:lnSpc>
                        <a:spcAft>
                          <a:spcPts val="0"/>
                        </a:spcAft>
                      </a:pPr>
                      <a:r>
                        <a:rPr lang="en-US" sz="1400" dirty="0">
                          <a:latin typeface="Arial"/>
                          <a:ea typeface="Calibri"/>
                          <a:cs typeface="Arial"/>
                        </a:rPr>
                        <a:t>65</a:t>
                      </a:r>
                      <a:endParaRPr lang="en-US" sz="1100" dirty="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2</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10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14</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400">
                          <a:latin typeface="Arial"/>
                          <a:ea typeface="Calibri"/>
                          <a:cs typeface="Arial"/>
                        </a:rPr>
                        <a:t>16</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10</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8</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en-US" sz="1400" dirty="0" err="1">
                          <a:latin typeface="Arial"/>
                          <a:ea typeface="Calibri"/>
                          <a:cs typeface="Arial"/>
                        </a:rPr>
                        <a:t>fi</a:t>
                      </a:r>
                      <a:r>
                        <a:rPr lang="en-US" sz="1400" dirty="0">
                          <a:latin typeface="Arial"/>
                          <a:ea typeface="Calibri"/>
                          <a:cs typeface="Arial"/>
                        </a:rPr>
                        <a:t> </a:t>
                      </a:r>
                      <a:endParaRPr lang="en-US" sz="1100" dirty="0">
                        <a:latin typeface="Calibri"/>
                        <a:ea typeface="Calibri"/>
                        <a:cs typeface="Arial"/>
                      </a:endParaRPr>
                    </a:p>
                  </a:txBody>
                  <a:tcPr marL="68580" marR="68580" marT="0" marB="0"/>
                </a:tc>
              </a:tr>
            </a:tbl>
          </a:graphicData>
        </a:graphic>
      </p:graphicFrame>
      <p:graphicFrame>
        <p:nvGraphicFramePr>
          <p:cNvPr id="18" name="جدول 17"/>
          <p:cNvGraphicFramePr>
            <a:graphicFrameLocks noGrp="1"/>
          </p:cNvGraphicFramePr>
          <p:nvPr/>
        </p:nvGraphicFramePr>
        <p:xfrm>
          <a:off x="990599" y="3176650"/>
          <a:ext cx="7391401" cy="2919348"/>
        </p:xfrm>
        <a:graphic>
          <a:graphicData uri="http://schemas.openxmlformats.org/drawingml/2006/table">
            <a:tbl>
              <a:tblPr rtl="1" firstRow="1" bandRow="1">
                <a:tableStyleId>{5C22544A-7EE6-4342-B048-85BDC9FD1C3A}</a:tableStyleId>
              </a:tblPr>
              <a:tblGrid>
                <a:gridCol w="1608831"/>
                <a:gridCol w="2086870"/>
                <a:gridCol w="1507860"/>
                <a:gridCol w="553873"/>
                <a:gridCol w="1633967"/>
              </a:tblGrid>
              <a:tr h="324372">
                <a:tc>
                  <a:txBody>
                    <a:bodyPr/>
                    <a:lstStyle/>
                    <a:p>
                      <a:pPr algn="ctr" rtl="1">
                        <a:lnSpc>
                          <a:spcPct val="115000"/>
                        </a:lnSpc>
                        <a:spcAft>
                          <a:spcPts val="0"/>
                        </a:spcAft>
                      </a:pPr>
                      <a:endParaRPr lang="en-US" sz="1200" b="1" dirty="0">
                        <a:latin typeface="Calibri"/>
                        <a:ea typeface="Calibri"/>
                        <a:cs typeface="Arial"/>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rtl="1">
                        <a:lnSpc>
                          <a:spcPct val="115000"/>
                        </a:lnSpc>
                        <a:spcAft>
                          <a:spcPts val="0"/>
                        </a:spcAft>
                      </a:pPr>
                      <a:r>
                        <a:rPr lang="ar-IQ" sz="1600" b="1" dirty="0" smtClean="0">
                          <a:latin typeface="Calibri"/>
                          <a:ea typeface="Calibri"/>
                          <a:cs typeface="Arial"/>
                        </a:rPr>
                        <a:t>التكرار </a:t>
                      </a:r>
                      <a:r>
                        <a:rPr lang="ar-IQ" sz="1600" b="1" dirty="0">
                          <a:latin typeface="Calibri"/>
                          <a:ea typeface="Calibri"/>
                          <a:cs typeface="Arial"/>
                        </a:rPr>
                        <a:t>المتجمع الصاعد </a:t>
                      </a:r>
                      <a:endParaRPr lang="en-US" sz="1200" b="1" dirty="0">
                        <a:latin typeface="Calibri"/>
                        <a:ea typeface="Calibri"/>
                        <a:cs typeface="Arial"/>
                      </a:endParaRPr>
                    </a:p>
                  </a:txBody>
                  <a:tcPr marL="68580" marR="68580" marT="0" marB="0" anchor="ctr">
                    <a:lnL w="12700" cmpd="sng">
                      <a:noFill/>
                    </a:lnL>
                  </a:tcPr>
                </a:tc>
                <a:tc>
                  <a:txBody>
                    <a:bodyPr/>
                    <a:lstStyle/>
                    <a:p>
                      <a:pPr algn="ctr" rtl="1">
                        <a:lnSpc>
                          <a:spcPct val="115000"/>
                        </a:lnSpc>
                        <a:spcAft>
                          <a:spcPts val="0"/>
                        </a:spcAft>
                      </a:pPr>
                      <a:r>
                        <a:rPr lang="ar-IQ" sz="1600" b="1" dirty="0">
                          <a:latin typeface="Calibri"/>
                          <a:ea typeface="Calibri"/>
                          <a:cs typeface="Arial"/>
                        </a:rPr>
                        <a:t>الحدود العليا للفئات </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600" b="1" dirty="0" err="1" smtClean="0">
                          <a:latin typeface="Arial"/>
                          <a:ea typeface="Calibri"/>
                          <a:cs typeface="Arial"/>
                        </a:rPr>
                        <a:t>Fi</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dirty="0">
                          <a:latin typeface="Calibri"/>
                          <a:ea typeface="Calibri"/>
                          <a:cs typeface="Arial"/>
                        </a:rPr>
                        <a:t>الفئات </a:t>
                      </a:r>
                      <a:r>
                        <a:rPr lang="en-US" sz="1600" b="1" dirty="0" smtClean="0">
                          <a:latin typeface="Arial"/>
                          <a:ea typeface="Calibri"/>
                          <a:cs typeface="Arial"/>
                        </a:rPr>
                        <a:t>Class </a:t>
                      </a:r>
                      <a:endParaRPr lang="en-US" sz="1200" b="1" dirty="0">
                        <a:latin typeface="Calibri"/>
                        <a:ea typeface="Calibri"/>
                        <a:cs typeface="Arial"/>
                      </a:endParaRPr>
                    </a:p>
                  </a:txBody>
                  <a:tcPr marL="68580" marR="68580" marT="0" marB="0" anchor="ctr"/>
                </a:tc>
              </a:tr>
              <a:tr h="324372">
                <a:tc>
                  <a:txBody>
                    <a:bodyPr/>
                    <a:lstStyle/>
                    <a:p>
                      <a:pPr algn="ctr" rtl="1">
                        <a:lnSpc>
                          <a:spcPct val="115000"/>
                        </a:lnSpc>
                        <a:spcAft>
                          <a:spcPts val="0"/>
                        </a:spcAft>
                      </a:pPr>
                      <a:endParaRPr lang="ar-IQ" sz="1600" b="1" dirty="0">
                        <a:latin typeface="Calibri"/>
                        <a:ea typeface="Calibri"/>
                        <a:cs typeface="Arial"/>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r>
                        <a:rPr lang="en-US" sz="1600" b="1" dirty="0">
                          <a:latin typeface="Arial"/>
                          <a:ea typeface="Calibri"/>
                          <a:cs typeface="Arial"/>
                        </a:rPr>
                        <a:t>8</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60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8</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50 -</a:t>
                      </a:r>
                      <a:endParaRPr lang="en-US" sz="1200" b="1">
                        <a:latin typeface="Calibri"/>
                        <a:ea typeface="Calibri"/>
                        <a:cs typeface="Arial"/>
                      </a:endParaRPr>
                    </a:p>
                  </a:txBody>
                  <a:tcPr marL="68580" marR="68580" marT="0" marB="0"/>
                </a:tc>
              </a:tr>
              <a:tr h="324372">
                <a:tc rowSpan="2">
                  <a:txBody>
                    <a:bodyPr/>
                    <a:lstStyle/>
                    <a:p>
                      <a:pPr algn="ctr" rtl="1">
                        <a:lnSpc>
                          <a:spcPct val="115000"/>
                        </a:lnSpc>
                        <a:spcAft>
                          <a:spcPts val="0"/>
                        </a:spcAft>
                      </a:pPr>
                      <a:r>
                        <a:rPr lang="ar-IQ" sz="1600" b="1" dirty="0" smtClean="0">
                          <a:latin typeface="Calibri"/>
                          <a:ea typeface="Calibri"/>
                          <a:cs typeface="Arial"/>
                        </a:rPr>
                        <a:t>ترتيب </a:t>
                      </a:r>
                      <a:r>
                        <a:rPr lang="ar-IQ" sz="1600" b="1" dirty="0">
                          <a:latin typeface="Calibri"/>
                          <a:ea typeface="Calibri"/>
                          <a:cs typeface="Arial"/>
                        </a:rPr>
                        <a:t>الوسيط</a:t>
                      </a:r>
                      <a:endParaRPr lang="en-US" sz="1200" b="1" dirty="0">
                        <a:latin typeface="Calibri"/>
                        <a:ea typeface="Calibri"/>
                        <a:cs typeface="Arial"/>
                      </a:endParaRPr>
                    </a:p>
                    <a:p>
                      <a:pPr algn="ctr" rtl="1">
                        <a:lnSpc>
                          <a:spcPct val="115000"/>
                        </a:lnSpc>
                        <a:spcAft>
                          <a:spcPts val="0"/>
                        </a:spcAft>
                      </a:pPr>
                      <a:r>
                        <a:rPr lang="ar-IQ" sz="1600" b="1" dirty="0">
                          <a:latin typeface="Calibri"/>
                          <a:ea typeface="Calibri"/>
                          <a:cs typeface="Arial"/>
                        </a:rPr>
                        <a:t> </a:t>
                      </a:r>
                      <a:r>
                        <a:rPr lang="en-US" sz="1600" b="1" dirty="0">
                          <a:latin typeface="Arial"/>
                          <a:ea typeface="Calibri"/>
                          <a:cs typeface="Arial"/>
                        </a:rPr>
                        <a:t>32.5 </a:t>
                      </a:r>
                      <a:endParaRPr lang="en-US" sz="1200" b="1" dirty="0">
                        <a:latin typeface="Calibri"/>
                        <a:ea typeface="Calibri"/>
                        <a:cs typeface="Arial"/>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r>
                        <a:rPr lang="en-US" sz="1600" b="1" dirty="0">
                          <a:latin typeface="Arial"/>
                          <a:ea typeface="Calibri"/>
                          <a:cs typeface="Arial"/>
                        </a:rPr>
                        <a:t>18</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70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0">
                        <a:lnSpc>
                          <a:spcPct val="115000"/>
                        </a:lnSpc>
                        <a:spcAft>
                          <a:spcPts val="0"/>
                        </a:spcAft>
                      </a:pPr>
                      <a:r>
                        <a:rPr lang="en-US" sz="1600" b="1" dirty="0">
                          <a:latin typeface="Arial"/>
                          <a:ea typeface="Calibri"/>
                          <a:cs typeface="Arial"/>
                        </a:rPr>
                        <a:t>10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60 -</a:t>
                      </a:r>
                      <a:endParaRPr lang="en-US" sz="1200" b="1">
                        <a:latin typeface="Calibri"/>
                        <a:ea typeface="Calibri"/>
                        <a:cs typeface="Arial"/>
                      </a:endParaRPr>
                    </a:p>
                  </a:txBody>
                  <a:tcPr marL="68580" marR="68580" marT="0" marB="0"/>
                </a:tc>
              </a:tr>
              <a:tr h="324372">
                <a:tc vMerge="1">
                  <a:txBody>
                    <a:bodyPr/>
                    <a:lstStyle/>
                    <a:p>
                      <a:pPr rtl="1"/>
                      <a:endParaRPr lang="ar-SA"/>
                    </a:p>
                  </a:txBody>
                  <a:tcPr/>
                </a:tc>
                <a:tc>
                  <a:txBody>
                    <a:bodyPr/>
                    <a:lstStyle/>
                    <a:p>
                      <a:pPr algn="ctr" rtl="1">
                        <a:lnSpc>
                          <a:spcPct val="115000"/>
                        </a:lnSpc>
                        <a:spcAft>
                          <a:spcPts val="0"/>
                        </a:spcAft>
                      </a:pPr>
                      <a:r>
                        <a:rPr lang="en-US" sz="1600" b="1" dirty="0">
                          <a:latin typeface="Arial"/>
                          <a:ea typeface="Calibri"/>
                          <a:cs typeface="Arial"/>
                        </a:rPr>
                        <a:t>34</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80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16</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70 -</a:t>
                      </a:r>
                      <a:endParaRPr lang="en-US" sz="1200" b="1">
                        <a:latin typeface="Calibri"/>
                        <a:ea typeface="Calibri"/>
                        <a:cs typeface="Arial"/>
                      </a:endParaRPr>
                    </a:p>
                  </a:txBody>
                  <a:tcPr marL="68580" marR="68580" marT="0" marB="0"/>
                </a:tc>
              </a:tr>
              <a:tr h="324372">
                <a:tc>
                  <a:txBody>
                    <a:bodyPr/>
                    <a:lstStyle/>
                    <a:p>
                      <a:pPr algn="ctr" rtl="1">
                        <a:lnSpc>
                          <a:spcPct val="115000"/>
                        </a:lnSpc>
                        <a:spcAft>
                          <a:spcPts val="0"/>
                        </a:spcAft>
                      </a:pPr>
                      <a:endParaRPr lang="ar-IQ" sz="1600" b="1" dirty="0">
                        <a:latin typeface="Calibri"/>
                        <a:ea typeface="Calibri"/>
                        <a:cs typeface="Arial"/>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r>
                        <a:rPr lang="en-US" sz="1600" b="1" dirty="0">
                          <a:latin typeface="Arial"/>
                          <a:ea typeface="Calibri"/>
                          <a:cs typeface="Arial"/>
                        </a:rPr>
                        <a:t>48</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90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14</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80 -</a:t>
                      </a:r>
                      <a:endParaRPr lang="en-US" sz="1200" b="1">
                        <a:latin typeface="Calibri"/>
                        <a:ea typeface="Calibri"/>
                        <a:cs typeface="Arial"/>
                      </a:endParaRPr>
                    </a:p>
                  </a:txBody>
                  <a:tcPr marL="68580" marR="68580" marT="0" marB="0"/>
                </a:tc>
              </a:tr>
              <a:tr h="324372">
                <a:tc>
                  <a:txBody>
                    <a:bodyPr/>
                    <a:lstStyle/>
                    <a:p>
                      <a:pPr algn="ctr" rtl="1">
                        <a:lnSpc>
                          <a:spcPct val="115000"/>
                        </a:lnSpc>
                        <a:spcAft>
                          <a:spcPts val="0"/>
                        </a:spcAft>
                      </a:pPr>
                      <a:endParaRPr lang="ar-IQ" sz="1600" b="1" dirty="0">
                        <a:latin typeface="Calibri"/>
                        <a:ea typeface="Calibri"/>
                        <a:cs typeface="Arial"/>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r>
                        <a:rPr lang="en-US" sz="1600" b="1" dirty="0">
                          <a:latin typeface="Arial"/>
                          <a:ea typeface="Calibri"/>
                          <a:cs typeface="Arial"/>
                        </a:rPr>
                        <a:t>58</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100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90 -</a:t>
                      </a:r>
                      <a:endParaRPr lang="en-US" sz="1200" b="1" dirty="0">
                        <a:latin typeface="Calibri"/>
                        <a:ea typeface="Calibri"/>
                        <a:cs typeface="Arial"/>
                      </a:endParaRPr>
                    </a:p>
                  </a:txBody>
                  <a:tcPr marL="68580" marR="68580" marT="0" marB="0"/>
                </a:tc>
              </a:tr>
              <a:tr h="324372">
                <a:tc>
                  <a:txBody>
                    <a:bodyPr/>
                    <a:lstStyle/>
                    <a:p>
                      <a:pPr algn="ctr" rtl="1">
                        <a:lnSpc>
                          <a:spcPct val="115000"/>
                        </a:lnSpc>
                        <a:spcAft>
                          <a:spcPts val="0"/>
                        </a:spcAft>
                      </a:pPr>
                      <a:endParaRPr lang="ar-IQ" sz="1600" b="1" dirty="0">
                        <a:latin typeface="Calibri"/>
                        <a:ea typeface="Calibri"/>
                        <a:cs typeface="Arial"/>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r>
                        <a:rPr lang="en-US" sz="1600" b="1" dirty="0">
                          <a:latin typeface="Arial"/>
                          <a:ea typeface="Calibri"/>
                          <a:cs typeface="Arial"/>
                        </a:rPr>
                        <a:t>63</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110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5</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100 -</a:t>
                      </a:r>
                      <a:endParaRPr lang="en-US" sz="1200" b="1" dirty="0">
                        <a:latin typeface="Calibri"/>
                        <a:ea typeface="Calibri"/>
                        <a:cs typeface="Arial"/>
                      </a:endParaRPr>
                    </a:p>
                  </a:txBody>
                  <a:tcPr marL="68580" marR="68580" marT="0" marB="0"/>
                </a:tc>
              </a:tr>
              <a:tr h="324372">
                <a:tc>
                  <a:txBody>
                    <a:bodyPr/>
                    <a:lstStyle/>
                    <a:p>
                      <a:pPr algn="ctr" rtl="1">
                        <a:lnSpc>
                          <a:spcPct val="115000"/>
                        </a:lnSpc>
                        <a:spcAft>
                          <a:spcPts val="0"/>
                        </a:spcAft>
                      </a:pPr>
                      <a:endParaRPr lang="ar-IQ" sz="1600" b="1" dirty="0">
                        <a:latin typeface="Calibri"/>
                        <a:ea typeface="Calibri"/>
                        <a:cs typeface="Arial"/>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r>
                        <a:rPr lang="en-US" sz="1600" b="1" dirty="0">
                          <a:latin typeface="Arial"/>
                          <a:ea typeface="Calibri"/>
                          <a:cs typeface="Arial"/>
                        </a:rPr>
                        <a:t>65</a:t>
                      </a: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r>
                        <a:rPr lang="en-US" sz="1600" b="1" dirty="0">
                          <a:latin typeface="Arial"/>
                          <a:ea typeface="Calibri"/>
                          <a:cs typeface="Arial"/>
                        </a:rPr>
                        <a:t>120</a:t>
                      </a:r>
                      <a:r>
                        <a:rPr lang="ar-IQ" sz="1600" b="1" dirty="0">
                          <a:latin typeface="Calibri"/>
                          <a:ea typeface="Calibri"/>
                          <a:cs typeface="Arial"/>
                        </a:rPr>
                        <a:t> اقل من </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a:t>
                      </a:r>
                      <a:endParaRPr lang="en-US" sz="1200" b="1">
                        <a:latin typeface="Calibri"/>
                        <a:ea typeface="Calibri"/>
                        <a:cs typeface="Arial"/>
                      </a:endParaRPr>
                    </a:p>
                  </a:txBody>
                  <a:tcPr marL="68580" marR="68580" marT="0" marB="0"/>
                </a:tc>
                <a:tc>
                  <a:txBody>
                    <a:bodyPr/>
                    <a:lstStyle/>
                    <a:p>
                      <a:pPr algn="ctr" rtl="1">
                        <a:lnSpc>
                          <a:spcPct val="115000"/>
                        </a:lnSpc>
                        <a:spcAft>
                          <a:spcPts val="0"/>
                        </a:spcAft>
                      </a:pPr>
                      <a:r>
                        <a:rPr lang="en-US" sz="1600" b="1" dirty="0">
                          <a:latin typeface="Arial"/>
                          <a:ea typeface="Calibri"/>
                          <a:cs typeface="Arial"/>
                        </a:rPr>
                        <a:t>120</a:t>
                      </a:r>
                      <a:r>
                        <a:rPr lang="ar-IQ" sz="1600" b="1" dirty="0">
                          <a:latin typeface="Calibri"/>
                          <a:ea typeface="Calibri"/>
                          <a:cs typeface="Arial"/>
                        </a:rPr>
                        <a:t> إلى اقل من </a:t>
                      </a:r>
                      <a:r>
                        <a:rPr lang="en-US" sz="1600" b="1" dirty="0">
                          <a:latin typeface="Arial"/>
                          <a:ea typeface="Calibri"/>
                          <a:cs typeface="Arial"/>
                        </a:rPr>
                        <a:t>110</a:t>
                      </a:r>
                      <a:endParaRPr lang="en-US" sz="1200" b="1" dirty="0">
                        <a:latin typeface="Calibri"/>
                        <a:ea typeface="Calibri"/>
                        <a:cs typeface="Arial"/>
                      </a:endParaRPr>
                    </a:p>
                  </a:txBody>
                  <a:tcPr marL="68580" marR="68580" marT="0" marB="0"/>
                </a:tc>
              </a:tr>
              <a:tr h="324372">
                <a:tc>
                  <a:txBody>
                    <a:bodyPr/>
                    <a:lstStyle/>
                    <a:p>
                      <a:pPr algn="ctr" rtl="1">
                        <a:lnSpc>
                          <a:spcPct val="115000"/>
                        </a:lnSpc>
                        <a:spcAft>
                          <a:spcPts val="0"/>
                        </a:spcAft>
                      </a:pPr>
                      <a:endParaRPr lang="ar-IQ" sz="1600" b="1" dirty="0">
                        <a:latin typeface="Calibri"/>
                        <a:ea typeface="Calibri"/>
                        <a:cs typeface="Arial"/>
                      </a:endParaRPr>
                    </a:p>
                  </a:txBody>
                  <a:tcPr marL="68580" marR="6858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a:lnSpc>
                          <a:spcPct val="115000"/>
                        </a:lnSpc>
                        <a:spcAft>
                          <a:spcPts val="0"/>
                        </a:spcAft>
                      </a:pPr>
                      <a:endParaRPr lang="en-US" sz="1200" b="1" dirty="0">
                        <a:latin typeface="Calibri"/>
                        <a:ea typeface="Calibri"/>
                        <a:cs typeface="Arial"/>
                      </a:endParaRPr>
                    </a:p>
                  </a:txBody>
                  <a:tcPr marL="68580" marR="68580" marT="0" marB="0">
                    <a:lnL w="12700" cmpd="sng">
                      <a:noFill/>
                    </a:lnL>
                  </a:tcPr>
                </a:tc>
                <a:tc>
                  <a:txBody>
                    <a:bodyPr/>
                    <a:lstStyle/>
                    <a:p>
                      <a:pPr algn="ctr" rtl="1">
                        <a:lnSpc>
                          <a:spcPct val="115000"/>
                        </a:lnSpc>
                        <a:spcAft>
                          <a:spcPts val="0"/>
                        </a:spcAft>
                      </a:pPr>
                      <a:endParaRPr lang="en-US" sz="1200" b="1" dirty="0">
                        <a:latin typeface="Calibri"/>
                        <a:ea typeface="Calibri"/>
                        <a:cs typeface="Arial"/>
                      </a:endParaRPr>
                    </a:p>
                  </a:txBody>
                  <a:tcPr marL="68580" marR="68580" marT="0" marB="0"/>
                </a:tc>
                <a:tc>
                  <a:txBody>
                    <a:bodyPr/>
                    <a:lstStyle/>
                    <a:p>
                      <a:pPr marL="0" algn="ctr" rtl="1" eaLnBrk="1" latinLnBrk="0" hangingPunct="1">
                        <a:lnSpc>
                          <a:spcPct val="115000"/>
                        </a:lnSpc>
                        <a:spcAft>
                          <a:spcPts val="0"/>
                        </a:spcAft>
                      </a:pPr>
                      <a:r>
                        <a:rPr kumimoji="0" lang="en-US" sz="1600" b="1" kern="1200" dirty="0" smtClean="0">
                          <a:solidFill>
                            <a:schemeClr val="dk1"/>
                          </a:solidFill>
                          <a:latin typeface="Arial"/>
                          <a:ea typeface="Calibri"/>
                          <a:cs typeface="Arial"/>
                        </a:rPr>
                        <a:t>65</a:t>
                      </a:r>
                      <a:endParaRPr kumimoji="0" lang="en-US" sz="1600" b="1" kern="1200" dirty="0">
                        <a:solidFill>
                          <a:schemeClr val="dk1"/>
                        </a:solidFill>
                        <a:latin typeface="Arial"/>
                        <a:ea typeface="Calibri"/>
                        <a:cs typeface="Arial"/>
                      </a:endParaRPr>
                    </a:p>
                  </a:txBody>
                  <a:tcPr marL="68580" marR="68580" marT="0" marB="0"/>
                </a:tc>
                <a:tc>
                  <a:txBody>
                    <a:bodyPr/>
                    <a:lstStyle/>
                    <a:p>
                      <a:pPr marL="0" algn="ctr" rtl="1" eaLnBrk="1" latinLnBrk="0" hangingPunct="1">
                        <a:lnSpc>
                          <a:spcPct val="115000"/>
                        </a:lnSpc>
                        <a:spcAft>
                          <a:spcPts val="0"/>
                        </a:spcAft>
                      </a:pPr>
                      <a:r>
                        <a:rPr kumimoji="0" lang="ar-IQ" sz="1600" b="1" kern="1200" dirty="0" smtClean="0">
                          <a:solidFill>
                            <a:schemeClr val="dk1"/>
                          </a:solidFill>
                          <a:latin typeface="Arial"/>
                          <a:ea typeface="Calibri"/>
                          <a:cs typeface="Arial"/>
                        </a:rPr>
                        <a:t>Σ</a:t>
                      </a:r>
                      <a:endParaRPr kumimoji="0" lang="en-US" sz="1600" b="1" kern="1200" dirty="0">
                        <a:solidFill>
                          <a:schemeClr val="dk1"/>
                        </a:solidFill>
                        <a:latin typeface="Arial"/>
                        <a:ea typeface="Calibri"/>
                        <a:cs typeface="Arial"/>
                      </a:endParaRPr>
                    </a:p>
                  </a:txBody>
                  <a:tcPr marL="68580" marR="68580" marT="0" marB="0"/>
                </a:tc>
              </a:tr>
            </a:tbl>
          </a:graphicData>
        </a:graphic>
      </p:graphicFrame>
      <p:cxnSp>
        <p:nvCxnSpPr>
          <p:cNvPr id="22" name="رابط كسهم مستقيم 21"/>
          <p:cNvCxnSpPr/>
          <p:nvPr/>
        </p:nvCxnSpPr>
        <p:spPr>
          <a:xfrm rot="10800000">
            <a:off x="5791201" y="4114800"/>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80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800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62500" y="3200400"/>
            <a:ext cx="180975" cy="276225"/>
          </a:xfrm>
          <a:prstGeom prst="rect">
            <a:avLst/>
          </a:prstGeom>
          <a:noFill/>
        </p:spPr>
      </p:pic>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ثم نجد ترتيب الوسيط. </a:t>
            </a:r>
            <a:endParaRPr lang="en-US"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marL="447675" indent="-447675" algn="just"/>
            <a:r>
              <a:rPr lang="en-US" sz="2200" dirty="0" smtClean="0">
                <a:solidFill>
                  <a:schemeClr val="tx1"/>
                </a:solidFill>
                <a:cs typeface="Simplified Arabic" pitchFamily="2" charset="-78"/>
              </a:rPr>
              <a:t>3</a:t>
            </a:r>
            <a:r>
              <a:rPr lang="ar-IQ" sz="2200" dirty="0" smtClean="0">
                <a:solidFill>
                  <a:schemeClr val="tx1"/>
                </a:solidFill>
                <a:cs typeface="Simplified Arabic" pitchFamily="2" charset="-78"/>
              </a:rPr>
              <a:t> . نعين الفئة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a:t>
            </a:r>
            <a:r>
              <a:rPr lang="en-US" sz="2200" dirty="0" smtClean="0">
                <a:solidFill>
                  <a:schemeClr val="tx1"/>
                </a:solidFill>
                <a:cs typeface="Simplified Arabic" pitchFamily="2" charset="-78"/>
              </a:rPr>
              <a:t>(Median Class)</a:t>
            </a:r>
            <a:r>
              <a:rPr lang="ar-IQ" sz="2200" dirty="0" smtClean="0">
                <a:solidFill>
                  <a:schemeClr val="tx1"/>
                </a:solidFill>
                <a:cs typeface="Simplified Arabic" pitchFamily="2" charset="-78"/>
              </a:rPr>
              <a:t> وهي الفئة المقابلة للتكرار المتجمع الصاعد الذي يلي ترتيب الوسيط مباشرة.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 الفئة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هي (</a:t>
            </a:r>
            <a:r>
              <a:rPr lang="en-US" sz="2200" dirty="0" smtClean="0">
                <a:solidFill>
                  <a:schemeClr val="tx1"/>
                </a:solidFill>
                <a:cs typeface="Simplified Arabic" pitchFamily="2" charset="-78"/>
              </a:rPr>
              <a:t>70</a:t>
            </a:r>
            <a:r>
              <a:rPr lang="ar-IQ" sz="2200" dirty="0" smtClean="0">
                <a:solidFill>
                  <a:schemeClr val="tx1"/>
                </a:solidFill>
                <a:cs typeface="Simplified Arabic" pitchFamily="2" charset="-78"/>
              </a:rPr>
              <a:t> إلى اقل من </a:t>
            </a:r>
            <a:r>
              <a:rPr lang="en-US" sz="2200" dirty="0" smtClean="0">
                <a:solidFill>
                  <a:schemeClr val="tx1"/>
                </a:solidFill>
                <a:cs typeface="Simplified Arabic" pitchFamily="2" charset="-78"/>
              </a:rPr>
              <a:t>80</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4</a:t>
            </a:r>
            <a:r>
              <a:rPr lang="ar-IQ" sz="2200" dirty="0" smtClean="0">
                <a:solidFill>
                  <a:schemeClr val="tx1"/>
                </a:solidFill>
                <a:cs typeface="Simplified Arabic" pitchFamily="2" charset="-78"/>
              </a:rPr>
              <a:t> . ثم نحدد:-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الحد الأدنى للفئة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a:t>
            </a:r>
            <a:r>
              <a:rPr lang="en-US" sz="2200" b="1" dirty="0" smtClean="0">
                <a:solidFill>
                  <a:schemeClr val="tx1"/>
                </a:solidFill>
                <a:cs typeface="Simplified Arabic" pitchFamily="2" charset="-78"/>
              </a:rPr>
              <a:t>Li = 70</a:t>
            </a:r>
            <a:r>
              <a:rPr lang="en-US" sz="2200" dirty="0" smtClean="0">
                <a:solidFill>
                  <a:schemeClr val="tx1"/>
                </a:solidFill>
                <a:cs typeface="Simplified Arabic" pitchFamily="2" charset="-78"/>
              </a:rPr>
              <a:t> </a:t>
            </a:r>
          </a:p>
          <a:p>
            <a:pPr algn="just"/>
            <a:r>
              <a:rPr lang="ar-IQ" sz="2200" dirty="0" smtClean="0">
                <a:solidFill>
                  <a:schemeClr val="tx1"/>
                </a:solidFill>
                <a:cs typeface="Simplified Arabic" pitchFamily="2" charset="-78"/>
              </a:rPr>
              <a:t>طول الفئة </a:t>
            </a:r>
            <a:r>
              <a:rPr lang="ar-IQ" sz="2200" dirty="0" err="1" smtClean="0">
                <a:solidFill>
                  <a:schemeClr val="tx1"/>
                </a:solidFill>
                <a:cs typeface="Simplified Arabic" pitchFamily="2" charset="-78"/>
              </a:rPr>
              <a:t>الوسيطية</a:t>
            </a:r>
            <a:r>
              <a:rPr lang="ar-IQ" sz="2200" dirty="0" smtClean="0">
                <a:solidFill>
                  <a:schemeClr val="tx1"/>
                </a:solidFill>
                <a:cs typeface="Simplified Arabic" pitchFamily="2" charset="-78"/>
              </a:rPr>
              <a:t>		 </a:t>
            </a:r>
            <a:r>
              <a:rPr lang="en-US" sz="2200" b="1" dirty="0" smtClean="0">
                <a:solidFill>
                  <a:schemeClr val="tx1"/>
                </a:solidFill>
                <a:cs typeface="Simplified Arabic" pitchFamily="2" charset="-78"/>
              </a:rPr>
              <a:t>W = 10</a:t>
            </a:r>
            <a:r>
              <a:rPr lang="en-US" sz="2200" dirty="0" smtClean="0">
                <a:solidFill>
                  <a:schemeClr val="tx1"/>
                </a:solidFill>
                <a:cs typeface="Simplified Arabic" pitchFamily="2" charset="-78"/>
              </a:rPr>
              <a:t> </a:t>
            </a:r>
          </a:p>
          <a:p>
            <a:pPr algn="just"/>
            <a:r>
              <a:rPr lang="ar-IQ" sz="2200" dirty="0" smtClean="0">
                <a:solidFill>
                  <a:schemeClr val="tx1"/>
                </a:solidFill>
                <a:cs typeface="Simplified Arabic" pitchFamily="2" charset="-78"/>
              </a:rPr>
              <a:t>التكرار المتجمع الصاعد السابق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(الفرق بين التكرار المتجمع الصاعد اللاحق والتكرار المتجمع الصاعد السابق) </a:t>
            </a:r>
            <a:r>
              <a:rPr lang="en-US" sz="2200" b="1" dirty="0" err="1" smtClean="0">
                <a:solidFill>
                  <a:schemeClr val="tx1"/>
                </a:solidFill>
                <a:cs typeface="Simplified Arabic" pitchFamily="2" charset="-78"/>
              </a:rPr>
              <a:t>fk</a:t>
            </a:r>
            <a:r>
              <a:rPr lang="en-US" sz="2200" b="1" dirty="0" smtClean="0">
                <a:solidFill>
                  <a:schemeClr val="tx1"/>
                </a:solidFill>
                <a:cs typeface="Simplified Arabic" pitchFamily="2" charset="-78"/>
              </a:rPr>
              <a:t> = </a:t>
            </a:r>
            <a:endParaRPr lang="en-US" sz="2200" dirty="0" smtClean="0">
              <a:solidFill>
                <a:schemeClr val="tx1"/>
              </a:solidFill>
              <a:cs typeface="Simplified Arabic" pitchFamily="2" charset="-78"/>
            </a:endParaRPr>
          </a:p>
          <a:p>
            <a:pPr algn="just" rtl="0"/>
            <a:r>
              <a:rPr lang="en-US" sz="2200" b="1" dirty="0" err="1" smtClean="0">
                <a:solidFill>
                  <a:schemeClr val="tx1"/>
                </a:solidFill>
                <a:cs typeface="Simplified Arabic" pitchFamily="2" charset="-78"/>
              </a:rPr>
              <a:t>fk</a:t>
            </a:r>
            <a:r>
              <a:rPr lang="en-US" sz="2200" b="1" dirty="0" smtClean="0">
                <a:solidFill>
                  <a:schemeClr val="tx1"/>
                </a:solidFill>
                <a:cs typeface="Simplified Arabic" pitchFamily="2" charset="-78"/>
              </a:rPr>
              <a:t> = 34 – 18 = 16 </a:t>
            </a:r>
            <a:endParaRPr lang="en-US" sz="2200" dirty="0" smtClean="0">
              <a:solidFill>
                <a:schemeClr val="tx1"/>
              </a:solidFill>
              <a:cs typeface="Simplified Arabic" pitchFamily="2" charset="-78"/>
            </a:endParaRPr>
          </a:p>
          <a:p>
            <a:pPr algn="just"/>
            <a:r>
              <a:rPr lang="en-US" sz="2200" dirty="0" smtClean="0">
                <a:solidFill>
                  <a:schemeClr val="tx1"/>
                </a:solidFill>
                <a:cs typeface="Simplified Arabic" pitchFamily="2" charset="-78"/>
              </a:rPr>
              <a:t>5</a:t>
            </a:r>
            <a:r>
              <a:rPr lang="ar-IQ" sz="2200" dirty="0" smtClean="0">
                <a:solidFill>
                  <a:schemeClr val="tx1"/>
                </a:solidFill>
                <a:cs typeface="Simplified Arabic" pitchFamily="2" charset="-78"/>
              </a:rPr>
              <a:t> . نطبق الصيغة أو القانون التالي لإيجاد الوسيط: </a:t>
            </a:r>
            <a:endParaRPr lang="en-US" sz="2200"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endParaRPr lang="ar-IQ" sz="2200" b="1"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 70 + 9.063                          </a:t>
            </a:r>
            <a:endParaRPr lang="ar-IQ" sz="2200" b="1"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                          </a:t>
            </a:r>
            <a:r>
              <a:rPr lang="en-US" sz="2200" b="1" dirty="0" smtClean="0">
                <a:solidFill>
                  <a:schemeClr val="tx1"/>
                </a:solidFill>
                <a:cs typeface="Simplified Arabic" pitchFamily="2" charset="-78"/>
              </a:rPr>
              <a:t>= 79.063</a:t>
            </a:r>
            <a:endParaRPr lang="en-US" sz="2200" dirty="0">
              <a:solidFill>
                <a:schemeClr val="tx1"/>
              </a:solidFill>
              <a:cs typeface="Simplified Arabic" pitchFamily="2" charset="-78"/>
            </a:endParaRPr>
          </a:p>
        </p:txBody>
      </p:sp>
      <p:sp>
        <p:nvSpPr>
          <p:cNvPr id="129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9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048375" y="628650"/>
            <a:ext cx="2390775" cy="438150"/>
          </a:xfrm>
          <a:prstGeom prst="rect">
            <a:avLst/>
          </a:prstGeom>
          <a:noFill/>
        </p:spPr>
      </p:pic>
      <p:sp>
        <p:nvSpPr>
          <p:cNvPr id="129027" name="Rectangle 3"/>
          <p:cNvSpPr>
            <a:spLocks noChangeArrowheads="1"/>
          </p:cNvSpPr>
          <p:nvPr/>
        </p:nvSpPr>
        <p:spPr bwMode="auto">
          <a:xfrm>
            <a:off x="593725"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9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Simplified Arabic" pitchFamily="2" charset="-78"/>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2903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991100" y="3028950"/>
            <a:ext cx="874986" cy="352425"/>
          </a:xfrm>
          <a:prstGeom prst="rect">
            <a:avLst/>
          </a:prstGeom>
          <a:noFill/>
        </p:spPr>
      </p:pic>
      <p:sp>
        <p:nvSpPr>
          <p:cNvPr id="129033" name="Rectangle 9"/>
          <p:cNvSpPr>
            <a:spLocks noChangeArrowheads="1"/>
          </p:cNvSpPr>
          <p:nvPr/>
        </p:nvSpPr>
        <p:spPr bwMode="auto">
          <a:xfrm>
            <a:off x="0" y="276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9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9034"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343400" y="4314825"/>
            <a:ext cx="2581275" cy="561975"/>
          </a:xfrm>
          <a:prstGeom prst="rect">
            <a:avLst/>
          </a:prstGeom>
          <a:noFill/>
        </p:spPr>
      </p:pic>
      <p:sp>
        <p:nvSpPr>
          <p:cNvPr id="129036" name="Rectangle 12"/>
          <p:cNvSpPr>
            <a:spLocks noChangeArrowheads="1"/>
          </p:cNvSpPr>
          <p:nvPr/>
        </p:nvSpPr>
        <p:spPr bwMode="auto">
          <a:xfrm>
            <a:off x="593725" y="9429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903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9037" name="Picture 1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334000" y="4876800"/>
            <a:ext cx="1981200" cy="457200"/>
          </a:xfrm>
          <a:prstGeom prst="rect">
            <a:avLst/>
          </a:prstGeom>
          <a:noFill/>
        </p:spPr>
      </p:pic>
      <p:sp>
        <p:nvSpPr>
          <p:cNvPr id="129039" name="Rectangle 15"/>
          <p:cNvSpPr>
            <a:spLocks noChangeArrowheads="1"/>
          </p:cNvSpPr>
          <p:nvPr/>
        </p:nvSpPr>
        <p:spPr bwMode="auto">
          <a:xfrm>
            <a:off x="323850" y="8572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9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29040" name="Picture 16"/>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334000" y="5334000"/>
            <a:ext cx="1611630" cy="457200"/>
          </a:xfrm>
          <a:prstGeom prst="rect">
            <a:avLst/>
          </a:prstGeom>
          <a:noFill/>
        </p:spPr>
      </p:pic>
      <p:sp>
        <p:nvSpPr>
          <p:cNvPr id="129042" name="Rectangle 18"/>
          <p:cNvSpPr>
            <a:spLocks noChangeArrowheads="1"/>
          </p:cNvSpPr>
          <p:nvPr/>
        </p:nvSpPr>
        <p:spPr bwMode="auto">
          <a:xfrm>
            <a:off x="32385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اختبار ذاتي (</a:t>
            </a:r>
            <a:r>
              <a:rPr lang="en-US" sz="2200" b="1" dirty="0" smtClean="0">
                <a:solidFill>
                  <a:schemeClr val="tx1"/>
                </a:solidFill>
                <a:cs typeface="Simplified Arabic" pitchFamily="2" charset="-78"/>
              </a:rPr>
              <a:t>4</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للبيانات في الجدول التالي أوجد قيمة الوسيط:-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b="1" u="sng" dirty="0" smtClean="0">
                <a:solidFill>
                  <a:schemeClr val="tx1"/>
                </a:solidFill>
                <a:cs typeface="Simplified Arabic" pitchFamily="2" charset="-78"/>
              </a:rPr>
              <a:t>خواص الوسيط</a:t>
            </a:r>
            <a:r>
              <a:rPr lang="ar-IQ" sz="2200" b="1"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marL="447675" indent="-447675" algn="just"/>
            <a:r>
              <a:rPr lang="en-US" sz="2200" dirty="0" smtClean="0">
                <a:solidFill>
                  <a:schemeClr val="tx1"/>
                </a:solidFill>
                <a:cs typeface="Simplified Arabic" pitchFamily="2" charset="-78"/>
              </a:rPr>
              <a:t>1</a:t>
            </a:r>
            <a:r>
              <a:rPr lang="ar-IQ" sz="2200" dirty="0" smtClean="0">
                <a:solidFill>
                  <a:schemeClr val="tx1"/>
                </a:solidFill>
                <a:cs typeface="Simplified Arabic" pitchFamily="2" charset="-78"/>
              </a:rPr>
              <a:t> . يتميز الوسيط بأن قيمته لا تتأثر بوجود بعض القيم الشاذة ولهذا السبب فالأفضل عند وجود القيم الشاذة إن تمثل بالوسيط. </a:t>
            </a:r>
            <a:endParaRPr lang="en-US" sz="2200" dirty="0" smtClean="0">
              <a:solidFill>
                <a:schemeClr val="tx1"/>
              </a:solidFill>
              <a:cs typeface="Simplified Arabic" pitchFamily="2" charset="-78"/>
            </a:endParaRPr>
          </a:p>
          <a:p>
            <a:pPr marL="447675" indent="-447675" algn="just"/>
            <a:r>
              <a:rPr lang="en-US" sz="2200" dirty="0" smtClean="0">
                <a:solidFill>
                  <a:schemeClr val="tx1"/>
                </a:solidFill>
                <a:cs typeface="Simplified Arabic" pitchFamily="2" charset="-78"/>
              </a:rPr>
              <a:t>2</a:t>
            </a:r>
            <a:r>
              <a:rPr lang="ar-IQ" sz="2200" dirty="0" smtClean="0">
                <a:solidFill>
                  <a:schemeClr val="tx1"/>
                </a:solidFill>
                <a:cs typeface="Simplified Arabic" pitchFamily="2" charset="-78"/>
              </a:rPr>
              <a:t> . يمكن إيجاد الوسيط في حالة الجداول التكرارية المفتوحة. </a:t>
            </a:r>
            <a:endParaRPr lang="en-US"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2" name="Rectangle 18"/>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6" name="جدول 15"/>
          <p:cNvGraphicFramePr>
            <a:graphicFrameLocks noGrp="1"/>
          </p:cNvGraphicFramePr>
          <p:nvPr/>
        </p:nvGraphicFramePr>
        <p:xfrm>
          <a:off x="2514600" y="1447800"/>
          <a:ext cx="4114800" cy="2243328"/>
        </p:xfrm>
        <a:graphic>
          <a:graphicData uri="http://schemas.openxmlformats.org/drawingml/2006/table">
            <a:tbl>
              <a:tblPr rtl="1" firstRow="1" bandRow="1">
                <a:tableStyleId>{5C22544A-7EE6-4342-B048-85BDC9FD1C3A}</a:tableStyleId>
              </a:tblPr>
              <a:tblGrid>
                <a:gridCol w="2057400"/>
                <a:gridCol w="2057400"/>
              </a:tblGrid>
              <a:tr h="468575">
                <a:tc>
                  <a:txBody>
                    <a:bodyPr/>
                    <a:lstStyle/>
                    <a:p>
                      <a:pPr algn="ctr" rtl="1">
                        <a:lnSpc>
                          <a:spcPct val="115000"/>
                        </a:lnSpc>
                        <a:spcAft>
                          <a:spcPts val="0"/>
                        </a:spcAft>
                      </a:pPr>
                      <a:r>
                        <a:rPr lang="ar-IQ" sz="1600" b="1" dirty="0">
                          <a:latin typeface="Calibri"/>
                          <a:ea typeface="Calibri"/>
                          <a:cs typeface="Arial"/>
                        </a:rPr>
                        <a:t>التكرارات </a:t>
                      </a:r>
                      <a:endParaRPr lang="en-US" sz="1600" b="1" dirty="0">
                        <a:latin typeface="Calibri"/>
                        <a:ea typeface="Calibri"/>
                        <a:cs typeface="Arial"/>
                      </a:endParaRPr>
                    </a:p>
                    <a:p>
                      <a:pPr algn="ctr" rtl="1">
                        <a:lnSpc>
                          <a:spcPct val="115000"/>
                        </a:lnSpc>
                        <a:spcAft>
                          <a:spcPts val="0"/>
                        </a:spcAft>
                      </a:pPr>
                      <a:r>
                        <a:rPr lang="en-US" sz="1600" b="1" dirty="0" err="1">
                          <a:latin typeface="Arial"/>
                          <a:ea typeface="Calibri"/>
                          <a:cs typeface="Arial"/>
                        </a:rPr>
                        <a:t>Fi</a:t>
                      </a:r>
                      <a:endParaRPr lang="en-US" sz="16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dirty="0">
                          <a:latin typeface="Calibri"/>
                          <a:ea typeface="Calibri"/>
                          <a:cs typeface="Arial"/>
                        </a:rPr>
                        <a:t>الفئات </a:t>
                      </a:r>
                      <a:endParaRPr lang="en-US" sz="1600" b="1" dirty="0">
                        <a:latin typeface="Calibri"/>
                        <a:ea typeface="Calibri"/>
                        <a:cs typeface="Arial"/>
                      </a:endParaRPr>
                    </a:p>
                  </a:txBody>
                  <a:tcPr marL="68580" marR="68580" marT="0" marB="0" anchor="ctr"/>
                </a:tc>
              </a:tr>
              <a:tr h="226476">
                <a:tc>
                  <a:txBody>
                    <a:bodyPr/>
                    <a:lstStyle/>
                    <a:p>
                      <a:pPr algn="ctr" rtl="0">
                        <a:lnSpc>
                          <a:spcPct val="115000"/>
                        </a:lnSpc>
                        <a:spcAft>
                          <a:spcPts val="0"/>
                        </a:spcAft>
                      </a:pPr>
                      <a:r>
                        <a:rPr lang="en-US" sz="1600" b="1" dirty="0">
                          <a:latin typeface="Arial"/>
                          <a:ea typeface="Calibri"/>
                          <a:cs typeface="Arial"/>
                        </a:rPr>
                        <a:t>12</a:t>
                      </a:r>
                      <a:endParaRPr lang="en-US" sz="16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22 - </a:t>
                      </a:r>
                      <a:endParaRPr lang="en-US" sz="1600" b="1">
                        <a:latin typeface="Calibri"/>
                        <a:ea typeface="Calibri"/>
                        <a:cs typeface="Arial"/>
                      </a:endParaRPr>
                    </a:p>
                  </a:txBody>
                  <a:tcPr marL="68580" marR="68580" marT="0" marB="0"/>
                </a:tc>
              </a:tr>
              <a:tr h="226476">
                <a:tc>
                  <a:txBody>
                    <a:bodyPr/>
                    <a:lstStyle/>
                    <a:p>
                      <a:pPr algn="ctr" rtl="1">
                        <a:lnSpc>
                          <a:spcPct val="115000"/>
                        </a:lnSpc>
                        <a:spcAft>
                          <a:spcPts val="0"/>
                        </a:spcAft>
                      </a:pPr>
                      <a:r>
                        <a:rPr lang="en-US" sz="1600" b="1">
                          <a:latin typeface="Arial"/>
                          <a:ea typeface="Calibri"/>
                          <a:cs typeface="Arial"/>
                        </a:rPr>
                        <a:t>13</a:t>
                      </a:r>
                      <a:endParaRPr lang="en-US" sz="1600" b="1">
                        <a:latin typeface="Calibri"/>
                        <a:ea typeface="Calibri"/>
                        <a:cs typeface="Arial"/>
                      </a:endParaRPr>
                    </a:p>
                  </a:txBody>
                  <a:tcPr marL="68580" marR="68580" marT="0" marB="0"/>
                </a:tc>
                <a:tc>
                  <a:txBody>
                    <a:bodyPr/>
                    <a:lstStyle/>
                    <a:p>
                      <a:pPr algn="ctr" rtl="0">
                        <a:lnSpc>
                          <a:spcPct val="115000"/>
                        </a:lnSpc>
                        <a:spcAft>
                          <a:spcPts val="0"/>
                        </a:spcAft>
                      </a:pPr>
                      <a:r>
                        <a:rPr lang="en-US" sz="1600" b="1">
                          <a:latin typeface="Arial"/>
                          <a:ea typeface="Calibri"/>
                          <a:cs typeface="Arial"/>
                        </a:rPr>
                        <a:t>24 - </a:t>
                      </a:r>
                      <a:endParaRPr lang="en-US" sz="1600" b="1">
                        <a:latin typeface="Calibri"/>
                        <a:ea typeface="Calibri"/>
                        <a:cs typeface="Arial"/>
                      </a:endParaRPr>
                    </a:p>
                  </a:txBody>
                  <a:tcPr marL="68580" marR="68580" marT="0" marB="0"/>
                </a:tc>
              </a:tr>
              <a:tr h="226476">
                <a:tc>
                  <a:txBody>
                    <a:bodyPr/>
                    <a:lstStyle/>
                    <a:p>
                      <a:pPr algn="ctr" rtl="1">
                        <a:lnSpc>
                          <a:spcPct val="115000"/>
                        </a:lnSpc>
                        <a:spcAft>
                          <a:spcPts val="0"/>
                        </a:spcAft>
                      </a:pPr>
                      <a:r>
                        <a:rPr lang="en-US" sz="1600" b="1">
                          <a:latin typeface="Arial"/>
                          <a:ea typeface="Calibri"/>
                          <a:cs typeface="Arial"/>
                        </a:rPr>
                        <a:t>17</a:t>
                      </a:r>
                      <a:endParaRPr lang="en-US" sz="16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26 - </a:t>
                      </a:r>
                      <a:endParaRPr lang="en-US" sz="1600" b="1">
                        <a:latin typeface="Calibri"/>
                        <a:ea typeface="Calibri"/>
                        <a:cs typeface="Arial"/>
                      </a:endParaRPr>
                    </a:p>
                  </a:txBody>
                  <a:tcPr marL="68580" marR="68580" marT="0" marB="0"/>
                </a:tc>
              </a:tr>
              <a:tr h="226476">
                <a:tc>
                  <a:txBody>
                    <a:bodyPr/>
                    <a:lstStyle/>
                    <a:p>
                      <a:pPr algn="ctr" rtl="1">
                        <a:lnSpc>
                          <a:spcPct val="115000"/>
                        </a:lnSpc>
                        <a:spcAft>
                          <a:spcPts val="0"/>
                        </a:spcAft>
                      </a:pPr>
                      <a:r>
                        <a:rPr lang="en-US" sz="1600" b="1">
                          <a:latin typeface="Arial"/>
                          <a:ea typeface="Calibri"/>
                          <a:cs typeface="Arial"/>
                        </a:rPr>
                        <a:t>25</a:t>
                      </a:r>
                      <a:endParaRPr lang="en-US" sz="16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28 - </a:t>
                      </a:r>
                      <a:endParaRPr lang="en-US" sz="1600" b="1">
                        <a:latin typeface="Calibri"/>
                        <a:ea typeface="Calibri"/>
                        <a:cs typeface="Arial"/>
                      </a:endParaRPr>
                    </a:p>
                  </a:txBody>
                  <a:tcPr marL="68580" marR="68580" marT="0" marB="0"/>
                </a:tc>
              </a:tr>
              <a:tr h="226476">
                <a:tc>
                  <a:txBody>
                    <a:bodyPr/>
                    <a:lstStyle/>
                    <a:p>
                      <a:pPr algn="ctr" rtl="0">
                        <a:lnSpc>
                          <a:spcPct val="115000"/>
                        </a:lnSpc>
                        <a:spcAft>
                          <a:spcPts val="0"/>
                        </a:spcAft>
                      </a:pPr>
                      <a:r>
                        <a:rPr lang="en-US" sz="1600" b="1">
                          <a:latin typeface="Arial"/>
                          <a:ea typeface="Calibri"/>
                          <a:cs typeface="Arial"/>
                        </a:rPr>
                        <a:t>18</a:t>
                      </a:r>
                      <a:endParaRPr lang="en-US" sz="1600" b="1">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32</a:t>
                      </a:r>
                      <a:r>
                        <a:rPr lang="ar-IQ" sz="1600" b="1">
                          <a:latin typeface="Calibri"/>
                          <a:ea typeface="Calibri"/>
                          <a:cs typeface="Arial"/>
                        </a:rPr>
                        <a:t> إلى اقل من </a:t>
                      </a:r>
                      <a:r>
                        <a:rPr lang="en-US" sz="1600" b="1">
                          <a:latin typeface="Arial"/>
                          <a:ea typeface="Calibri"/>
                          <a:cs typeface="Arial"/>
                        </a:rPr>
                        <a:t>30</a:t>
                      </a:r>
                      <a:endParaRPr lang="en-US" sz="1600" b="1">
                        <a:latin typeface="Calibri"/>
                        <a:ea typeface="Calibri"/>
                        <a:cs typeface="Arial"/>
                      </a:endParaRPr>
                    </a:p>
                  </a:txBody>
                  <a:tcPr marL="68580" marR="68580" marT="0" marB="0"/>
                </a:tc>
              </a:tr>
              <a:tr h="227846">
                <a:tc>
                  <a:txBody>
                    <a:bodyPr/>
                    <a:lstStyle/>
                    <a:p>
                      <a:pPr algn="ctr" rtl="0">
                        <a:lnSpc>
                          <a:spcPct val="115000"/>
                        </a:lnSpc>
                        <a:spcAft>
                          <a:spcPts val="0"/>
                        </a:spcAft>
                      </a:pPr>
                      <a:r>
                        <a:rPr lang="en-US" sz="1600" b="1">
                          <a:latin typeface="Arial"/>
                          <a:ea typeface="Calibri"/>
                          <a:cs typeface="Arial"/>
                        </a:rPr>
                        <a:t>85</a:t>
                      </a:r>
                      <a:endParaRPr lang="en-US" sz="1600" b="1">
                        <a:latin typeface="Calibri"/>
                        <a:ea typeface="Calibri"/>
                        <a:cs typeface="Arial"/>
                      </a:endParaRPr>
                    </a:p>
                  </a:txBody>
                  <a:tcPr marL="68580" marR="68580" marT="0" marB="0"/>
                </a:tc>
                <a:tc>
                  <a:txBody>
                    <a:bodyPr/>
                    <a:lstStyle/>
                    <a:p>
                      <a:pPr algn="ctr" rtl="1">
                        <a:lnSpc>
                          <a:spcPct val="115000"/>
                        </a:lnSpc>
                        <a:spcAft>
                          <a:spcPts val="0"/>
                        </a:spcAft>
                      </a:pPr>
                      <a:r>
                        <a:rPr lang="ar-IQ" sz="1600" b="1" dirty="0">
                          <a:latin typeface="Calibri"/>
                          <a:ea typeface="Calibri"/>
                          <a:cs typeface="Arial"/>
                        </a:rPr>
                        <a:t>Σ</a:t>
                      </a:r>
                      <a:endParaRPr lang="en-US" sz="1600" b="1" dirty="0">
                        <a:latin typeface="Calibri"/>
                        <a:ea typeface="Calibri"/>
                        <a:cs typeface="Arial"/>
                      </a:endParaRPr>
                    </a:p>
                  </a:txBody>
                  <a:tcPr marL="68580" marR="68580" marT="0" marB="0"/>
                </a:tc>
              </a:tr>
            </a:tbl>
          </a:graphicData>
        </a:graphic>
      </p:graphicFrame>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1700" b="1" u="sng" dirty="0" smtClean="0">
                <a:solidFill>
                  <a:schemeClr val="tx1"/>
                </a:solidFill>
                <a:cs typeface="Simplified Arabic" pitchFamily="2" charset="-78"/>
              </a:rPr>
              <a:t>المنوال </a:t>
            </a:r>
            <a:r>
              <a:rPr lang="en-US" sz="1700" b="1" u="sng" dirty="0" smtClean="0">
                <a:solidFill>
                  <a:schemeClr val="tx1"/>
                </a:solidFill>
                <a:cs typeface="Simplified Arabic" pitchFamily="2" charset="-78"/>
              </a:rPr>
              <a:t>The Mode (Mo)</a:t>
            </a:r>
            <a:r>
              <a:rPr lang="ar-IQ" sz="1700" b="1"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المنوال لمجموعة من القيم هو القيمة التي تتكرر أكثر من غيرها. أو هو القيمة الأكثر تكراراً في المجموعة.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وقد </a:t>
            </a:r>
            <a:r>
              <a:rPr lang="ar-IQ" sz="1700" dirty="0" err="1" smtClean="0">
                <a:solidFill>
                  <a:schemeClr val="tx1"/>
                </a:solidFill>
                <a:cs typeface="Simplified Arabic" pitchFamily="2" charset="-78"/>
              </a:rPr>
              <a:t>لايكون</a:t>
            </a:r>
            <a:r>
              <a:rPr lang="ar-IQ" sz="1700" dirty="0" smtClean="0">
                <a:solidFill>
                  <a:schemeClr val="tx1"/>
                </a:solidFill>
                <a:cs typeface="Simplified Arabic" pitchFamily="2" charset="-78"/>
              </a:rPr>
              <a:t> لمجموعة القيم منوال، وقد يوجد لها منوال ولكنه غير وحيد. </a:t>
            </a:r>
            <a:endParaRPr lang="en-US" sz="1700" dirty="0" smtClean="0">
              <a:solidFill>
                <a:schemeClr val="tx1"/>
              </a:solidFill>
              <a:cs typeface="Simplified Arabic" pitchFamily="2" charset="-78"/>
            </a:endParaRPr>
          </a:p>
          <a:p>
            <a:pPr algn="just"/>
            <a:r>
              <a:rPr lang="ar-IQ" sz="1700" b="1" dirty="0" smtClean="0">
                <a:solidFill>
                  <a:schemeClr val="tx1"/>
                </a:solidFill>
                <a:cs typeface="Simplified Arabic" pitchFamily="2" charset="-78"/>
              </a:rPr>
              <a:t>أ . </a:t>
            </a:r>
            <a:r>
              <a:rPr lang="ar-IQ" sz="1700" b="1" u="sng" dirty="0" smtClean="0">
                <a:solidFill>
                  <a:schemeClr val="tx1"/>
                </a:solidFill>
                <a:cs typeface="Simplified Arabic" pitchFamily="2" charset="-78"/>
              </a:rPr>
              <a:t>المنوال في حالة البيانات غير المبوبة</a:t>
            </a:r>
            <a:r>
              <a:rPr lang="ar-IQ" sz="1700" b="1"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en-US" sz="1700" dirty="0" smtClean="0">
                <a:solidFill>
                  <a:schemeClr val="tx1"/>
                </a:solidFill>
                <a:cs typeface="Simplified Arabic" pitchFamily="2" charset="-78"/>
              </a:rPr>
              <a:t>1</a:t>
            </a:r>
            <a:r>
              <a:rPr lang="ar-IQ" sz="1700" dirty="0" smtClean="0">
                <a:solidFill>
                  <a:schemeClr val="tx1"/>
                </a:solidFill>
                <a:cs typeface="Simplified Arabic" pitchFamily="2" charset="-78"/>
              </a:rPr>
              <a:t> . </a:t>
            </a:r>
            <a:r>
              <a:rPr lang="ar-IQ" sz="1700" dirty="0" err="1" smtClean="0">
                <a:solidFill>
                  <a:schemeClr val="tx1"/>
                </a:solidFill>
                <a:cs typeface="Simplified Arabic" pitchFamily="2" charset="-78"/>
              </a:rPr>
              <a:t>لايوجد</a:t>
            </a:r>
            <a:r>
              <a:rPr lang="ar-IQ" sz="1700" dirty="0" smtClean="0">
                <a:solidFill>
                  <a:schemeClr val="tx1"/>
                </a:solidFill>
                <a:cs typeface="Simplified Arabic" pitchFamily="2" charset="-78"/>
              </a:rPr>
              <a:t> منوال لمجموعة القيم إذا كانت كل قيمة من هذه القيم تتكرر بعدد من المرات مساوٍ للأخرى. </a:t>
            </a:r>
            <a:endParaRPr lang="en-US" sz="1700" dirty="0" smtClean="0">
              <a:solidFill>
                <a:schemeClr val="tx1"/>
              </a:solidFill>
              <a:cs typeface="Simplified Arabic" pitchFamily="2" charset="-78"/>
            </a:endParaRPr>
          </a:p>
          <a:p>
            <a:pPr algn="just"/>
            <a:r>
              <a:rPr lang="ar-IQ" sz="1700" b="1" dirty="0" smtClean="0">
                <a:solidFill>
                  <a:schemeClr val="tx1"/>
                </a:solidFill>
                <a:cs typeface="Simplified Arabic" pitchFamily="2" charset="-78"/>
              </a:rPr>
              <a:t>مثال (</a:t>
            </a:r>
            <a:r>
              <a:rPr lang="en-US" sz="1700" b="1" dirty="0" smtClean="0">
                <a:solidFill>
                  <a:schemeClr val="tx1"/>
                </a:solidFill>
                <a:cs typeface="Simplified Arabic" pitchFamily="2" charset="-78"/>
              </a:rPr>
              <a:t>1</a:t>
            </a:r>
            <a:r>
              <a:rPr lang="ar-IQ" sz="1700" b="1" dirty="0" smtClean="0">
                <a:solidFill>
                  <a:schemeClr val="tx1"/>
                </a:solidFill>
                <a:cs typeface="Simplified Arabic" pitchFamily="2" charset="-78"/>
              </a:rPr>
              <a:t>):-</a:t>
            </a:r>
            <a:r>
              <a:rPr lang="ar-IQ" sz="1700" dirty="0" smtClean="0">
                <a:solidFill>
                  <a:schemeClr val="tx1"/>
                </a:solidFill>
                <a:cs typeface="Simplified Arabic" pitchFamily="2" charset="-78"/>
              </a:rPr>
              <a:t> المجموعة. </a:t>
            </a:r>
            <a:endParaRPr lang="en-US" sz="1700" dirty="0" smtClean="0">
              <a:solidFill>
                <a:schemeClr val="tx1"/>
              </a:solidFill>
              <a:cs typeface="Simplified Arabic" pitchFamily="2" charset="-78"/>
            </a:endParaRPr>
          </a:p>
          <a:p>
            <a:pPr algn="just"/>
            <a:r>
              <a:rPr lang="en-US" sz="1700" b="1" dirty="0" smtClean="0">
                <a:solidFill>
                  <a:schemeClr val="tx1"/>
                </a:solidFill>
                <a:cs typeface="Simplified Arabic" pitchFamily="2" charset="-78"/>
              </a:rPr>
              <a:t>3, 5, 8, 10, 12, 15, 16. </a:t>
            </a:r>
            <a:endParaRPr lang="en-US" sz="1700" dirty="0" smtClean="0">
              <a:solidFill>
                <a:schemeClr val="tx1"/>
              </a:solidFill>
              <a:cs typeface="Simplified Arabic" pitchFamily="2" charset="-78"/>
            </a:endParaRPr>
          </a:p>
          <a:p>
            <a:pPr algn="just"/>
            <a:r>
              <a:rPr lang="en-US" sz="1700" b="1" dirty="0" smtClean="0">
                <a:solidFill>
                  <a:schemeClr val="tx1"/>
                </a:solidFill>
                <a:cs typeface="Simplified Arabic" pitchFamily="2" charset="-78"/>
              </a:rPr>
              <a:t>Mo = Ø</a:t>
            </a:r>
            <a:r>
              <a:rPr lang="ar-IQ" sz="1700" dirty="0" smtClean="0">
                <a:solidFill>
                  <a:schemeClr val="tx1"/>
                </a:solidFill>
                <a:cs typeface="Simplified Arabic" pitchFamily="2" charset="-78"/>
              </a:rPr>
              <a:t> المجموعة عديمة المنوال. </a:t>
            </a:r>
            <a:endParaRPr lang="en-US" sz="1700" dirty="0" smtClean="0">
              <a:solidFill>
                <a:schemeClr val="tx1"/>
              </a:solidFill>
              <a:cs typeface="Simplified Arabic" pitchFamily="2" charset="-78"/>
            </a:endParaRPr>
          </a:p>
          <a:p>
            <a:pPr algn="just"/>
            <a:r>
              <a:rPr lang="en-US" sz="1700" dirty="0" smtClean="0">
                <a:solidFill>
                  <a:schemeClr val="tx1"/>
                </a:solidFill>
                <a:cs typeface="Simplified Arabic" pitchFamily="2" charset="-78"/>
              </a:rPr>
              <a:t>2</a:t>
            </a:r>
            <a:r>
              <a:rPr lang="ar-IQ" sz="1700" dirty="0" smtClean="0">
                <a:solidFill>
                  <a:schemeClr val="tx1"/>
                </a:solidFill>
                <a:cs typeface="Simplified Arabic" pitchFamily="2" charset="-78"/>
              </a:rPr>
              <a:t> . إما إذا تكررت إحدى القيم أكثر من غيرها فإنها ستكون هي المنوال. </a:t>
            </a:r>
            <a:endParaRPr lang="en-US" sz="1700" dirty="0" smtClean="0">
              <a:solidFill>
                <a:schemeClr val="tx1"/>
              </a:solidFill>
              <a:cs typeface="Simplified Arabic" pitchFamily="2" charset="-78"/>
            </a:endParaRPr>
          </a:p>
          <a:p>
            <a:pPr algn="just"/>
            <a:r>
              <a:rPr lang="ar-IQ" sz="1700" b="1" dirty="0" smtClean="0">
                <a:solidFill>
                  <a:schemeClr val="tx1"/>
                </a:solidFill>
                <a:cs typeface="Simplified Arabic" pitchFamily="2" charset="-78"/>
              </a:rPr>
              <a:t>مثال (</a:t>
            </a:r>
            <a:r>
              <a:rPr lang="en-US" sz="1700" b="1" dirty="0" smtClean="0">
                <a:solidFill>
                  <a:schemeClr val="tx1"/>
                </a:solidFill>
                <a:cs typeface="Simplified Arabic" pitchFamily="2" charset="-78"/>
              </a:rPr>
              <a:t>2</a:t>
            </a:r>
            <a:r>
              <a:rPr lang="ar-IQ" sz="1700" b="1" dirty="0" smtClean="0">
                <a:solidFill>
                  <a:schemeClr val="tx1"/>
                </a:solidFill>
                <a:cs typeface="Simplified Arabic" pitchFamily="2" charset="-78"/>
              </a:rPr>
              <a:t>):-</a:t>
            </a:r>
            <a:r>
              <a:rPr lang="ar-IQ" sz="1700" dirty="0" smtClean="0">
                <a:solidFill>
                  <a:schemeClr val="tx1"/>
                </a:solidFill>
                <a:cs typeface="Simplified Arabic" pitchFamily="2" charset="-78"/>
              </a:rPr>
              <a:t> المجموعة. </a:t>
            </a:r>
          </a:p>
          <a:p>
            <a:pPr algn="just"/>
            <a:r>
              <a:rPr lang="en-US" sz="1700" b="1" dirty="0" smtClean="0">
                <a:solidFill>
                  <a:schemeClr val="tx1"/>
                </a:solidFill>
                <a:cs typeface="Simplified Arabic" pitchFamily="2" charset="-78"/>
              </a:rPr>
              <a:t>2, 9, 5, 7, 2, 9, 10, 11, 10, 12, 9, 18.</a:t>
            </a:r>
            <a:r>
              <a:rPr lang="ar-IQ" sz="1700" b="1"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المنوال </a:t>
            </a:r>
            <a:r>
              <a:rPr lang="ar-IQ" sz="1700" b="1" dirty="0" smtClean="0">
                <a:solidFill>
                  <a:schemeClr val="tx1"/>
                </a:solidFill>
                <a:cs typeface="Simplified Arabic" pitchFamily="2" charset="-78"/>
              </a:rPr>
              <a:t>= </a:t>
            </a:r>
            <a:r>
              <a:rPr lang="en-US" sz="1700" b="1" dirty="0" smtClean="0">
                <a:solidFill>
                  <a:schemeClr val="tx1"/>
                </a:solidFill>
                <a:cs typeface="Simplified Arabic" pitchFamily="2" charset="-78"/>
              </a:rPr>
              <a:t>9</a:t>
            </a:r>
            <a:r>
              <a:rPr lang="ar-IQ" sz="1700" dirty="0" smtClean="0">
                <a:solidFill>
                  <a:schemeClr val="tx1"/>
                </a:solidFill>
                <a:cs typeface="Simplified Arabic" pitchFamily="2" charset="-78"/>
              </a:rPr>
              <a:t> لأنها القيمة الأكثر تكراراً في المجموعة. </a:t>
            </a:r>
            <a:endParaRPr lang="en-US" sz="1700" dirty="0" smtClean="0">
              <a:solidFill>
                <a:schemeClr val="tx1"/>
              </a:solidFill>
              <a:cs typeface="Simplified Arabic" pitchFamily="2" charset="-78"/>
            </a:endParaRPr>
          </a:p>
          <a:p>
            <a:pPr algn="just"/>
            <a:r>
              <a:rPr lang="ar-IQ" sz="1700" b="1" dirty="0" smtClean="0">
                <a:solidFill>
                  <a:schemeClr val="tx1"/>
                </a:solidFill>
                <a:cs typeface="Simplified Arabic" pitchFamily="2" charset="-78"/>
              </a:rPr>
              <a:t>مثال (</a:t>
            </a:r>
            <a:r>
              <a:rPr lang="en-US" sz="1700" b="1" dirty="0" smtClean="0">
                <a:solidFill>
                  <a:schemeClr val="tx1"/>
                </a:solidFill>
                <a:cs typeface="Simplified Arabic" pitchFamily="2" charset="-78"/>
              </a:rPr>
              <a:t>3</a:t>
            </a:r>
            <a:r>
              <a:rPr lang="ar-IQ" sz="1700" b="1" dirty="0" smtClean="0">
                <a:solidFill>
                  <a:schemeClr val="tx1"/>
                </a:solidFill>
                <a:cs typeface="Simplified Arabic" pitchFamily="2" charset="-78"/>
              </a:rPr>
              <a:t>):-</a:t>
            </a:r>
            <a:r>
              <a:rPr lang="ar-IQ" sz="1700" dirty="0" smtClean="0">
                <a:solidFill>
                  <a:schemeClr val="tx1"/>
                </a:solidFill>
                <a:cs typeface="Simplified Arabic" pitchFamily="2" charset="-78"/>
              </a:rPr>
              <a:t> المجموعة. </a:t>
            </a:r>
            <a:endParaRPr lang="en-US" sz="1700" dirty="0" smtClean="0">
              <a:solidFill>
                <a:schemeClr val="tx1"/>
              </a:solidFill>
              <a:cs typeface="Simplified Arabic" pitchFamily="2" charset="-78"/>
            </a:endParaRPr>
          </a:p>
          <a:p>
            <a:pPr algn="just"/>
            <a:r>
              <a:rPr lang="en-US" sz="1700" b="1" dirty="0" smtClean="0">
                <a:solidFill>
                  <a:schemeClr val="tx1"/>
                </a:solidFill>
                <a:cs typeface="Simplified Arabic" pitchFamily="2" charset="-78"/>
              </a:rPr>
              <a:t>2, 3, 4, 4, 5, 4, 5, 7, 7, 7.</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المجموعة ثنائية المنوال </a:t>
            </a:r>
            <a:r>
              <a:rPr lang="en-US" sz="1700" b="1" dirty="0" smtClean="0">
                <a:solidFill>
                  <a:schemeClr val="tx1"/>
                </a:solidFill>
                <a:cs typeface="Simplified Arabic" pitchFamily="2" charset="-78"/>
              </a:rPr>
              <a:t>(7, 4)</a:t>
            </a:r>
            <a:r>
              <a:rPr lang="ar-IQ" sz="1700"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ar-IQ" sz="1700" b="1" dirty="0" smtClean="0">
                <a:solidFill>
                  <a:schemeClr val="tx1"/>
                </a:solidFill>
                <a:cs typeface="Simplified Arabic" pitchFamily="2" charset="-78"/>
              </a:rPr>
              <a:t>ب . </a:t>
            </a:r>
            <a:r>
              <a:rPr lang="ar-IQ" sz="1700" b="1" u="sng" dirty="0" smtClean="0">
                <a:solidFill>
                  <a:schemeClr val="tx1"/>
                </a:solidFill>
                <a:cs typeface="Simplified Arabic" pitchFamily="2" charset="-78"/>
              </a:rPr>
              <a:t>المنوال في حالة البيانات المبوبة</a:t>
            </a:r>
            <a:r>
              <a:rPr lang="ar-IQ" sz="1700" b="1"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هناك عدة طرق لإيجاد المنوال للبيانات المبوبة منها طريقة الفروق أو طريقة </a:t>
            </a:r>
            <a:r>
              <a:rPr lang="ar-IQ" sz="1700" dirty="0" err="1" smtClean="0">
                <a:solidFill>
                  <a:schemeClr val="tx1"/>
                </a:solidFill>
                <a:cs typeface="Simplified Arabic" pitchFamily="2" charset="-78"/>
              </a:rPr>
              <a:t>بيرسون</a:t>
            </a:r>
            <a:r>
              <a:rPr lang="ar-IQ" sz="1700" dirty="0" smtClean="0">
                <a:solidFill>
                  <a:schemeClr val="tx1"/>
                </a:solidFill>
                <a:cs typeface="Simplified Arabic" pitchFamily="2" charset="-78"/>
              </a:rPr>
              <a:t> </a:t>
            </a:r>
            <a:r>
              <a:rPr lang="en-US" sz="1700" dirty="0" smtClean="0">
                <a:solidFill>
                  <a:schemeClr val="tx1"/>
                </a:solidFill>
                <a:cs typeface="Simplified Arabic" pitchFamily="2" charset="-78"/>
              </a:rPr>
              <a:t>(</a:t>
            </a:r>
            <a:r>
              <a:rPr lang="en-US" sz="1700" dirty="0" err="1" smtClean="0">
                <a:solidFill>
                  <a:schemeClr val="tx1"/>
                </a:solidFill>
                <a:cs typeface="Simplified Arabic" pitchFamily="2" charset="-78"/>
              </a:rPr>
              <a:t>Berson</a:t>
            </a:r>
            <a:r>
              <a:rPr lang="en-US" sz="1700" dirty="0" smtClean="0">
                <a:solidFill>
                  <a:schemeClr val="tx1"/>
                </a:solidFill>
                <a:cs typeface="Simplified Arabic" pitchFamily="2" charset="-78"/>
              </a:rPr>
              <a:t> Method)</a:t>
            </a:r>
            <a:r>
              <a:rPr lang="ar-IQ" sz="1700" dirty="0" smtClean="0">
                <a:solidFill>
                  <a:schemeClr val="tx1"/>
                </a:solidFill>
                <a:cs typeface="Simplified Arabic" pitchFamily="2" charset="-78"/>
              </a:rPr>
              <a:t>. ونحصل على المنوال بموجب هذه الطريقة وفق الصيغة التالية:- </a:t>
            </a:r>
            <a:endParaRPr lang="en-US" sz="1700" dirty="0" smtClean="0">
              <a:solidFill>
                <a:schemeClr val="tx1"/>
              </a:solidFill>
              <a:cs typeface="Simplified Arabic" pitchFamily="2" charset="-78"/>
            </a:endParaRPr>
          </a:p>
          <a:p>
            <a:pPr algn="just"/>
            <a:r>
              <a:rPr lang="ar-IQ" sz="1700" b="1" dirty="0" smtClean="0">
                <a:solidFill>
                  <a:schemeClr val="tx1"/>
                </a:solidFill>
                <a:cs typeface="Simplified Arabic" pitchFamily="2" charset="-78"/>
              </a:rPr>
              <a:t>حيث أن:-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الحد الأدنى للفئة </a:t>
            </a:r>
            <a:r>
              <a:rPr lang="ar-IQ" sz="1700" dirty="0" err="1" smtClean="0">
                <a:solidFill>
                  <a:schemeClr val="tx1"/>
                </a:solidFill>
                <a:cs typeface="Simplified Arabic" pitchFamily="2" charset="-78"/>
              </a:rPr>
              <a:t>المنوالية</a:t>
            </a:r>
            <a:r>
              <a:rPr lang="ar-IQ" sz="1700" dirty="0" smtClean="0">
                <a:solidFill>
                  <a:schemeClr val="tx1"/>
                </a:solidFill>
                <a:cs typeface="Simplified Arabic" pitchFamily="2" charset="-78"/>
              </a:rPr>
              <a:t> </a:t>
            </a:r>
            <a:r>
              <a:rPr lang="ar-IQ" sz="1700" b="1" dirty="0" smtClean="0">
                <a:solidFill>
                  <a:schemeClr val="tx1"/>
                </a:solidFill>
                <a:cs typeface="Simplified Arabic" pitchFamily="2" charset="-78"/>
              </a:rPr>
              <a:t>= </a:t>
            </a:r>
            <a:r>
              <a:rPr lang="en-US" sz="1700" b="1" dirty="0" err="1" smtClean="0">
                <a:solidFill>
                  <a:schemeClr val="tx1"/>
                </a:solidFill>
                <a:cs typeface="Simplified Arabic" pitchFamily="2" charset="-78"/>
              </a:rPr>
              <a:t>Lk</a:t>
            </a:r>
            <a:r>
              <a:rPr lang="en-US" sz="1700" dirty="0" smtClean="0">
                <a:solidFill>
                  <a:schemeClr val="tx1"/>
                </a:solidFill>
                <a:cs typeface="Simplified Arabic" pitchFamily="2" charset="-78"/>
              </a:rPr>
              <a:t> </a:t>
            </a:r>
          </a:p>
          <a:p>
            <a:pPr algn="just"/>
            <a:r>
              <a:rPr lang="ar-IQ" sz="1700" dirty="0" smtClean="0">
                <a:solidFill>
                  <a:schemeClr val="tx1"/>
                </a:solidFill>
                <a:cs typeface="Simplified Arabic" pitchFamily="2" charset="-78"/>
              </a:rPr>
              <a:t>يمثل الفرق بين تكرار الفئة </a:t>
            </a:r>
            <a:r>
              <a:rPr lang="ar-IQ" sz="1700" dirty="0" err="1" smtClean="0">
                <a:solidFill>
                  <a:schemeClr val="tx1"/>
                </a:solidFill>
                <a:cs typeface="Simplified Arabic" pitchFamily="2" charset="-78"/>
              </a:rPr>
              <a:t>المنوالية</a:t>
            </a:r>
            <a:r>
              <a:rPr lang="ar-IQ" sz="1700" dirty="0" smtClean="0">
                <a:solidFill>
                  <a:schemeClr val="tx1"/>
                </a:solidFill>
                <a:cs typeface="Simplified Arabic" pitchFamily="2" charset="-78"/>
              </a:rPr>
              <a:t> والتكرار السابق له </a:t>
            </a:r>
            <a:r>
              <a:rPr lang="ar-IQ" sz="1700" b="1" dirty="0" smtClean="0">
                <a:solidFill>
                  <a:schemeClr val="tx1"/>
                </a:solidFill>
                <a:cs typeface="Simplified Arabic" pitchFamily="2" charset="-78"/>
              </a:rPr>
              <a:t>= </a:t>
            </a:r>
            <a:r>
              <a:rPr lang="en-US" sz="1700" b="1" dirty="0" smtClean="0">
                <a:solidFill>
                  <a:schemeClr val="tx1"/>
                </a:solidFill>
                <a:cs typeface="Simplified Arabic" pitchFamily="2" charset="-78"/>
              </a:rPr>
              <a:t>1</a:t>
            </a:r>
            <a:r>
              <a:rPr lang="ar-IQ" sz="1700" b="1" dirty="0" smtClean="0">
                <a:solidFill>
                  <a:schemeClr val="tx1"/>
                </a:solidFill>
                <a:cs typeface="Simplified Arabic" pitchFamily="2" charset="-78"/>
              </a:rPr>
              <a:t> Δ</a:t>
            </a:r>
            <a:r>
              <a:rPr lang="ar-IQ" sz="1700"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يمثل الفرق بين تكرار الفئة </a:t>
            </a:r>
            <a:r>
              <a:rPr lang="ar-IQ" sz="1700" dirty="0" err="1" smtClean="0">
                <a:solidFill>
                  <a:schemeClr val="tx1"/>
                </a:solidFill>
                <a:cs typeface="Simplified Arabic" pitchFamily="2" charset="-78"/>
              </a:rPr>
              <a:t>المنوالية</a:t>
            </a:r>
            <a:r>
              <a:rPr lang="ar-IQ" sz="1700" dirty="0" smtClean="0">
                <a:solidFill>
                  <a:schemeClr val="tx1"/>
                </a:solidFill>
                <a:cs typeface="Simplified Arabic" pitchFamily="2" charset="-78"/>
              </a:rPr>
              <a:t> والتكرار اللاحق له </a:t>
            </a:r>
            <a:r>
              <a:rPr lang="ar-IQ" sz="1700" b="1" dirty="0" smtClean="0">
                <a:solidFill>
                  <a:schemeClr val="tx1"/>
                </a:solidFill>
                <a:cs typeface="Simplified Arabic" pitchFamily="2" charset="-78"/>
              </a:rPr>
              <a:t>= </a:t>
            </a:r>
            <a:r>
              <a:rPr lang="en-US" sz="1700" b="1" dirty="0" smtClean="0">
                <a:solidFill>
                  <a:schemeClr val="tx1"/>
                </a:solidFill>
                <a:cs typeface="Simplified Arabic" pitchFamily="2" charset="-78"/>
              </a:rPr>
              <a:t>2</a:t>
            </a:r>
            <a:r>
              <a:rPr lang="ar-IQ" sz="1700" b="1" dirty="0" smtClean="0">
                <a:solidFill>
                  <a:schemeClr val="tx1"/>
                </a:solidFill>
                <a:cs typeface="Simplified Arabic" pitchFamily="2" charset="-78"/>
              </a:rPr>
              <a:t> Δ</a:t>
            </a:r>
            <a:r>
              <a:rPr lang="ar-IQ" sz="1700"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en-US" sz="1700" b="1" dirty="0" smtClean="0">
                <a:solidFill>
                  <a:schemeClr val="tx1"/>
                </a:solidFill>
                <a:cs typeface="Simplified Arabic" pitchFamily="2" charset="-78"/>
              </a:rPr>
              <a:t>W</a:t>
            </a:r>
            <a:r>
              <a:rPr lang="ar-IQ" sz="1700" dirty="0" smtClean="0">
                <a:solidFill>
                  <a:schemeClr val="tx1"/>
                </a:solidFill>
                <a:cs typeface="Simplified Arabic" pitchFamily="2" charset="-78"/>
              </a:rPr>
              <a:t> طول الفئة </a:t>
            </a:r>
            <a:r>
              <a:rPr lang="ar-IQ" sz="1700" dirty="0" err="1" smtClean="0">
                <a:solidFill>
                  <a:schemeClr val="tx1"/>
                </a:solidFill>
                <a:cs typeface="Simplified Arabic" pitchFamily="2" charset="-78"/>
              </a:rPr>
              <a:t>المنوالية</a:t>
            </a:r>
            <a:r>
              <a:rPr lang="ar-IQ" sz="1700" dirty="0" smtClean="0">
                <a:solidFill>
                  <a:schemeClr val="tx1"/>
                </a:solidFill>
                <a:cs typeface="Simplified Arabic" pitchFamily="2" charset="-78"/>
              </a:rPr>
              <a:t>. </a:t>
            </a:r>
            <a:endParaRPr lang="en-US" sz="1700" dirty="0" smtClean="0">
              <a:solidFill>
                <a:schemeClr val="tx1"/>
              </a:solidFill>
              <a:cs typeface="Simplified Arabic" pitchFamily="2" charset="-78"/>
            </a:endParaRPr>
          </a:p>
          <a:p>
            <a:pPr algn="just"/>
            <a:r>
              <a:rPr lang="ar-IQ" sz="1700" dirty="0" smtClean="0">
                <a:solidFill>
                  <a:schemeClr val="tx1"/>
                </a:solidFill>
                <a:cs typeface="Simplified Arabic" pitchFamily="2" charset="-78"/>
              </a:rPr>
              <a:t>والفئة </a:t>
            </a:r>
            <a:r>
              <a:rPr lang="ar-IQ" sz="1700" dirty="0" err="1" smtClean="0">
                <a:solidFill>
                  <a:schemeClr val="tx1"/>
                </a:solidFill>
                <a:cs typeface="Simplified Arabic" pitchFamily="2" charset="-78"/>
              </a:rPr>
              <a:t>المنوالية</a:t>
            </a:r>
            <a:r>
              <a:rPr lang="ar-IQ" sz="1700" dirty="0" smtClean="0">
                <a:solidFill>
                  <a:schemeClr val="tx1"/>
                </a:solidFill>
                <a:cs typeface="Simplified Arabic" pitchFamily="2" charset="-78"/>
              </a:rPr>
              <a:t> هي الفئة المقابلة لأكبر تكرار في الجدول. </a:t>
            </a:r>
            <a:endParaRPr lang="en-US" sz="1700" dirty="0">
              <a:solidFill>
                <a:schemeClr val="tx1"/>
              </a:solidFill>
              <a:cs typeface="Simplified Arabic" pitchFamily="2" charset="-78"/>
            </a:endParaRPr>
          </a:p>
        </p:txBody>
      </p:sp>
      <p:sp>
        <p:nvSpPr>
          <p:cNvPr id="130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004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09800" y="4830482"/>
            <a:ext cx="2971800" cy="427318"/>
          </a:xfrm>
          <a:prstGeom prst="rect">
            <a:avLst/>
          </a:prstGeom>
          <a:noFill/>
        </p:spPr>
      </p:pic>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1600" b="1" dirty="0" smtClean="0">
                <a:solidFill>
                  <a:schemeClr val="tx1"/>
                </a:solidFill>
                <a:cs typeface="Simplified Arabic" pitchFamily="2" charset="-78"/>
              </a:rPr>
              <a:t>مثال:-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للبيانات في الجدول التالي (الأجور لـ </a:t>
            </a:r>
            <a:r>
              <a:rPr lang="en-US" sz="1600" dirty="0" smtClean="0">
                <a:solidFill>
                  <a:schemeClr val="tx1"/>
                </a:solidFill>
                <a:cs typeface="Simplified Arabic" pitchFamily="2" charset="-78"/>
              </a:rPr>
              <a:t>65</a:t>
            </a:r>
            <a:r>
              <a:rPr lang="ar-IQ" sz="1600" dirty="0" smtClean="0">
                <a:solidFill>
                  <a:schemeClr val="tx1"/>
                </a:solidFill>
                <a:cs typeface="Simplified Arabic" pitchFamily="2" charset="-78"/>
              </a:rPr>
              <a:t> عامل) المطلوب إيجاد قيمة المنوال. </a:t>
            </a: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الحل:- </a:t>
            </a:r>
            <a:endParaRPr lang="en-US"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endParaRPr lang="ar-IQ"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الفئة </a:t>
            </a:r>
            <a:r>
              <a:rPr lang="ar-IQ" sz="1600" dirty="0" err="1" smtClean="0">
                <a:solidFill>
                  <a:schemeClr val="tx1"/>
                </a:solidFill>
                <a:cs typeface="Simplified Arabic" pitchFamily="2" charset="-78"/>
              </a:rPr>
              <a:t>المنوالية</a:t>
            </a:r>
            <a:r>
              <a:rPr lang="ar-IQ" sz="1600" dirty="0" smtClean="0">
                <a:solidFill>
                  <a:schemeClr val="tx1"/>
                </a:solidFill>
                <a:cs typeface="Simplified Arabic" pitchFamily="2" charset="-78"/>
              </a:rPr>
              <a:t> هنا هي الفئة (</a:t>
            </a:r>
            <a:r>
              <a:rPr lang="en-US" sz="1600" dirty="0" smtClean="0">
                <a:solidFill>
                  <a:schemeClr val="tx1"/>
                </a:solidFill>
                <a:cs typeface="Simplified Arabic" pitchFamily="2" charset="-78"/>
              </a:rPr>
              <a:t>70</a:t>
            </a:r>
            <a:r>
              <a:rPr lang="ar-IQ" sz="1600" dirty="0" smtClean="0">
                <a:solidFill>
                  <a:schemeClr val="tx1"/>
                </a:solidFill>
                <a:cs typeface="Simplified Arabic" pitchFamily="2" charset="-78"/>
              </a:rPr>
              <a:t> إلى اقل من </a:t>
            </a:r>
            <a:r>
              <a:rPr lang="en-US" sz="1600" dirty="0" smtClean="0">
                <a:solidFill>
                  <a:schemeClr val="tx1"/>
                </a:solidFill>
                <a:cs typeface="Simplified Arabic" pitchFamily="2" charset="-78"/>
              </a:rPr>
              <a:t>80</a:t>
            </a:r>
            <a:r>
              <a:rPr lang="ar-IQ" sz="1600" dirty="0" smtClean="0">
                <a:solidFill>
                  <a:schemeClr val="tx1"/>
                </a:solidFill>
                <a:cs typeface="Simplified Arabic" pitchFamily="2" charset="-78"/>
              </a:rPr>
              <a:t>) وطولها = </a:t>
            </a:r>
            <a:r>
              <a:rPr lang="en-US" sz="1600" dirty="0" smtClean="0">
                <a:solidFill>
                  <a:schemeClr val="tx1"/>
                </a:solidFill>
                <a:cs typeface="Simplified Arabic" pitchFamily="2" charset="-78"/>
              </a:rPr>
              <a:t>10</a:t>
            </a:r>
            <a:r>
              <a:rPr lang="ar-IQ" sz="1600" dirty="0" smtClean="0">
                <a:solidFill>
                  <a:schemeClr val="tx1"/>
                </a:solidFill>
                <a:cs typeface="Simplified Arabic" pitchFamily="2" charset="-78"/>
              </a:rPr>
              <a:t> وعليه سيكون. </a:t>
            </a:r>
            <a:endParaRPr lang="en-US" sz="1600" dirty="0" smtClean="0">
              <a:solidFill>
                <a:schemeClr val="tx1"/>
              </a:solidFill>
              <a:cs typeface="Simplified Arabic" pitchFamily="2" charset="-78"/>
            </a:endParaRPr>
          </a:p>
          <a:p>
            <a:pPr algn="just"/>
            <a:r>
              <a:rPr lang="en-US" sz="1600" b="1" dirty="0" err="1" smtClean="0">
                <a:solidFill>
                  <a:schemeClr val="tx1"/>
                </a:solidFill>
                <a:cs typeface="Simplified Arabic" pitchFamily="2" charset="-78"/>
              </a:rPr>
              <a:t>Lk</a:t>
            </a:r>
            <a:r>
              <a:rPr lang="en-US" sz="1600" b="1" dirty="0" smtClean="0">
                <a:solidFill>
                  <a:schemeClr val="tx1"/>
                </a:solidFill>
                <a:cs typeface="Simplified Arabic" pitchFamily="2" charset="-78"/>
              </a:rPr>
              <a:t> = 70</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W = 10</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Δ1 = 16 – 10 = 6</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Δ2 = 16 – 14 = 2</a:t>
            </a:r>
            <a:endParaRPr lang="en-US" sz="1600" dirty="0" smtClean="0">
              <a:solidFill>
                <a:schemeClr val="tx1"/>
              </a:solidFill>
              <a:cs typeface="Simplified Arabic" pitchFamily="2" charset="-78"/>
            </a:endParaRPr>
          </a:p>
          <a:p>
            <a:pPr algn="just"/>
            <a:endParaRPr lang="ar-IQ" sz="1600" b="1" dirty="0" smtClean="0">
              <a:solidFill>
                <a:schemeClr val="tx1"/>
              </a:solidFill>
              <a:cs typeface="Simplified Arabic" pitchFamily="2" charset="-78"/>
            </a:endParaRPr>
          </a:p>
          <a:p>
            <a:pPr algn="just"/>
            <a:endParaRPr lang="en-US" sz="1600" b="1"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		      </a:t>
            </a:r>
            <a:r>
              <a:rPr lang="en-US" sz="1600" b="1" dirty="0" smtClean="0">
                <a:solidFill>
                  <a:schemeClr val="tx1"/>
                </a:solidFill>
                <a:cs typeface="Simplified Arabic" pitchFamily="2" charset="-78"/>
              </a:rPr>
              <a:t>= 70 + 7.5</a:t>
            </a:r>
            <a:endParaRPr lang="en-US" sz="1600"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		           </a:t>
            </a:r>
            <a:r>
              <a:rPr lang="en-US" sz="1600" b="1" dirty="0" smtClean="0">
                <a:solidFill>
                  <a:schemeClr val="tx1"/>
                </a:solidFill>
                <a:cs typeface="Simplified Arabic" pitchFamily="2" charset="-78"/>
              </a:rPr>
              <a:t>= 77.5</a:t>
            </a:r>
            <a:endParaRPr lang="en-US" sz="1600"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2" name="Rectangle 18"/>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13" name="جدول 12"/>
          <p:cNvGraphicFramePr>
            <a:graphicFrameLocks noGrp="1"/>
          </p:cNvGraphicFramePr>
          <p:nvPr/>
        </p:nvGraphicFramePr>
        <p:xfrm>
          <a:off x="1981201" y="990600"/>
          <a:ext cx="6400799" cy="490728"/>
        </p:xfrm>
        <a:graphic>
          <a:graphicData uri="http://schemas.openxmlformats.org/drawingml/2006/table">
            <a:tbl>
              <a:tblPr rtl="1" firstRow="1" bandRow="1">
                <a:tableStyleId>{5C22544A-7EE6-4342-B048-85BDC9FD1C3A}</a:tableStyleId>
              </a:tblPr>
              <a:tblGrid>
                <a:gridCol w="381000"/>
                <a:gridCol w="1619251"/>
                <a:gridCol w="580073"/>
                <a:gridCol w="640080"/>
                <a:gridCol w="600075"/>
                <a:gridCol w="600075"/>
                <a:gridCol w="640080"/>
                <a:gridCol w="628965"/>
                <a:gridCol w="711200"/>
              </a:tblGrid>
              <a:tr h="228600">
                <a:tc>
                  <a:txBody>
                    <a:bodyPr/>
                    <a:lstStyle/>
                    <a:p>
                      <a:pPr algn="ctr" rtl="1">
                        <a:lnSpc>
                          <a:spcPct val="115000"/>
                        </a:lnSpc>
                        <a:spcAft>
                          <a:spcPts val="0"/>
                        </a:spcAft>
                      </a:pPr>
                      <a:r>
                        <a:rPr lang="ar-IQ" sz="1400" dirty="0">
                          <a:latin typeface="Calibri"/>
                          <a:ea typeface="Calibri"/>
                          <a:cs typeface="Arial"/>
                        </a:rPr>
                        <a:t>Σ</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120</a:t>
                      </a:r>
                      <a:r>
                        <a:rPr lang="ar-IQ" sz="1400" dirty="0">
                          <a:latin typeface="Calibri"/>
                          <a:ea typeface="Calibri"/>
                          <a:cs typeface="Arial"/>
                        </a:rPr>
                        <a:t> إلى اقل من </a:t>
                      </a:r>
                      <a:r>
                        <a:rPr lang="en-US" sz="1400" dirty="0">
                          <a:latin typeface="Arial"/>
                          <a:ea typeface="Calibri"/>
                          <a:cs typeface="Arial"/>
                        </a:rPr>
                        <a:t>110</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dirty="0">
                          <a:latin typeface="Arial"/>
                          <a:ea typeface="Calibri"/>
                          <a:cs typeface="Arial"/>
                        </a:rPr>
                        <a:t>100 -</a:t>
                      </a:r>
                      <a:endParaRPr lang="en-US" sz="1100"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dirty="0">
                          <a:latin typeface="Arial"/>
                          <a:ea typeface="Calibri"/>
                          <a:cs typeface="Arial"/>
                        </a:rPr>
                        <a:t>90 -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80 -</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70 -</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60 -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50 -</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ar-IQ" sz="1400" dirty="0">
                          <a:latin typeface="Calibri"/>
                          <a:ea typeface="Calibri"/>
                          <a:cs typeface="Arial"/>
                        </a:rPr>
                        <a:t>الفئات </a:t>
                      </a:r>
                      <a:endParaRPr lang="en-US" sz="1100" dirty="0">
                        <a:latin typeface="Calibri"/>
                        <a:ea typeface="Calibri"/>
                        <a:cs typeface="Arial"/>
                      </a:endParaRPr>
                    </a:p>
                  </a:txBody>
                  <a:tcPr marL="68580" marR="68580" marT="0" marB="0" anchor="ctr"/>
                </a:tc>
              </a:tr>
              <a:tr h="228600">
                <a:tc>
                  <a:txBody>
                    <a:bodyPr/>
                    <a:lstStyle/>
                    <a:p>
                      <a:pPr algn="ctr" rtl="0">
                        <a:lnSpc>
                          <a:spcPct val="115000"/>
                        </a:lnSpc>
                        <a:spcAft>
                          <a:spcPts val="0"/>
                        </a:spcAft>
                      </a:pPr>
                      <a:r>
                        <a:rPr lang="en-US" sz="1400" dirty="0">
                          <a:latin typeface="Arial"/>
                          <a:ea typeface="Calibri"/>
                          <a:cs typeface="Arial"/>
                        </a:rPr>
                        <a:t>65</a:t>
                      </a:r>
                      <a:endParaRPr lang="en-US" sz="1100"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dirty="0">
                          <a:latin typeface="Arial"/>
                          <a:ea typeface="Calibri"/>
                          <a:cs typeface="Arial"/>
                        </a:rPr>
                        <a:t>2</a:t>
                      </a:r>
                      <a:endParaRPr lang="en-US" sz="1100"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5</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dirty="0">
                          <a:latin typeface="Arial"/>
                          <a:ea typeface="Calibri"/>
                          <a:cs typeface="Arial"/>
                        </a:rPr>
                        <a:t>10</a:t>
                      </a:r>
                      <a:endParaRPr lang="en-US" sz="1100"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14</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16</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10</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8</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dirty="0" err="1">
                          <a:latin typeface="Arial"/>
                          <a:ea typeface="Calibri"/>
                          <a:cs typeface="Arial"/>
                        </a:rPr>
                        <a:t>fi</a:t>
                      </a:r>
                      <a:r>
                        <a:rPr lang="en-US" sz="1400" dirty="0">
                          <a:latin typeface="Arial"/>
                          <a:ea typeface="Calibri"/>
                          <a:cs typeface="Arial"/>
                        </a:rPr>
                        <a:t> </a:t>
                      </a:r>
                      <a:endParaRPr lang="en-US" sz="1100" dirty="0">
                        <a:latin typeface="Calibri"/>
                        <a:ea typeface="Calibri"/>
                        <a:cs typeface="Arial"/>
                      </a:endParaRPr>
                    </a:p>
                  </a:txBody>
                  <a:tcPr marL="68580" marR="68580" marT="0" marB="0" anchor="ctr"/>
                </a:tc>
              </a:tr>
            </a:tbl>
          </a:graphicData>
        </a:graphic>
      </p:graphicFrame>
      <p:graphicFrame>
        <p:nvGraphicFramePr>
          <p:cNvPr id="14" name="جدول 13"/>
          <p:cNvGraphicFramePr>
            <a:graphicFrameLocks noGrp="1"/>
          </p:cNvGraphicFramePr>
          <p:nvPr/>
        </p:nvGraphicFramePr>
        <p:xfrm>
          <a:off x="1981200" y="1524000"/>
          <a:ext cx="4114800" cy="2523744"/>
        </p:xfrm>
        <a:graphic>
          <a:graphicData uri="http://schemas.openxmlformats.org/drawingml/2006/table">
            <a:tbl>
              <a:tblPr rtl="1" firstRow="1" bandRow="1">
                <a:tableStyleId>{5C22544A-7EE6-4342-B048-85BDC9FD1C3A}</a:tableStyleId>
              </a:tblPr>
              <a:tblGrid>
                <a:gridCol w="2057400"/>
                <a:gridCol w="2057400"/>
              </a:tblGrid>
              <a:tr h="270761">
                <a:tc>
                  <a:txBody>
                    <a:bodyPr/>
                    <a:lstStyle/>
                    <a:p>
                      <a:pPr algn="ctr" rtl="1">
                        <a:lnSpc>
                          <a:spcPct val="115000"/>
                        </a:lnSpc>
                        <a:spcAft>
                          <a:spcPts val="0"/>
                        </a:spcAft>
                      </a:pPr>
                      <a:r>
                        <a:rPr lang="en-US" sz="1600" b="1" dirty="0" err="1">
                          <a:latin typeface="Arial"/>
                          <a:ea typeface="Calibri"/>
                          <a:cs typeface="Arial"/>
                        </a:rPr>
                        <a:t>Fi</a:t>
                      </a:r>
                      <a:endParaRPr lang="en-US" sz="1200" b="1" dirty="0">
                        <a:latin typeface="Calibri"/>
                        <a:ea typeface="Calibri"/>
                        <a:cs typeface="Arial"/>
                      </a:endParaRPr>
                    </a:p>
                  </a:txBody>
                  <a:tcPr marL="68580" marR="68580" marT="0" marB="0" anchor="ctr"/>
                </a:tc>
                <a:tc>
                  <a:txBody>
                    <a:bodyPr/>
                    <a:lstStyle/>
                    <a:p>
                      <a:pPr algn="ctr" rtl="1">
                        <a:lnSpc>
                          <a:spcPct val="115000"/>
                        </a:lnSpc>
                        <a:spcAft>
                          <a:spcPts val="0"/>
                        </a:spcAft>
                      </a:pPr>
                      <a:r>
                        <a:rPr lang="ar-IQ" sz="1600" b="1">
                          <a:latin typeface="Calibri"/>
                          <a:ea typeface="Calibri"/>
                          <a:cs typeface="Arial"/>
                        </a:rPr>
                        <a:t>الفئات </a:t>
                      </a:r>
                      <a:endParaRPr lang="en-US" sz="1200" b="1">
                        <a:latin typeface="Calibri"/>
                        <a:ea typeface="Calibri"/>
                        <a:cs typeface="Arial"/>
                      </a:endParaRPr>
                    </a:p>
                  </a:txBody>
                  <a:tcPr marL="68580" marR="68580" marT="0" marB="0" anchor="ctr"/>
                </a:tc>
              </a:tr>
              <a:tr h="213643">
                <a:tc>
                  <a:txBody>
                    <a:bodyPr/>
                    <a:lstStyle/>
                    <a:p>
                      <a:pPr algn="ctr" rtl="0">
                        <a:lnSpc>
                          <a:spcPct val="115000"/>
                        </a:lnSpc>
                        <a:spcAft>
                          <a:spcPts val="0"/>
                        </a:spcAft>
                      </a:pPr>
                      <a:r>
                        <a:rPr lang="en-US" sz="1600" b="1" dirty="0">
                          <a:latin typeface="Arial"/>
                          <a:ea typeface="Calibri"/>
                          <a:cs typeface="Arial"/>
                        </a:rPr>
                        <a:t>8</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50 -</a:t>
                      </a:r>
                      <a:endParaRPr lang="en-US" sz="1200" b="1">
                        <a:latin typeface="Calibri"/>
                        <a:ea typeface="Calibri"/>
                        <a:cs typeface="Arial"/>
                      </a:endParaRPr>
                    </a:p>
                  </a:txBody>
                  <a:tcPr marL="68580" marR="68580" marT="0" marB="0"/>
                </a:tc>
              </a:tr>
              <a:tr h="213643">
                <a:tc>
                  <a:txBody>
                    <a:bodyPr/>
                    <a:lstStyle/>
                    <a:p>
                      <a:pPr algn="ctr" rtl="1">
                        <a:lnSpc>
                          <a:spcPct val="115000"/>
                        </a:lnSpc>
                        <a:spcAft>
                          <a:spcPts val="0"/>
                        </a:spcAft>
                      </a:pPr>
                      <a:r>
                        <a:rPr lang="en-US" sz="1600" b="1" dirty="0">
                          <a:latin typeface="Arial"/>
                          <a:ea typeface="Calibri"/>
                          <a:cs typeface="Arial"/>
                        </a:rPr>
                        <a:t>10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60 -</a:t>
                      </a:r>
                      <a:endParaRPr lang="en-US" sz="1200" b="1">
                        <a:latin typeface="Calibri"/>
                        <a:ea typeface="Calibri"/>
                        <a:cs typeface="Arial"/>
                      </a:endParaRPr>
                    </a:p>
                  </a:txBody>
                  <a:tcPr marL="68580" marR="68580" marT="0" marB="0"/>
                </a:tc>
              </a:tr>
              <a:tr h="213643">
                <a:tc>
                  <a:txBody>
                    <a:bodyPr/>
                    <a:lstStyle/>
                    <a:p>
                      <a:pPr algn="ctr" rtl="1">
                        <a:lnSpc>
                          <a:spcPct val="115000"/>
                        </a:lnSpc>
                        <a:spcAft>
                          <a:spcPts val="0"/>
                        </a:spcAft>
                      </a:pPr>
                      <a:r>
                        <a:rPr lang="en-US" sz="1600" b="1" dirty="0">
                          <a:latin typeface="Arial"/>
                          <a:ea typeface="Calibri"/>
                          <a:cs typeface="Arial"/>
                        </a:rPr>
                        <a:t>16</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70 -</a:t>
                      </a:r>
                      <a:endParaRPr lang="en-US" sz="1200" b="1">
                        <a:latin typeface="Calibri"/>
                        <a:ea typeface="Calibri"/>
                        <a:cs typeface="Arial"/>
                      </a:endParaRPr>
                    </a:p>
                  </a:txBody>
                  <a:tcPr marL="68580" marR="68580" marT="0" marB="0"/>
                </a:tc>
              </a:tr>
              <a:tr h="213643">
                <a:tc>
                  <a:txBody>
                    <a:bodyPr/>
                    <a:lstStyle/>
                    <a:p>
                      <a:pPr algn="ctr" rtl="1">
                        <a:lnSpc>
                          <a:spcPct val="115000"/>
                        </a:lnSpc>
                        <a:spcAft>
                          <a:spcPts val="0"/>
                        </a:spcAft>
                      </a:pPr>
                      <a:r>
                        <a:rPr lang="en-US" sz="1600" b="1" dirty="0">
                          <a:latin typeface="Arial"/>
                          <a:ea typeface="Calibri"/>
                          <a:cs typeface="Arial"/>
                        </a:rPr>
                        <a:t>14</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80 -</a:t>
                      </a:r>
                      <a:endParaRPr lang="en-US" sz="1200" b="1">
                        <a:latin typeface="Calibri"/>
                        <a:ea typeface="Calibri"/>
                        <a:cs typeface="Arial"/>
                      </a:endParaRPr>
                    </a:p>
                  </a:txBody>
                  <a:tcPr marL="68580" marR="68580" marT="0" marB="0"/>
                </a:tc>
              </a:tr>
              <a:tr h="213643">
                <a:tc>
                  <a:txBody>
                    <a:bodyPr/>
                    <a:lstStyle/>
                    <a:p>
                      <a:pPr algn="ctr" rtl="1">
                        <a:lnSpc>
                          <a:spcPct val="115000"/>
                        </a:lnSpc>
                        <a:spcAft>
                          <a:spcPts val="0"/>
                        </a:spcAft>
                      </a:pPr>
                      <a:r>
                        <a:rPr lang="en-US" sz="1600" b="1" dirty="0">
                          <a:latin typeface="Arial"/>
                          <a:ea typeface="Calibri"/>
                          <a:cs typeface="Arial"/>
                        </a:rPr>
                        <a:t>10</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90 -</a:t>
                      </a:r>
                      <a:endParaRPr lang="en-US" sz="1200" b="1">
                        <a:latin typeface="Calibri"/>
                        <a:ea typeface="Calibri"/>
                        <a:cs typeface="Arial"/>
                      </a:endParaRPr>
                    </a:p>
                  </a:txBody>
                  <a:tcPr marL="68580" marR="68580" marT="0" marB="0"/>
                </a:tc>
              </a:tr>
              <a:tr h="213643">
                <a:tc>
                  <a:txBody>
                    <a:bodyPr/>
                    <a:lstStyle/>
                    <a:p>
                      <a:pPr algn="ctr" rtl="1">
                        <a:lnSpc>
                          <a:spcPct val="115000"/>
                        </a:lnSpc>
                        <a:spcAft>
                          <a:spcPts val="0"/>
                        </a:spcAft>
                      </a:pPr>
                      <a:r>
                        <a:rPr lang="en-US" sz="1600" b="1" dirty="0">
                          <a:latin typeface="Arial"/>
                          <a:ea typeface="Calibri"/>
                          <a:cs typeface="Arial"/>
                        </a:rPr>
                        <a:t>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100 -</a:t>
                      </a:r>
                      <a:endParaRPr lang="en-US" sz="1200" b="1">
                        <a:latin typeface="Calibri"/>
                        <a:ea typeface="Calibri"/>
                        <a:cs typeface="Arial"/>
                      </a:endParaRPr>
                    </a:p>
                  </a:txBody>
                  <a:tcPr marL="68580" marR="68580" marT="0" marB="0"/>
                </a:tc>
              </a:tr>
              <a:tr h="213643">
                <a:tc>
                  <a:txBody>
                    <a:bodyPr/>
                    <a:lstStyle/>
                    <a:p>
                      <a:pPr algn="ctr" rtl="1">
                        <a:lnSpc>
                          <a:spcPct val="115000"/>
                        </a:lnSpc>
                        <a:spcAft>
                          <a:spcPts val="0"/>
                        </a:spcAft>
                      </a:pPr>
                      <a:r>
                        <a:rPr lang="en-US" sz="1600" b="1" dirty="0">
                          <a:latin typeface="Arial"/>
                          <a:ea typeface="Calibri"/>
                          <a:cs typeface="Arial"/>
                        </a:rPr>
                        <a:t>2</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en-US" sz="1600" b="1">
                          <a:latin typeface="Arial"/>
                          <a:ea typeface="Calibri"/>
                          <a:cs typeface="Arial"/>
                        </a:rPr>
                        <a:t>120</a:t>
                      </a:r>
                      <a:r>
                        <a:rPr lang="ar-IQ" sz="1600" b="1">
                          <a:latin typeface="Calibri"/>
                          <a:ea typeface="Calibri"/>
                          <a:cs typeface="Arial"/>
                        </a:rPr>
                        <a:t> إلى اقل من </a:t>
                      </a:r>
                      <a:r>
                        <a:rPr lang="en-US" sz="1600" b="1">
                          <a:latin typeface="Arial"/>
                          <a:ea typeface="Calibri"/>
                          <a:cs typeface="Arial"/>
                        </a:rPr>
                        <a:t>110</a:t>
                      </a:r>
                      <a:endParaRPr lang="en-US" sz="1200" b="1">
                        <a:latin typeface="Calibri"/>
                        <a:ea typeface="Calibri"/>
                        <a:cs typeface="Arial"/>
                      </a:endParaRPr>
                    </a:p>
                  </a:txBody>
                  <a:tcPr marL="68580" marR="68580" marT="0" marB="0"/>
                </a:tc>
              </a:tr>
              <a:tr h="214936">
                <a:tc>
                  <a:txBody>
                    <a:bodyPr/>
                    <a:lstStyle/>
                    <a:p>
                      <a:pPr algn="ctr" rtl="1">
                        <a:lnSpc>
                          <a:spcPct val="115000"/>
                        </a:lnSpc>
                        <a:spcAft>
                          <a:spcPts val="0"/>
                        </a:spcAft>
                      </a:pPr>
                      <a:r>
                        <a:rPr lang="en-US" sz="1600" b="1" dirty="0">
                          <a:latin typeface="Arial"/>
                          <a:ea typeface="Calibri"/>
                          <a:cs typeface="Arial"/>
                        </a:rPr>
                        <a:t>65</a:t>
                      </a:r>
                      <a:endParaRPr lang="en-US" sz="1200" b="1" dirty="0">
                        <a:latin typeface="Calibri"/>
                        <a:ea typeface="Calibri"/>
                        <a:cs typeface="Arial"/>
                      </a:endParaRPr>
                    </a:p>
                  </a:txBody>
                  <a:tcPr marL="68580" marR="68580" marT="0" marB="0"/>
                </a:tc>
                <a:tc>
                  <a:txBody>
                    <a:bodyPr/>
                    <a:lstStyle/>
                    <a:p>
                      <a:pPr algn="ctr" rtl="1">
                        <a:lnSpc>
                          <a:spcPct val="1150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tc>
              </a:tr>
            </a:tbl>
          </a:graphicData>
        </a:graphic>
      </p:graphicFrame>
      <p:sp>
        <p:nvSpPr>
          <p:cNvPr id="132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0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286000" y="3924300"/>
            <a:ext cx="3444586" cy="495300"/>
          </a:xfrm>
          <a:prstGeom prst="rect">
            <a:avLst/>
          </a:prstGeom>
          <a:noFill/>
        </p:spPr>
      </p:pic>
      <p:sp>
        <p:nvSpPr>
          <p:cNvPr id="132099" name="Rectangle 3"/>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100"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38600" y="5334000"/>
            <a:ext cx="3143250" cy="419100"/>
          </a:xfrm>
          <a:prstGeom prst="rect">
            <a:avLst/>
          </a:prstGeom>
          <a:noFill/>
        </p:spPr>
      </p:pic>
      <p:sp>
        <p:nvSpPr>
          <p:cNvPr id="132102" name="Rectangle 6"/>
          <p:cNvSpPr>
            <a:spLocks noChangeArrowheads="1"/>
          </p:cNvSpPr>
          <p:nvPr/>
        </p:nvSpPr>
        <p:spPr bwMode="auto">
          <a:xfrm>
            <a:off x="0" y="876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2103"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572125" y="5753100"/>
            <a:ext cx="914400" cy="371475"/>
          </a:xfrm>
          <a:prstGeom prst="rect">
            <a:avLst/>
          </a:prstGeom>
          <a:noFill/>
        </p:spPr>
      </p:pic>
      <p:sp>
        <p:nvSpPr>
          <p:cNvPr id="132105" name="Rectangle 9"/>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5</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لمجموعات القيم التالية أوجد قيمة المنوال.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المجموعة الأولى:- </a:t>
            </a:r>
            <a:r>
              <a:rPr lang="en-US" sz="2000" b="1" dirty="0" smtClean="0">
                <a:solidFill>
                  <a:schemeClr val="tx1"/>
                </a:solidFill>
                <a:cs typeface="Simplified Arabic" pitchFamily="2" charset="-78"/>
              </a:rPr>
              <a:t>20, 25, 30, 41, 49.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المجموعة الثانية:- </a:t>
            </a:r>
            <a:r>
              <a:rPr lang="en-US" sz="2000" b="1" dirty="0" smtClean="0">
                <a:solidFill>
                  <a:schemeClr val="tx1"/>
                </a:solidFill>
                <a:cs typeface="Simplified Arabic" pitchFamily="2" charset="-78"/>
              </a:rPr>
              <a:t>14, 15, 20, 20, 20, 29, 30.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المجموعة الثالثة:- </a:t>
            </a:r>
            <a:r>
              <a:rPr lang="en-US" sz="2000" b="1" dirty="0" smtClean="0">
                <a:solidFill>
                  <a:schemeClr val="tx1"/>
                </a:solidFill>
                <a:cs typeface="Simplified Arabic" pitchFamily="2" charset="-78"/>
              </a:rPr>
              <a:t>9, 8, 4, 3, 8, 2, 3, 8, 3.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6</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في الجدول التالي أوجد قيمة المنوال.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خواص المنوال</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يمتاز المنوال بالخصائص التالية:-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سهل الحساب وعملية إيجاده قصيرة.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a:t>
            </a:r>
            <a:r>
              <a:rPr lang="ar-IQ" sz="2000" dirty="0" err="1" smtClean="0">
                <a:solidFill>
                  <a:schemeClr val="tx1"/>
                </a:solidFill>
                <a:cs typeface="Simplified Arabic" pitchFamily="2" charset="-78"/>
              </a:rPr>
              <a:t>لاتتأثر</a:t>
            </a:r>
            <a:r>
              <a:rPr lang="ar-IQ" sz="2000" dirty="0" smtClean="0">
                <a:solidFill>
                  <a:schemeClr val="tx1"/>
                </a:solidFill>
                <a:cs typeface="Simplified Arabic" pitchFamily="2" charset="-78"/>
              </a:rPr>
              <a:t> قيمته بالقيم الشاذة.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3</a:t>
            </a:r>
            <a:r>
              <a:rPr lang="ar-IQ" sz="2000" dirty="0" smtClean="0">
                <a:solidFill>
                  <a:schemeClr val="tx1"/>
                </a:solidFill>
                <a:cs typeface="Simplified Arabic" pitchFamily="2" charset="-78"/>
              </a:rPr>
              <a:t> . يمكن إيجاد المنوال في حالة الجداول المغلقة والمفتوحة على حد سواء. </a:t>
            </a: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209800" y="2514600"/>
          <a:ext cx="4114800" cy="1637458"/>
        </p:xfrm>
        <a:graphic>
          <a:graphicData uri="http://schemas.openxmlformats.org/drawingml/2006/table">
            <a:tbl>
              <a:tblPr rtl="1" firstRow="1" bandRow="1">
                <a:tableStyleId>{5C22544A-7EE6-4342-B048-85BDC9FD1C3A}</a:tableStyleId>
              </a:tblPr>
              <a:tblGrid>
                <a:gridCol w="2057400"/>
                <a:gridCol w="2057400"/>
              </a:tblGrid>
              <a:tr h="270761">
                <a:tc>
                  <a:txBody>
                    <a:bodyPr/>
                    <a:lstStyle/>
                    <a:p>
                      <a:pPr algn="ctr" rtl="1">
                        <a:lnSpc>
                          <a:spcPts val="1400"/>
                        </a:lnSpc>
                        <a:spcAft>
                          <a:spcPts val="0"/>
                        </a:spcAft>
                      </a:pPr>
                      <a:r>
                        <a:rPr lang="en-US" sz="1600" b="1" dirty="0" err="1" smtClean="0">
                          <a:latin typeface="Arial"/>
                          <a:ea typeface="Calibri"/>
                          <a:cs typeface="Arial"/>
                        </a:rPr>
                        <a:t>Fi</a:t>
                      </a:r>
                      <a:endParaRPr lang="en-US" sz="1600" b="1" dirty="0">
                        <a:latin typeface="Calibri"/>
                        <a:ea typeface="Calibri"/>
                        <a:cs typeface="Arial"/>
                      </a:endParaRPr>
                    </a:p>
                  </a:txBody>
                  <a:tcPr marL="68580" marR="68580" marT="0" marB="0" anchor="ctr"/>
                </a:tc>
                <a:tc>
                  <a:txBody>
                    <a:bodyPr/>
                    <a:lstStyle/>
                    <a:p>
                      <a:pPr algn="ctr" rtl="1">
                        <a:lnSpc>
                          <a:spcPts val="1400"/>
                        </a:lnSpc>
                        <a:spcAft>
                          <a:spcPts val="0"/>
                        </a:spcAft>
                      </a:pPr>
                      <a:r>
                        <a:rPr lang="ar-IQ" sz="1600" b="1">
                          <a:latin typeface="Calibri"/>
                          <a:ea typeface="Calibri"/>
                          <a:cs typeface="Arial"/>
                        </a:rPr>
                        <a:t>الفئات </a:t>
                      </a:r>
                      <a:endParaRPr lang="en-US" sz="1600" b="1">
                        <a:latin typeface="Calibri"/>
                        <a:ea typeface="Calibri"/>
                        <a:cs typeface="Arial"/>
                      </a:endParaRPr>
                    </a:p>
                    <a:p>
                      <a:pPr algn="ctr" rtl="1">
                        <a:lnSpc>
                          <a:spcPts val="1400"/>
                        </a:lnSpc>
                        <a:spcAft>
                          <a:spcPts val="0"/>
                        </a:spcAft>
                      </a:pPr>
                      <a:r>
                        <a:rPr lang="en-US" sz="1600" b="1">
                          <a:latin typeface="Arial"/>
                          <a:ea typeface="Calibri"/>
                          <a:cs typeface="Arial"/>
                        </a:rPr>
                        <a:t>Classes </a:t>
                      </a:r>
                      <a:endParaRPr lang="en-US" sz="1600" b="1">
                        <a:latin typeface="Calibri"/>
                        <a:ea typeface="Calibri"/>
                        <a:cs typeface="Arial"/>
                      </a:endParaRPr>
                    </a:p>
                  </a:txBody>
                  <a:tcPr marL="68580" marR="68580" marT="0" marB="0" anchor="ctr"/>
                </a:tc>
              </a:tr>
              <a:tr h="213643">
                <a:tc>
                  <a:txBody>
                    <a:bodyPr/>
                    <a:lstStyle/>
                    <a:p>
                      <a:pPr algn="ctr" rtl="0">
                        <a:lnSpc>
                          <a:spcPts val="1400"/>
                        </a:lnSpc>
                        <a:spcAft>
                          <a:spcPts val="0"/>
                        </a:spcAft>
                      </a:pPr>
                      <a:r>
                        <a:rPr lang="en-US" sz="1600" b="1" dirty="0">
                          <a:latin typeface="Arial"/>
                          <a:ea typeface="Calibri"/>
                          <a:cs typeface="Arial"/>
                        </a:rPr>
                        <a:t>8</a:t>
                      </a:r>
                      <a:endParaRPr lang="en-US" sz="16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150 -</a:t>
                      </a:r>
                      <a:endParaRPr lang="en-US" sz="16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dirty="0">
                          <a:latin typeface="Arial"/>
                          <a:ea typeface="Calibri"/>
                          <a:cs typeface="Arial"/>
                        </a:rPr>
                        <a:t>12</a:t>
                      </a:r>
                      <a:endParaRPr lang="en-US" sz="16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160 -</a:t>
                      </a:r>
                      <a:endParaRPr lang="en-US" sz="16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dirty="0">
                          <a:latin typeface="Arial"/>
                          <a:ea typeface="Calibri"/>
                          <a:cs typeface="Arial"/>
                        </a:rPr>
                        <a:t>15</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170 -</a:t>
                      </a:r>
                      <a:endParaRPr lang="en-US" sz="16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dirty="0">
                          <a:latin typeface="Arial"/>
                          <a:ea typeface="Calibri"/>
                          <a:cs typeface="Arial"/>
                        </a:rPr>
                        <a:t>9</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180 -</a:t>
                      </a:r>
                      <a:endParaRPr lang="en-US" sz="1600" b="1">
                        <a:latin typeface="Calibri"/>
                        <a:ea typeface="Calibri"/>
                        <a:cs typeface="Arial"/>
                      </a:endParaRPr>
                    </a:p>
                  </a:txBody>
                  <a:tcPr marL="68580" marR="68580" marT="0" marB="0"/>
                </a:tc>
              </a:tr>
              <a:tr h="213643">
                <a:tc>
                  <a:txBody>
                    <a:bodyPr/>
                    <a:lstStyle/>
                    <a:p>
                      <a:pPr algn="ctr" rtl="0">
                        <a:lnSpc>
                          <a:spcPts val="1400"/>
                        </a:lnSpc>
                        <a:spcAft>
                          <a:spcPts val="0"/>
                        </a:spcAft>
                      </a:pPr>
                      <a:r>
                        <a:rPr lang="en-US" sz="1600" b="1" dirty="0">
                          <a:latin typeface="Arial"/>
                          <a:ea typeface="Calibri"/>
                          <a:cs typeface="Arial"/>
                        </a:rPr>
                        <a:t>6</a:t>
                      </a:r>
                      <a:endParaRPr lang="en-US" sz="1600" b="1" dirty="0">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200</a:t>
                      </a:r>
                      <a:r>
                        <a:rPr lang="ar-IQ" sz="1600" b="1">
                          <a:latin typeface="Calibri"/>
                          <a:ea typeface="Calibri"/>
                          <a:cs typeface="Arial"/>
                        </a:rPr>
                        <a:t> إلى اقل من </a:t>
                      </a:r>
                      <a:r>
                        <a:rPr lang="en-US" sz="1600" b="1">
                          <a:latin typeface="Arial"/>
                          <a:ea typeface="Calibri"/>
                          <a:cs typeface="Arial"/>
                        </a:rPr>
                        <a:t>190</a:t>
                      </a:r>
                      <a:endParaRPr lang="en-US" sz="16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dirty="0">
                          <a:latin typeface="Arial"/>
                          <a:ea typeface="Calibri"/>
                          <a:cs typeface="Arial"/>
                        </a:rPr>
                        <a:t>50</a:t>
                      </a:r>
                      <a:endParaRPr lang="en-US" sz="1600" b="1" dirty="0">
                        <a:latin typeface="Calibri"/>
                        <a:ea typeface="Calibri"/>
                        <a:cs typeface="Arial"/>
                      </a:endParaRPr>
                    </a:p>
                  </a:txBody>
                  <a:tcPr marL="68580" marR="68580" marT="0" marB="0"/>
                </a:tc>
                <a:tc>
                  <a:txBody>
                    <a:bodyPr/>
                    <a:lstStyle/>
                    <a:p>
                      <a:pPr algn="ctr" rtl="1">
                        <a:lnSpc>
                          <a:spcPts val="1400"/>
                        </a:lnSpc>
                        <a:spcAft>
                          <a:spcPts val="0"/>
                        </a:spcAft>
                      </a:pPr>
                      <a:r>
                        <a:rPr lang="ar-IQ" sz="1600" b="1" dirty="0">
                          <a:latin typeface="Calibri"/>
                          <a:ea typeface="Calibri"/>
                          <a:cs typeface="Arial"/>
                        </a:rPr>
                        <a:t>Σ</a:t>
                      </a:r>
                      <a:endParaRPr lang="en-US" sz="1600" b="1"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IQ" dirty="0" smtClean="0"/>
              <a:t>الوسط الحسابي المرجح او الموزون</a:t>
            </a:r>
            <a:br>
              <a:rPr lang="ar-IQ" dirty="0" smtClean="0"/>
            </a:br>
            <a:r>
              <a:rPr lang="ar-IQ" dirty="0" smtClean="0"/>
              <a:t>-----------------------------------------</a:t>
            </a:r>
            <a:endParaRPr lang="ar-IQ" dirty="0"/>
          </a:p>
        </p:txBody>
      </p:sp>
      <p:sp>
        <p:nvSpPr>
          <p:cNvPr id="3" name="Content Placeholder 2"/>
          <p:cNvSpPr>
            <a:spLocks noGrp="1"/>
          </p:cNvSpPr>
          <p:nvPr>
            <p:ph idx="1"/>
          </p:nvPr>
        </p:nvSpPr>
        <p:spPr>
          <a:xfrm>
            <a:off x="304800" y="1905000"/>
            <a:ext cx="8686800" cy="4525962"/>
          </a:xfrm>
          <a:prstGeom prst="rect">
            <a:avLst/>
          </a:prstGeom>
          <a:ln>
            <a:solidFill>
              <a:schemeClr val="accent1"/>
            </a:solidFill>
            <a:prstDash val="solid"/>
          </a:ln>
        </p:spPr>
        <p:txBody>
          <a:bodyPr/>
          <a:lstStyle/>
          <a:p>
            <a:pPr>
              <a:buNone/>
            </a:pPr>
            <a:r>
              <a:rPr lang="ar-IQ" sz="1600" dirty="0" smtClean="0"/>
              <a:t> في حالة وجود قيم متغير رقمي ووجود اوزان مقابل كل منها تعبر عن اهمية القيمة فيمكن ان يعرف الوسط الحسابي المرجح على انة حاصل قسمة  العلى مجموعمجموع الجبري لحاصل ضرب كل قيمة في الوزن المقابل لها على مجموع الاوزان ويمكن ان نعبر عنة في الصيغة التالية</a:t>
            </a:r>
          </a:p>
          <a:p>
            <a:pPr>
              <a:buNone/>
            </a:pPr>
            <a:endParaRPr lang="en-US" sz="1600" dirty="0" smtClean="0"/>
          </a:p>
          <a:p>
            <a:pPr algn="ctr">
              <a:spcBef>
                <a:spcPts val="0"/>
              </a:spcBef>
              <a:spcAft>
                <a:spcPts val="0"/>
              </a:spcAft>
              <a:buNone/>
            </a:pPr>
            <a:r>
              <a:rPr lang="ar-IQ" sz="1600" dirty="0" smtClean="0"/>
              <a:t>                                                                         </a:t>
            </a:r>
          </a:p>
          <a:p>
            <a:pPr algn="l">
              <a:buNone/>
            </a:pPr>
            <a:r>
              <a:rPr lang="en-US" sz="4400" dirty="0" smtClean="0"/>
              <a:t>              </a:t>
            </a:r>
            <a:r>
              <a:rPr lang="en-US" sz="4400" dirty="0" err="1" smtClean="0"/>
              <a:t>X</a:t>
            </a:r>
            <a:r>
              <a:rPr lang="en-US" dirty="0" err="1" smtClean="0"/>
              <a:t>w</a:t>
            </a:r>
            <a:r>
              <a:rPr lang="en-US" sz="2800" dirty="0" smtClean="0"/>
              <a:t>=</a:t>
            </a:r>
          </a:p>
          <a:p>
            <a:pPr algn="l">
              <a:buNone/>
            </a:pPr>
            <a:endParaRPr lang="ar-IQ" sz="1600" dirty="0" smtClean="0"/>
          </a:p>
          <a:p>
            <a:pPr>
              <a:buNone/>
            </a:pPr>
            <a:r>
              <a:rPr lang="ar-IQ" sz="1600" dirty="0" smtClean="0"/>
              <a:t>وتستخدم صيغة الوسط الحسابي المرجخح او الموزون عند حساب المعدل الدراسي و ذلك بضرب عدد الوحدات الدراسية الاسبوعية والتي تعتبر الوزن لتلك المادة الدراسية </a:t>
            </a:r>
          </a:p>
          <a:p>
            <a:pPr>
              <a:buNone/>
            </a:pPr>
            <a:r>
              <a:rPr lang="ar-IQ" sz="1600" dirty="0" smtClean="0"/>
              <a:t>تمرين : حصل احد الطلبة في قسم الادارة الصحية على الدرجات التالية في الامتحانات النهائية المطلوب </a:t>
            </a:r>
          </a:p>
          <a:p>
            <a:pPr>
              <a:buNone/>
            </a:pPr>
            <a:r>
              <a:rPr lang="ar-IQ" sz="1600" dirty="0" smtClean="0"/>
              <a:t>حساب المعدل المرجح او الموزون</a:t>
            </a:r>
          </a:p>
          <a:p>
            <a:pPr>
              <a:buNone/>
            </a:pPr>
            <a:r>
              <a:rPr lang="ar-IQ" sz="1600" dirty="0" smtClean="0"/>
              <a:t>الدرجة :</a:t>
            </a:r>
            <a:r>
              <a:rPr lang="en-US" sz="1600" dirty="0" smtClean="0"/>
              <a:t>    </a:t>
            </a:r>
            <a:r>
              <a:rPr lang="ar-IQ" sz="1600" dirty="0" smtClean="0"/>
              <a:t> </a:t>
            </a:r>
            <a:r>
              <a:rPr lang="en-US" sz="1600" dirty="0" smtClean="0"/>
              <a:t>80  , 77 ,  65 , 90 ,  88 , 70 ,  67 , 77 , 80</a:t>
            </a:r>
            <a:r>
              <a:rPr lang="ar-IQ" sz="1600" dirty="0" smtClean="0"/>
              <a:t>    </a:t>
            </a:r>
            <a:r>
              <a:rPr lang="en-US" sz="1600" dirty="0" smtClean="0"/>
              <a:t>;</a:t>
            </a:r>
            <a:r>
              <a:rPr lang="ar-IQ" sz="1600" dirty="0" smtClean="0"/>
              <a:t>  </a:t>
            </a:r>
            <a:r>
              <a:rPr lang="en-US" sz="1600" dirty="0" smtClean="0"/>
              <a:t>Xi</a:t>
            </a:r>
            <a:endParaRPr lang="ar-IQ" sz="1600" dirty="0" smtClean="0"/>
          </a:p>
          <a:p>
            <a:pPr>
              <a:buNone/>
            </a:pPr>
            <a:r>
              <a:rPr lang="ar-IQ" sz="1600" dirty="0" smtClean="0"/>
              <a:t>الوزن   :      </a:t>
            </a:r>
            <a:r>
              <a:rPr lang="en-US" sz="1600" dirty="0" smtClean="0"/>
              <a:t>8  , 6 .    10  , 8  , 4  , 10  , 6  . 8  . 8  , 6</a:t>
            </a:r>
            <a:r>
              <a:rPr lang="ar-IQ" sz="1600" dirty="0" smtClean="0"/>
              <a:t>     </a:t>
            </a:r>
            <a:r>
              <a:rPr lang="en-US" sz="1600" dirty="0" smtClean="0"/>
              <a:t>;</a:t>
            </a:r>
            <a:r>
              <a:rPr lang="ar-IQ" sz="1600" dirty="0" smtClean="0"/>
              <a:t>   </a:t>
            </a:r>
            <a:r>
              <a:rPr lang="en-US" sz="1600" dirty="0" err="1" smtClean="0"/>
              <a:t>wi</a:t>
            </a:r>
            <a:r>
              <a:rPr lang="ar-IQ" sz="1600" dirty="0" smtClean="0"/>
              <a:t>                                           </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IQ"/>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352800" y="3124200"/>
            <a:ext cx="1628775" cy="876300"/>
          </a:xfrm>
          <a:prstGeom prst="rect">
            <a:avLst/>
          </a:prstGeo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u="sng" dirty="0" smtClean="0">
                <a:solidFill>
                  <a:schemeClr val="tx1"/>
                </a:solidFill>
                <a:cs typeface="Simplified Arabic" pitchFamily="2" charset="-78"/>
              </a:rPr>
              <a:t>العلاقة بين الوسط الحسابي والوسيط والمنوال</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هناك علاقة تحكم هذه المتوسطات الثلاثة بإمكاننا إذا ما عرفنا اثنان من هذه المتوسطات الثلاث إن نستخرج المتوسط الثالث عن طريق استخدام هذه العلاقة. وكذلك يمكننا إيجاد الوسط الحسابي لجدول مفتوح عن طريق تطبيق هذه العلاقة أيضاً وذلك بعد إيجاد أو استخراج المتوسطين الآخرين بالطرق والصيغ العادية المتبعة في كل منهما.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والعلاقة بين هذه المتوسطات الثلاث هي:-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Mean – Mode = 3 (Mean - Median)</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(الوسيط – الوسط الحسابي) </a:t>
            </a:r>
            <a:r>
              <a:rPr lang="en-US" sz="2000" b="1" dirty="0" smtClean="0">
                <a:solidFill>
                  <a:schemeClr val="tx1"/>
                </a:solidFill>
                <a:cs typeface="Simplified Arabic" pitchFamily="2" charset="-78"/>
              </a:rPr>
              <a:t>3</a:t>
            </a:r>
            <a:r>
              <a:rPr lang="ar-IQ" sz="2000" b="1" dirty="0" smtClean="0">
                <a:solidFill>
                  <a:schemeClr val="tx1"/>
                </a:solidFill>
                <a:cs typeface="Simplified Arabic" pitchFamily="2" charset="-78"/>
              </a:rPr>
              <a:t> =</a:t>
            </a:r>
            <a:r>
              <a:rPr lang="ar-IQ" sz="2000" dirty="0" smtClean="0">
                <a:solidFill>
                  <a:schemeClr val="tx1"/>
                </a:solidFill>
                <a:cs typeface="Simplified Arabic" pitchFamily="2" charset="-78"/>
              </a:rPr>
              <a:t> المنوال </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الوسط الحسابي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مثال:-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إذا كان المنوال </a:t>
            </a:r>
            <a:r>
              <a:rPr lang="en-US" sz="2000" b="1" dirty="0" smtClean="0">
                <a:solidFill>
                  <a:schemeClr val="tx1"/>
                </a:solidFill>
                <a:cs typeface="Simplified Arabic" pitchFamily="2" charset="-78"/>
              </a:rPr>
              <a:t>5.4 =</a:t>
            </a:r>
            <a:r>
              <a:rPr lang="ar-IQ" sz="2000" dirty="0" smtClean="0">
                <a:solidFill>
                  <a:schemeClr val="tx1"/>
                </a:solidFill>
                <a:cs typeface="Simplified Arabic" pitchFamily="2" charset="-78"/>
              </a:rPr>
              <a:t> والوسيط </a:t>
            </a:r>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5.2</a:t>
            </a:r>
            <a:r>
              <a:rPr lang="en-US" sz="2000" dirty="0" smtClean="0">
                <a:solidFill>
                  <a:schemeClr val="tx1"/>
                </a:solidFill>
                <a:cs typeface="Simplified Arabic" pitchFamily="2" charset="-78"/>
              </a:rPr>
              <a:t> </a:t>
            </a:r>
          </a:p>
          <a:p>
            <a:pPr algn="just"/>
            <a:r>
              <a:rPr lang="ar-IQ" sz="2000" dirty="0" smtClean="0">
                <a:solidFill>
                  <a:schemeClr val="tx1"/>
                </a:solidFill>
                <a:cs typeface="Simplified Arabic" pitchFamily="2" charset="-78"/>
              </a:rPr>
              <a:t>جد قيمة الوسط الحسابي.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الحل:-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(الوسيط – الوسط الحسابي) </a:t>
            </a:r>
            <a:r>
              <a:rPr lang="en-US" sz="2000" b="1" dirty="0" smtClean="0">
                <a:solidFill>
                  <a:schemeClr val="tx1"/>
                </a:solidFill>
                <a:cs typeface="Simplified Arabic" pitchFamily="2" charset="-78"/>
              </a:rPr>
              <a:t>= 3</a:t>
            </a:r>
            <a:r>
              <a:rPr lang="ar-IQ" sz="2000" dirty="0" smtClean="0">
                <a:solidFill>
                  <a:schemeClr val="tx1"/>
                </a:solidFill>
                <a:cs typeface="Simplified Arabic" pitchFamily="2" charset="-78"/>
              </a:rPr>
              <a:t> المنوال </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الوسط الحسابي </a:t>
            </a:r>
            <a:endParaRPr lang="en-US" sz="2000" dirty="0" smtClean="0">
              <a:solidFill>
                <a:schemeClr val="tx1"/>
              </a:solidFill>
              <a:cs typeface="Simplified Arabic" pitchFamily="2" charset="-78"/>
            </a:endParaRPr>
          </a:p>
          <a:p>
            <a:pPr rtl="0"/>
            <a:endParaRPr lang="en-US" sz="2000" dirty="0" smtClean="0">
              <a:solidFill>
                <a:schemeClr val="tx1"/>
              </a:solidFill>
              <a:cs typeface="Simplified Arabic" pitchFamily="2" charset="-78"/>
            </a:endParaRPr>
          </a:p>
          <a:p>
            <a:pPr rtl="0"/>
            <a:endParaRPr lang="en-US" sz="2000" dirty="0" smtClean="0">
              <a:solidFill>
                <a:schemeClr val="tx1"/>
              </a:solidFill>
              <a:cs typeface="Simplified Arabic" pitchFamily="2" charset="-78"/>
            </a:endParaRPr>
          </a:p>
          <a:p>
            <a:pPr rtl="0"/>
            <a:endParaRPr lang="en-US" sz="2000" dirty="0" smtClean="0">
              <a:solidFill>
                <a:schemeClr val="tx1"/>
              </a:solidFill>
              <a:cs typeface="Simplified Arabic" pitchFamily="2" charset="-78"/>
            </a:endParaRPr>
          </a:p>
          <a:p>
            <a:pPr rtl="0">
              <a:buFontTx/>
              <a:buChar char="-"/>
            </a:pPr>
            <a:r>
              <a:rPr lang="en-US" sz="2000" dirty="0" smtClean="0">
                <a:solidFill>
                  <a:schemeClr val="tx1"/>
                </a:solidFill>
                <a:cs typeface="Simplified Arabic" pitchFamily="2" charset="-78"/>
              </a:rPr>
              <a:t>2 X = - 10.2</a:t>
            </a:r>
          </a:p>
          <a:p>
            <a:pPr rtl="0">
              <a:buFontTx/>
              <a:buChar char="-"/>
            </a:pPr>
            <a:endParaRPr lang="en-US"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9"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42" name="Rectangle 18"/>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2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2099" name="Rectangle 3"/>
          <p:cNvSpPr>
            <a:spLocks noChangeArrowheads="1"/>
          </p:cNvSpPr>
          <p:nvPr/>
        </p:nvSpPr>
        <p:spPr bwMode="auto">
          <a:xfrm>
            <a:off x="0" y="876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2102" name="Rectangle 6"/>
          <p:cNvSpPr>
            <a:spLocks noChangeArrowheads="1"/>
          </p:cNvSpPr>
          <p:nvPr/>
        </p:nvSpPr>
        <p:spPr bwMode="auto">
          <a:xfrm>
            <a:off x="0" y="8763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21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2105" name="Rectangle 9"/>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123"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553200" y="4648200"/>
            <a:ext cx="2057400" cy="276225"/>
          </a:xfrm>
          <a:prstGeom prst="rect">
            <a:avLst/>
          </a:prstGeom>
          <a:noFill/>
        </p:spPr>
      </p:pic>
      <p:pic>
        <p:nvPicPr>
          <p:cNvPr id="133122"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553200" y="4953000"/>
            <a:ext cx="2019300" cy="276225"/>
          </a:xfrm>
          <a:prstGeom prst="rect">
            <a:avLst/>
          </a:prstGeom>
          <a:noFill/>
        </p:spPr>
      </p:pic>
      <p:pic>
        <p:nvPicPr>
          <p:cNvPr id="133121"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553200" y="5257800"/>
            <a:ext cx="2124075" cy="276225"/>
          </a:xfrm>
          <a:prstGeom prst="rect">
            <a:avLst/>
          </a:prstGeom>
          <a:noFill/>
        </p:spPr>
      </p:pic>
      <p:sp>
        <p:nvSpPr>
          <p:cNvPr id="1331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3125" name="Rectangle 5"/>
          <p:cNvSpPr>
            <a:spLocks noChangeArrowheads="1"/>
          </p:cNvSpPr>
          <p:nvPr/>
        </p:nvSpPr>
        <p:spPr bwMode="auto">
          <a:xfrm>
            <a:off x="0" y="7334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3126" name="Rectangle 6"/>
          <p:cNvSpPr>
            <a:spLocks noChangeArrowheads="1"/>
          </p:cNvSpPr>
          <p:nvPr/>
        </p:nvSpPr>
        <p:spPr bwMode="auto">
          <a:xfrm>
            <a:off x="0" y="14668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3127" name="Rectangle 7"/>
          <p:cNvSpPr>
            <a:spLocks noChangeArrowheads="1"/>
          </p:cNvSpPr>
          <p:nvPr/>
        </p:nvSpPr>
        <p:spPr bwMode="auto">
          <a:xfrm>
            <a:off x="0" y="2200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31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3128"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629400" y="5867400"/>
            <a:ext cx="1447800" cy="371475"/>
          </a:xfrm>
          <a:prstGeom prst="rect">
            <a:avLst/>
          </a:prstGeom>
          <a:noFill/>
        </p:spPr>
      </p:pic>
      <p:sp>
        <p:nvSpPr>
          <p:cNvPr id="133130" name="Rectangle 10"/>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en-US" sz="2800" b="1" dirty="0">
                <a:solidFill>
                  <a:schemeClr val="tx1"/>
                </a:solidFill>
                <a:cs typeface="Simplified Arabic" pitchFamily="2" charset="-78"/>
              </a:rPr>
              <a:t>4</a:t>
            </a:r>
            <a:r>
              <a:rPr lang="ar-IQ" sz="2800" b="1" dirty="0">
                <a:solidFill>
                  <a:schemeClr val="tx1"/>
                </a:solidFill>
                <a:cs typeface="Simplified Arabic" pitchFamily="2" charset="-78"/>
              </a:rPr>
              <a:t> . </a:t>
            </a:r>
            <a:r>
              <a:rPr lang="ar-IQ" sz="2800" b="1" u="sng" dirty="0">
                <a:solidFill>
                  <a:schemeClr val="tx1"/>
                </a:solidFill>
                <a:cs typeface="Simplified Arabic" pitchFamily="2" charset="-78"/>
              </a:rPr>
              <a:t>التعليمات</a:t>
            </a:r>
            <a:r>
              <a:rPr lang="ar-IQ" sz="2800" b="1" dirty="0">
                <a:solidFill>
                  <a:schemeClr val="tx1"/>
                </a:solidFill>
                <a:cs typeface="Simplified Arabic" pitchFamily="2" charset="-78"/>
              </a:rPr>
              <a:t>: </a:t>
            </a:r>
            <a:endParaRPr lang="en-US" sz="2800" b="1" dirty="0">
              <a:solidFill>
                <a:schemeClr val="tx1"/>
              </a:solidFill>
              <a:cs typeface="Simplified Arabic" pitchFamily="2" charset="-78"/>
            </a:endParaRPr>
          </a:p>
          <a:p>
            <a:pPr marL="268288" indent="-268288" algn="just">
              <a:defRPr/>
            </a:pPr>
            <a:r>
              <a:rPr lang="ar-IQ" sz="2400" b="1" dirty="0">
                <a:solidFill>
                  <a:schemeClr val="tx1"/>
                </a:solidFill>
                <a:cs typeface="Simplified Arabic" pitchFamily="2" charset="-78"/>
              </a:rPr>
              <a:t>- ادرس النظرة الشاملة وأطلع بشكل جيد على المبررات والفكرة المركزية. </a:t>
            </a:r>
            <a:endParaRPr lang="en-US" sz="2400" b="1" dirty="0">
              <a:solidFill>
                <a:schemeClr val="tx1"/>
              </a:solidFill>
              <a:cs typeface="Simplified Arabic" pitchFamily="2" charset="-78"/>
            </a:endParaRPr>
          </a:p>
          <a:p>
            <a:pPr marL="268288" indent="-268288" algn="just">
              <a:defRPr/>
            </a:pPr>
            <a:r>
              <a:rPr lang="ar-IQ" sz="2400" b="1" dirty="0">
                <a:solidFill>
                  <a:schemeClr val="tx1"/>
                </a:solidFill>
                <a:cs typeface="Simplified Arabic" pitchFamily="2" charset="-78"/>
              </a:rPr>
              <a:t>- انتقل إلى الأهداف وتعرف على أهداف هذه الوحدة. </a:t>
            </a:r>
            <a:endParaRPr lang="en-US" sz="2400" b="1" dirty="0">
              <a:solidFill>
                <a:schemeClr val="tx1"/>
              </a:solidFill>
              <a:cs typeface="Simplified Arabic" pitchFamily="2" charset="-78"/>
            </a:endParaRPr>
          </a:p>
          <a:p>
            <a:pPr marL="268288" indent="-268288" algn="just">
              <a:defRPr/>
            </a:pPr>
            <a:r>
              <a:rPr lang="ar-IQ" sz="2400" b="1" dirty="0">
                <a:solidFill>
                  <a:schemeClr val="tx1"/>
                </a:solidFill>
                <a:cs typeface="Simplified Arabic" pitchFamily="2" charset="-78"/>
              </a:rPr>
              <a:t>- قم بأداء الاختبار القبلي لهذه الوحدة وأجب على كل الفقرات الموجودة في هذا الاختبار، فإذا حصلت على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أو أكثر انتقل إلى الوحدة النمطية التالية إما إذا حصلت على أقل من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ادرس هذه الوحدة بشكل جيد. </a:t>
            </a:r>
            <a:endParaRPr lang="en-US" sz="2400" b="1" dirty="0">
              <a:solidFill>
                <a:schemeClr val="tx1"/>
              </a:solidFill>
              <a:cs typeface="Simplified Arabic" pitchFamily="2" charset="-78"/>
            </a:endParaRPr>
          </a:p>
          <a:p>
            <a:pPr marL="268288" indent="-268288" algn="just">
              <a:defRPr/>
            </a:pPr>
            <a:r>
              <a:rPr lang="ar-IQ" sz="2400" b="1" dirty="0">
                <a:solidFill>
                  <a:schemeClr val="tx1"/>
                </a:solidFill>
                <a:cs typeface="Simplified Arabic" pitchFamily="2" charset="-78"/>
              </a:rPr>
              <a:t>- قم بأداء الاختبار </a:t>
            </a:r>
            <a:r>
              <a:rPr lang="ar-IQ" sz="2400" b="1" dirty="0" err="1">
                <a:solidFill>
                  <a:schemeClr val="tx1"/>
                </a:solidFill>
                <a:cs typeface="Simplified Arabic" pitchFamily="2" charset="-78"/>
              </a:rPr>
              <a:t>البعدي</a:t>
            </a:r>
            <a:r>
              <a:rPr lang="ar-IQ" sz="2400" b="1" dirty="0">
                <a:solidFill>
                  <a:schemeClr val="tx1"/>
                </a:solidFill>
                <a:cs typeface="Simplified Arabic" pitchFamily="2" charset="-78"/>
              </a:rPr>
              <a:t>، فإذا حصلت على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أو أكثر انتقل إلى الوحدة النمطية التالية إما إذا حصلت على اقل من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فأعد دراسة هذه الوحدة. </a:t>
            </a:r>
          </a:p>
          <a:p>
            <a:pPr marL="268288" indent="-268288" algn="just">
              <a:defRPr/>
            </a:pPr>
            <a:r>
              <a:rPr lang="ar-IQ" sz="2400" b="1" dirty="0">
                <a:solidFill>
                  <a:schemeClr val="tx1"/>
                </a:solidFill>
                <a:cs typeface="Simplified Arabic" pitchFamily="2" charset="-78"/>
              </a:rPr>
              <a:t>- تأكد من الحلول الصحيحة وتشخيص مواطن الخطأ. </a:t>
            </a:r>
          </a:p>
          <a:p>
            <a:pPr algn="just">
              <a:defRPr/>
            </a:pPr>
            <a:r>
              <a:rPr lang="ar-IQ" sz="2800" b="1" dirty="0">
                <a:solidFill>
                  <a:schemeClr val="tx1"/>
                </a:solidFill>
                <a:cs typeface="Simplified Arabic" pitchFamily="2" charset="-78"/>
              </a:rPr>
              <a:t>ثانياً: </a:t>
            </a:r>
            <a:r>
              <a:rPr lang="ar-IQ" sz="2800" b="1" u="sng" dirty="0">
                <a:solidFill>
                  <a:schemeClr val="tx1"/>
                </a:solidFill>
                <a:cs typeface="Simplified Arabic" pitchFamily="2" charset="-78"/>
              </a:rPr>
              <a:t>الأهداف الأدائية</a:t>
            </a:r>
            <a:r>
              <a:rPr lang="ar-IQ" sz="2800" b="1" dirty="0">
                <a:solidFill>
                  <a:schemeClr val="tx1"/>
                </a:solidFill>
                <a:cs typeface="Simplified Arabic" pitchFamily="2" charset="-78"/>
              </a:rPr>
              <a:t>: </a:t>
            </a:r>
            <a:endParaRPr lang="en-US" sz="2800" b="1" dirty="0">
              <a:solidFill>
                <a:schemeClr val="tx1"/>
              </a:solidFill>
              <a:cs typeface="Simplified Arabic" pitchFamily="2" charset="-78"/>
            </a:endParaRPr>
          </a:p>
          <a:p>
            <a:pPr algn="just">
              <a:defRPr/>
            </a:pPr>
            <a:r>
              <a:rPr lang="ar-IQ" sz="2400" b="1" dirty="0">
                <a:solidFill>
                  <a:schemeClr val="tx1"/>
                </a:solidFill>
                <a:cs typeface="Simplified Arabic" pitchFamily="2" charset="-78"/>
              </a:rPr>
              <a:t>	سيكون الطالب بعد الانتهاء من دراسة هذه الوحدة قادراً على أن:- </a:t>
            </a:r>
            <a:endParaRPr lang="en-US" sz="2400" b="1" dirty="0">
              <a:solidFill>
                <a:schemeClr val="tx1"/>
              </a:solidFill>
              <a:cs typeface="Simplified Arabic" pitchFamily="2" charset="-78"/>
            </a:endParaRPr>
          </a:p>
          <a:p>
            <a:pPr marL="450850" indent="-450850" algn="just">
              <a:defRPr/>
            </a:pPr>
            <a:r>
              <a:rPr lang="en-US" sz="2400" b="1" dirty="0">
                <a:solidFill>
                  <a:schemeClr val="tx1"/>
                </a:solidFill>
                <a:cs typeface="Simplified Arabic" pitchFamily="2" charset="-78"/>
              </a:rPr>
              <a:t>1</a:t>
            </a:r>
            <a:r>
              <a:rPr lang="ar-IQ" sz="2400" b="1" dirty="0">
                <a:solidFill>
                  <a:schemeClr val="tx1"/>
                </a:solidFill>
                <a:cs typeface="Simplified Arabic" pitchFamily="2" charset="-78"/>
              </a:rPr>
              <a:t> . يتعرف على مصادر وطرق وأساليب جمع البيانات. </a:t>
            </a:r>
          </a:p>
          <a:p>
            <a:pPr marL="450850" indent="-450850" algn="just">
              <a:defRPr/>
            </a:pPr>
            <a:r>
              <a:rPr lang="en-US" sz="2400" b="1" dirty="0">
                <a:solidFill>
                  <a:schemeClr val="tx1"/>
                </a:solidFill>
                <a:cs typeface="Simplified Arabic" pitchFamily="2" charset="-78"/>
              </a:rPr>
              <a:t>2</a:t>
            </a:r>
            <a:r>
              <a:rPr lang="ar-IQ" sz="2400" b="1" dirty="0">
                <a:solidFill>
                  <a:schemeClr val="tx1"/>
                </a:solidFill>
                <a:cs typeface="Simplified Arabic" pitchFamily="2" charset="-78"/>
              </a:rPr>
              <a:t> . يتعلم كيفية تفريغ البيانات وإدخالها في جداول التوزيع التكراري البسيطة والمزدوجة. </a:t>
            </a:r>
          </a:p>
          <a:p>
            <a:pPr marL="450850" indent="-450850" algn="just">
              <a:defRPr/>
            </a:pPr>
            <a:r>
              <a:rPr lang="en-US" sz="2400" b="1" dirty="0">
                <a:solidFill>
                  <a:schemeClr val="tx1"/>
                </a:solidFill>
                <a:cs typeface="Simplified Arabic" pitchFamily="2" charset="-78"/>
              </a:rPr>
              <a:t>3</a:t>
            </a:r>
            <a:r>
              <a:rPr lang="ar-IQ" sz="2400" b="1" dirty="0">
                <a:solidFill>
                  <a:schemeClr val="tx1"/>
                </a:solidFill>
                <a:cs typeface="Simplified Arabic" pitchFamily="2" charset="-78"/>
              </a:rPr>
              <a:t> . يتعلم كيفية رسم البيانات المبوبة وبطرق مختلفة للرسم البياني لتوضيحها وسهولة فهمها. </a:t>
            </a: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1143000"/>
            <a:ext cx="8305800" cy="2362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7</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إذا كان الوسط الحسابي </a:t>
            </a:r>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79.77</a:t>
            </a:r>
            <a:r>
              <a:rPr lang="ar-IQ" sz="2000" dirty="0" smtClean="0">
                <a:solidFill>
                  <a:schemeClr val="tx1"/>
                </a:solidFill>
                <a:cs typeface="Simplified Arabic" pitchFamily="2" charset="-78"/>
              </a:rPr>
              <a:t> والوسيط </a:t>
            </a:r>
            <a:r>
              <a:rPr lang="ar-IQ" sz="2000" b="1" dirty="0" smtClean="0">
                <a:solidFill>
                  <a:schemeClr val="tx1"/>
                </a:solidFill>
                <a:cs typeface="Simplified Arabic" pitchFamily="2" charset="-78"/>
              </a:rPr>
              <a:t>= </a:t>
            </a:r>
            <a:r>
              <a:rPr lang="en-US" sz="2000" b="1" dirty="0" smtClean="0">
                <a:solidFill>
                  <a:schemeClr val="tx1"/>
                </a:solidFill>
                <a:cs typeface="Simplified Arabic" pitchFamily="2" charset="-78"/>
              </a:rPr>
              <a:t>79.063</a:t>
            </a:r>
            <a:r>
              <a:rPr lang="ar-IQ" sz="2000" dirty="0" smtClean="0">
                <a:solidFill>
                  <a:schemeClr val="tx1"/>
                </a:solidFill>
                <a:cs typeface="Simplified Arabic" pitchFamily="2" charset="-78"/>
              </a:rPr>
              <a:t> جد قيمة المنوال.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8</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في الجدول التالي أوجد قيمة الوسط الحسابي. </a:t>
            </a:r>
          </a:p>
        </p:txBody>
      </p:sp>
      <p:graphicFrame>
        <p:nvGraphicFramePr>
          <p:cNvPr id="3" name="جدول 2"/>
          <p:cNvGraphicFramePr>
            <a:graphicFrameLocks noGrp="1"/>
          </p:cNvGraphicFramePr>
          <p:nvPr/>
        </p:nvGraphicFramePr>
        <p:xfrm>
          <a:off x="2590800" y="3581400"/>
          <a:ext cx="4114800" cy="1981198"/>
        </p:xfrm>
        <a:graphic>
          <a:graphicData uri="http://schemas.openxmlformats.org/drawingml/2006/table">
            <a:tbl>
              <a:tblPr rtl="1" firstRow="1" bandRow="1">
                <a:tableStyleId>{5C22544A-7EE6-4342-B048-85BDC9FD1C3A}</a:tableStyleId>
              </a:tblPr>
              <a:tblGrid>
                <a:gridCol w="2057400"/>
                <a:gridCol w="2057400"/>
              </a:tblGrid>
              <a:tr h="270761">
                <a:tc>
                  <a:txBody>
                    <a:bodyPr/>
                    <a:lstStyle/>
                    <a:p>
                      <a:pPr algn="ctr" rtl="1">
                        <a:lnSpc>
                          <a:spcPts val="1400"/>
                        </a:lnSpc>
                        <a:spcAft>
                          <a:spcPts val="0"/>
                        </a:spcAft>
                      </a:pPr>
                      <a:r>
                        <a:rPr lang="en-US" sz="1600" b="1">
                          <a:latin typeface="Arial"/>
                          <a:ea typeface="Calibri"/>
                          <a:cs typeface="Arial"/>
                        </a:rPr>
                        <a:t>Fi</a:t>
                      </a:r>
                      <a:endParaRPr lang="en-US" sz="1200" b="1">
                        <a:latin typeface="Calibri"/>
                        <a:ea typeface="Calibri"/>
                        <a:cs typeface="Arial"/>
                      </a:endParaRPr>
                    </a:p>
                  </a:txBody>
                  <a:tcPr marL="68580" marR="68580" marT="0" marB="0" anchor="ctr"/>
                </a:tc>
                <a:tc>
                  <a:txBody>
                    <a:bodyPr/>
                    <a:lstStyle/>
                    <a:p>
                      <a:pPr algn="ctr" rtl="1">
                        <a:lnSpc>
                          <a:spcPts val="1400"/>
                        </a:lnSpc>
                        <a:spcAft>
                          <a:spcPts val="0"/>
                        </a:spcAft>
                      </a:pPr>
                      <a:r>
                        <a:rPr lang="ar-IQ" sz="1600" b="1">
                          <a:latin typeface="Calibri"/>
                          <a:ea typeface="Calibri"/>
                          <a:cs typeface="Arial"/>
                        </a:rPr>
                        <a:t>الفئات </a:t>
                      </a:r>
                      <a:endParaRPr lang="en-US" sz="1200" b="1">
                        <a:latin typeface="Calibri"/>
                        <a:ea typeface="Calibri"/>
                        <a:cs typeface="Arial"/>
                      </a:endParaRPr>
                    </a:p>
                  </a:txBody>
                  <a:tcPr marL="68580" marR="68580" marT="0" marB="0" anchor="ctr"/>
                </a:tc>
              </a:tr>
              <a:tr h="213643">
                <a:tc>
                  <a:txBody>
                    <a:bodyPr/>
                    <a:lstStyle/>
                    <a:p>
                      <a:pPr algn="ctr" rtl="0">
                        <a:lnSpc>
                          <a:spcPts val="1400"/>
                        </a:lnSpc>
                        <a:spcAft>
                          <a:spcPts val="0"/>
                        </a:spcAft>
                      </a:pPr>
                      <a:r>
                        <a:rPr lang="en-US" sz="1600" b="1">
                          <a:latin typeface="Arial"/>
                          <a:ea typeface="Calibri"/>
                          <a:cs typeface="Arial"/>
                        </a:rPr>
                        <a:t>5</a:t>
                      </a:r>
                      <a:endParaRPr lang="en-US" sz="1200" b="1">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20</a:t>
                      </a:r>
                      <a:r>
                        <a:rPr lang="ar-IQ" sz="1600" b="1">
                          <a:latin typeface="Calibri"/>
                          <a:ea typeface="Calibri"/>
                          <a:cs typeface="Arial"/>
                        </a:rPr>
                        <a:t> اقل من </a:t>
                      </a:r>
                      <a:endParaRPr lang="en-US" sz="1200" b="1">
                        <a:latin typeface="Calibri"/>
                        <a:ea typeface="Calibri"/>
                        <a:cs typeface="Arial"/>
                      </a:endParaRPr>
                    </a:p>
                  </a:txBody>
                  <a:tcPr marL="68580" marR="68580" marT="0" marB="0"/>
                </a:tc>
              </a:tr>
              <a:tr h="213643">
                <a:tc>
                  <a:txBody>
                    <a:bodyPr/>
                    <a:lstStyle/>
                    <a:p>
                      <a:pPr algn="ctr" rtl="0">
                        <a:lnSpc>
                          <a:spcPts val="14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20 -</a:t>
                      </a:r>
                      <a:endParaRPr lang="en-US" sz="12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a:latin typeface="Arial"/>
                          <a:ea typeface="Calibri"/>
                          <a:cs typeface="Arial"/>
                        </a:rPr>
                        <a:t>20</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30 -</a:t>
                      </a:r>
                      <a:endParaRPr lang="en-US" sz="12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a:latin typeface="Arial"/>
                          <a:ea typeface="Calibri"/>
                          <a:cs typeface="Arial"/>
                        </a:rPr>
                        <a:t>30</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40 -</a:t>
                      </a:r>
                      <a:endParaRPr lang="en-US" sz="1200" b="1">
                        <a:latin typeface="Calibri"/>
                        <a:ea typeface="Calibri"/>
                        <a:cs typeface="Arial"/>
                      </a:endParaRPr>
                    </a:p>
                  </a:txBody>
                  <a:tcPr marL="68580" marR="68580" marT="0" marB="0"/>
                </a:tc>
              </a:tr>
              <a:tr h="213643">
                <a:tc>
                  <a:txBody>
                    <a:bodyPr/>
                    <a:lstStyle/>
                    <a:p>
                      <a:pPr algn="ctr" rtl="0">
                        <a:lnSpc>
                          <a:spcPts val="1400"/>
                        </a:lnSpc>
                        <a:spcAft>
                          <a:spcPts val="0"/>
                        </a:spcAft>
                      </a:pPr>
                      <a:r>
                        <a:rPr lang="en-US" sz="1600" b="1">
                          <a:latin typeface="Arial"/>
                          <a:ea typeface="Calibri"/>
                          <a:cs typeface="Arial"/>
                        </a:rPr>
                        <a:t>20</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en-US" sz="1600" b="1">
                          <a:latin typeface="Arial"/>
                          <a:ea typeface="Calibri"/>
                          <a:cs typeface="Arial"/>
                        </a:rPr>
                        <a:t>50 -</a:t>
                      </a:r>
                      <a:endParaRPr lang="en-US" sz="1200" b="1">
                        <a:latin typeface="Calibri"/>
                        <a:ea typeface="Calibri"/>
                        <a:cs typeface="Arial"/>
                      </a:endParaRPr>
                    </a:p>
                  </a:txBody>
                  <a:tcPr marL="68580" marR="68580" marT="0" marB="0"/>
                </a:tc>
              </a:tr>
              <a:tr h="213643">
                <a:tc>
                  <a:txBody>
                    <a:bodyPr/>
                    <a:lstStyle/>
                    <a:p>
                      <a:pPr algn="ctr" rtl="1">
                        <a:lnSpc>
                          <a:spcPts val="1400"/>
                        </a:lnSpc>
                        <a:spcAft>
                          <a:spcPts val="0"/>
                        </a:spcAft>
                      </a:pPr>
                      <a:r>
                        <a:rPr lang="en-US" sz="1600" b="1">
                          <a:latin typeface="Arial"/>
                          <a:ea typeface="Calibri"/>
                          <a:cs typeface="Arial"/>
                        </a:rPr>
                        <a:t>10</a:t>
                      </a:r>
                      <a:endParaRPr lang="en-US" sz="1200" b="1">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60 -</a:t>
                      </a:r>
                      <a:endParaRPr lang="en-US" sz="1200" b="1">
                        <a:latin typeface="Calibri"/>
                        <a:ea typeface="Calibri"/>
                        <a:cs typeface="Arial"/>
                      </a:endParaRPr>
                    </a:p>
                  </a:txBody>
                  <a:tcPr marL="68580" marR="68580" marT="0" marB="0"/>
                </a:tc>
              </a:tr>
              <a:tr h="213643">
                <a:tc>
                  <a:txBody>
                    <a:bodyPr/>
                    <a:lstStyle/>
                    <a:p>
                      <a:pPr algn="ctr" rtl="0">
                        <a:lnSpc>
                          <a:spcPts val="1400"/>
                        </a:lnSpc>
                        <a:spcAft>
                          <a:spcPts val="0"/>
                        </a:spcAft>
                      </a:pPr>
                      <a:r>
                        <a:rPr lang="en-US" sz="1600" b="1">
                          <a:latin typeface="Arial"/>
                          <a:ea typeface="Calibri"/>
                          <a:cs typeface="Arial"/>
                        </a:rPr>
                        <a:t>15</a:t>
                      </a:r>
                      <a:endParaRPr lang="en-US" sz="1200" b="1">
                        <a:latin typeface="Calibri"/>
                        <a:ea typeface="Calibri"/>
                        <a:cs typeface="Arial"/>
                      </a:endParaRPr>
                    </a:p>
                  </a:txBody>
                  <a:tcPr marL="68580" marR="68580" marT="0" marB="0"/>
                </a:tc>
                <a:tc>
                  <a:txBody>
                    <a:bodyPr/>
                    <a:lstStyle/>
                    <a:p>
                      <a:pPr algn="ctr" rtl="0">
                        <a:lnSpc>
                          <a:spcPts val="1400"/>
                        </a:lnSpc>
                        <a:spcAft>
                          <a:spcPts val="0"/>
                        </a:spcAft>
                      </a:pPr>
                      <a:r>
                        <a:rPr lang="en-US" sz="1600" b="1">
                          <a:latin typeface="Arial"/>
                          <a:ea typeface="Calibri"/>
                          <a:cs typeface="Arial"/>
                        </a:rPr>
                        <a:t>80</a:t>
                      </a:r>
                      <a:r>
                        <a:rPr lang="ar-IQ" sz="1600" b="1">
                          <a:latin typeface="Calibri"/>
                          <a:ea typeface="Calibri"/>
                          <a:cs typeface="Arial"/>
                        </a:rPr>
                        <a:t> إلى اقل من </a:t>
                      </a:r>
                      <a:r>
                        <a:rPr lang="en-US" sz="1600" b="1">
                          <a:latin typeface="Arial"/>
                          <a:ea typeface="Calibri"/>
                          <a:cs typeface="Arial"/>
                        </a:rPr>
                        <a:t>70</a:t>
                      </a:r>
                      <a:endParaRPr lang="en-US" sz="1200" b="1">
                        <a:latin typeface="Calibri"/>
                        <a:ea typeface="Calibri"/>
                        <a:cs typeface="Arial"/>
                      </a:endParaRPr>
                    </a:p>
                  </a:txBody>
                  <a:tcPr marL="68580" marR="68580" marT="0" marB="0"/>
                </a:tc>
              </a:tr>
              <a:tr h="214936">
                <a:tc>
                  <a:txBody>
                    <a:bodyPr/>
                    <a:lstStyle/>
                    <a:p>
                      <a:pPr algn="ctr" rtl="1">
                        <a:lnSpc>
                          <a:spcPts val="1400"/>
                        </a:lnSpc>
                        <a:spcAft>
                          <a:spcPts val="0"/>
                        </a:spcAft>
                      </a:pPr>
                      <a:r>
                        <a:rPr lang="en-US" sz="1600" b="1">
                          <a:latin typeface="Arial"/>
                          <a:ea typeface="Calibri"/>
                          <a:cs typeface="Arial"/>
                        </a:rPr>
                        <a:t>110</a:t>
                      </a:r>
                      <a:endParaRPr lang="en-US" sz="1200" b="1">
                        <a:latin typeface="Calibri"/>
                        <a:ea typeface="Calibri"/>
                        <a:cs typeface="Arial"/>
                      </a:endParaRPr>
                    </a:p>
                  </a:txBody>
                  <a:tcPr marL="68580" marR="68580" marT="0" marB="0"/>
                </a:tc>
                <a:tc>
                  <a:txBody>
                    <a:bodyPr/>
                    <a:lstStyle/>
                    <a:p>
                      <a:pPr algn="ctr" rtl="1">
                        <a:lnSpc>
                          <a:spcPts val="1400"/>
                        </a:lnSpc>
                        <a:spcAft>
                          <a:spcPts val="0"/>
                        </a:spcAft>
                      </a:pPr>
                      <a:r>
                        <a:rPr lang="ar-IQ" sz="1600" b="1" dirty="0">
                          <a:latin typeface="Calibri"/>
                          <a:ea typeface="Calibri"/>
                          <a:cs typeface="Arial"/>
                        </a:rPr>
                        <a:t>Σ</a:t>
                      </a:r>
                      <a:endParaRPr lang="en-US" sz="1200" b="1"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2286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300" b="1" dirty="0" smtClean="0">
                <a:solidFill>
                  <a:schemeClr val="tx1"/>
                </a:solidFill>
                <a:cs typeface="Simplified Arabic" pitchFamily="2" charset="-78"/>
              </a:rPr>
              <a:t>خامساًً</a:t>
            </a:r>
            <a:r>
              <a:rPr lang="ar-IQ" sz="2300" b="1" dirty="0">
                <a:solidFill>
                  <a:schemeClr val="tx1"/>
                </a:solidFill>
                <a:cs typeface="Simplified Arabic" pitchFamily="2" charset="-78"/>
              </a:rPr>
              <a:t>: </a:t>
            </a:r>
            <a:r>
              <a:rPr lang="ar-IQ" sz="2300" b="1" u="sng" dirty="0">
                <a:solidFill>
                  <a:schemeClr val="tx1"/>
                </a:solidFill>
                <a:cs typeface="Simplified Arabic" pitchFamily="2" charset="-78"/>
              </a:rPr>
              <a:t>الاختبار </a:t>
            </a:r>
            <a:r>
              <a:rPr lang="ar-IQ" sz="2300" b="1" u="sng" dirty="0" err="1">
                <a:solidFill>
                  <a:schemeClr val="tx1"/>
                </a:solidFill>
                <a:cs typeface="Simplified Arabic" pitchFamily="2" charset="-78"/>
              </a:rPr>
              <a:t>البعدي</a:t>
            </a:r>
            <a:r>
              <a:rPr lang="ar-IQ" sz="2300" b="1" dirty="0">
                <a:solidFill>
                  <a:schemeClr val="tx1"/>
                </a:solidFill>
                <a:cs typeface="Simplified Arabic" pitchFamily="2" charset="-78"/>
              </a:rPr>
              <a:t>: </a:t>
            </a:r>
          </a:p>
          <a:p>
            <a:pPr algn="just">
              <a:defRPr/>
            </a:pPr>
            <a:r>
              <a:rPr lang="ar-IQ" sz="2300" dirty="0">
                <a:solidFill>
                  <a:schemeClr val="tx1"/>
                </a:solidFill>
                <a:cs typeface="Simplified Arabic" pitchFamily="2" charset="-78"/>
              </a:rPr>
              <a:t>	اختر الحرف الذي يمثل الإجابة الصحيحة من بين الأجوبة التالية:- </a:t>
            </a:r>
          </a:p>
          <a:p>
            <a:pPr marL="536575" indent="-536575" algn="just">
              <a:defRPr/>
            </a:pPr>
            <a:r>
              <a:rPr lang="en-US" sz="2300" dirty="0" smtClean="0">
                <a:solidFill>
                  <a:schemeClr val="tx1"/>
                </a:solidFill>
                <a:cs typeface="Simplified Arabic" pitchFamily="2" charset="-78"/>
              </a:rPr>
              <a:t>1</a:t>
            </a:r>
            <a:r>
              <a:rPr lang="ar-IQ" sz="2300" dirty="0" smtClean="0">
                <a:solidFill>
                  <a:schemeClr val="tx1"/>
                </a:solidFill>
                <a:cs typeface="Simplified Arabic" pitchFamily="2" charset="-78"/>
              </a:rPr>
              <a:t> </a:t>
            </a:r>
            <a:r>
              <a:rPr lang="ar-IQ" sz="2300" dirty="0">
                <a:solidFill>
                  <a:schemeClr val="tx1"/>
                </a:solidFill>
                <a:cs typeface="Simplified Arabic" pitchFamily="2" charset="-78"/>
              </a:rPr>
              <a:t>. </a:t>
            </a:r>
            <a:r>
              <a:rPr lang="ar-IQ" sz="2300" dirty="0" err="1">
                <a:solidFill>
                  <a:schemeClr val="tx1"/>
                </a:solidFill>
                <a:cs typeface="Simplified Arabic" pitchFamily="2" charset="-78"/>
              </a:rPr>
              <a:t>لايتأثر</a:t>
            </a:r>
            <a:r>
              <a:rPr lang="ar-IQ" sz="2300" dirty="0">
                <a:solidFill>
                  <a:schemeClr val="tx1"/>
                </a:solidFill>
                <a:cs typeface="Simplified Arabic" pitchFamily="2" charset="-78"/>
              </a:rPr>
              <a:t> الوسيط بالقيمة الشاذة وذلك لان:- </a:t>
            </a:r>
            <a:endParaRPr lang="en-US" sz="2300" dirty="0">
              <a:solidFill>
                <a:schemeClr val="tx1"/>
              </a:solidFill>
              <a:cs typeface="Simplified Arabic" pitchFamily="2" charset="-78"/>
            </a:endParaRPr>
          </a:p>
          <a:p>
            <a:pPr indent="354013" algn="just">
              <a:defRPr/>
            </a:pPr>
            <a:r>
              <a:rPr lang="ar-IQ" sz="2300" dirty="0">
                <a:solidFill>
                  <a:schemeClr val="tx1"/>
                </a:solidFill>
                <a:cs typeface="Simplified Arabic" pitchFamily="2" charset="-78"/>
              </a:rPr>
              <a:t>أ . القيمة الشاذة تقع عند احد طرفي المجموعة المرتبة. </a:t>
            </a:r>
            <a:endParaRPr lang="en-US" sz="2300" dirty="0">
              <a:solidFill>
                <a:schemeClr val="tx1"/>
              </a:solidFill>
              <a:cs typeface="Simplified Arabic" pitchFamily="2" charset="-78"/>
            </a:endParaRPr>
          </a:p>
          <a:p>
            <a:pPr indent="354013" algn="just">
              <a:defRPr/>
            </a:pPr>
            <a:r>
              <a:rPr lang="ar-IQ" sz="2300" dirty="0">
                <a:solidFill>
                  <a:schemeClr val="tx1"/>
                </a:solidFill>
                <a:cs typeface="Simplified Arabic" pitchFamily="2" charset="-78"/>
              </a:rPr>
              <a:t>ب . القيمة الشاذة تقع في وسط المجموعة المرتبة. </a:t>
            </a:r>
            <a:endParaRPr lang="en-US" sz="2300" dirty="0">
              <a:solidFill>
                <a:schemeClr val="tx1"/>
              </a:solidFill>
              <a:cs typeface="Simplified Arabic" pitchFamily="2" charset="-78"/>
            </a:endParaRPr>
          </a:p>
          <a:p>
            <a:pPr indent="354013" algn="just">
              <a:defRPr/>
            </a:pPr>
            <a:r>
              <a:rPr lang="ar-IQ" sz="2300" dirty="0" err="1">
                <a:solidFill>
                  <a:schemeClr val="tx1"/>
                </a:solidFill>
                <a:cs typeface="Simplified Arabic" pitchFamily="2" charset="-78"/>
              </a:rPr>
              <a:t>جـ</a:t>
            </a:r>
            <a:r>
              <a:rPr lang="ar-IQ" sz="2300" dirty="0">
                <a:solidFill>
                  <a:schemeClr val="tx1"/>
                </a:solidFill>
                <a:cs typeface="Simplified Arabic" pitchFamily="2" charset="-78"/>
              </a:rPr>
              <a:t> . القيمة الشاذة قيمة وهمية. </a:t>
            </a:r>
            <a:endParaRPr lang="en-US" sz="2300" dirty="0">
              <a:solidFill>
                <a:schemeClr val="tx1"/>
              </a:solidFill>
              <a:cs typeface="Simplified Arabic" pitchFamily="2" charset="-78"/>
            </a:endParaRPr>
          </a:p>
          <a:p>
            <a:pPr marL="536575" indent="-536575" algn="just">
              <a:defRPr/>
            </a:pPr>
            <a:r>
              <a:rPr lang="en-US" sz="2300" dirty="0" smtClean="0">
                <a:solidFill>
                  <a:schemeClr val="tx1"/>
                </a:solidFill>
                <a:cs typeface="Simplified Arabic" pitchFamily="2" charset="-78"/>
              </a:rPr>
              <a:t>2</a:t>
            </a:r>
            <a:r>
              <a:rPr lang="ar-IQ" sz="2300" dirty="0" smtClean="0">
                <a:solidFill>
                  <a:schemeClr val="tx1"/>
                </a:solidFill>
                <a:cs typeface="Simplified Arabic" pitchFamily="2" charset="-78"/>
              </a:rPr>
              <a:t> </a:t>
            </a:r>
            <a:r>
              <a:rPr lang="ar-IQ" sz="2300" dirty="0">
                <a:solidFill>
                  <a:schemeClr val="tx1"/>
                </a:solidFill>
                <a:cs typeface="Simplified Arabic" pitchFamily="2" charset="-78"/>
              </a:rPr>
              <a:t>. إذا كانت لديك القيم </a:t>
            </a:r>
            <a:r>
              <a:rPr lang="en-US" sz="2300" dirty="0">
                <a:solidFill>
                  <a:schemeClr val="tx1"/>
                </a:solidFill>
                <a:cs typeface="Simplified Arabic" pitchFamily="2" charset="-78"/>
              </a:rPr>
              <a:t>(8, 27, 42, 18, 5)</a:t>
            </a:r>
            <a:r>
              <a:rPr lang="ar-IQ" sz="2300" dirty="0">
                <a:solidFill>
                  <a:schemeClr val="tx1"/>
                </a:solidFill>
                <a:cs typeface="Simplified Arabic" pitchFamily="2" charset="-78"/>
              </a:rPr>
              <a:t> فأن الوسط الحسابي لهذه القيم هو:- </a:t>
            </a:r>
            <a:endParaRPr lang="en-US" sz="2300" dirty="0">
              <a:solidFill>
                <a:schemeClr val="tx1"/>
              </a:solidFill>
              <a:cs typeface="Simplified Arabic" pitchFamily="2" charset="-78"/>
            </a:endParaRPr>
          </a:p>
          <a:p>
            <a:pPr indent="354013" algn="just">
              <a:defRPr/>
            </a:pPr>
            <a:r>
              <a:rPr lang="ar-IQ" sz="2300" dirty="0">
                <a:solidFill>
                  <a:schemeClr val="tx1"/>
                </a:solidFill>
                <a:cs typeface="Simplified Arabic" pitchFamily="2" charset="-78"/>
              </a:rPr>
              <a:t>أ . </a:t>
            </a:r>
            <a:r>
              <a:rPr lang="en-US" sz="2300" dirty="0">
                <a:solidFill>
                  <a:schemeClr val="tx1"/>
                </a:solidFill>
                <a:cs typeface="Simplified Arabic" pitchFamily="2" charset="-78"/>
              </a:rPr>
              <a:t>(25)</a:t>
            </a:r>
            <a:r>
              <a:rPr lang="ar-IQ" sz="2300" dirty="0">
                <a:solidFill>
                  <a:schemeClr val="tx1"/>
                </a:solidFill>
                <a:cs typeface="Simplified Arabic" pitchFamily="2" charset="-78"/>
              </a:rPr>
              <a:t> 	ب . </a:t>
            </a:r>
            <a:r>
              <a:rPr lang="en-US" sz="2300" dirty="0">
                <a:solidFill>
                  <a:schemeClr val="tx1"/>
                </a:solidFill>
                <a:cs typeface="Simplified Arabic" pitchFamily="2" charset="-78"/>
              </a:rPr>
              <a:t>(20)</a:t>
            </a:r>
            <a:r>
              <a:rPr lang="ar-IQ" sz="2300" dirty="0">
                <a:solidFill>
                  <a:schemeClr val="tx1"/>
                </a:solidFill>
                <a:cs typeface="Simplified Arabic" pitchFamily="2" charset="-78"/>
              </a:rPr>
              <a:t> 	</a:t>
            </a:r>
            <a:r>
              <a:rPr lang="ar-IQ" sz="2300" dirty="0" err="1">
                <a:solidFill>
                  <a:schemeClr val="tx1"/>
                </a:solidFill>
                <a:cs typeface="Simplified Arabic" pitchFamily="2" charset="-78"/>
              </a:rPr>
              <a:t>جـ</a:t>
            </a:r>
            <a:r>
              <a:rPr lang="ar-IQ" sz="2300" dirty="0">
                <a:solidFill>
                  <a:schemeClr val="tx1"/>
                </a:solidFill>
                <a:cs typeface="Simplified Arabic" pitchFamily="2" charset="-78"/>
              </a:rPr>
              <a:t> . </a:t>
            </a:r>
            <a:r>
              <a:rPr lang="en-US" sz="2300" dirty="0">
                <a:solidFill>
                  <a:schemeClr val="tx1"/>
                </a:solidFill>
                <a:cs typeface="Simplified Arabic" pitchFamily="2" charset="-78"/>
              </a:rPr>
              <a:t>(17)</a:t>
            </a:r>
            <a:r>
              <a:rPr lang="ar-IQ" sz="2300" dirty="0">
                <a:solidFill>
                  <a:schemeClr val="tx1"/>
                </a:solidFill>
                <a:cs typeface="Simplified Arabic" pitchFamily="2" charset="-78"/>
              </a:rPr>
              <a:t> 	د . </a:t>
            </a:r>
            <a:r>
              <a:rPr lang="en-US" sz="2300" dirty="0">
                <a:solidFill>
                  <a:schemeClr val="tx1"/>
                </a:solidFill>
                <a:cs typeface="Simplified Arabic" pitchFamily="2" charset="-78"/>
              </a:rPr>
              <a:t>(32)</a:t>
            </a:r>
            <a:r>
              <a:rPr lang="ar-IQ" sz="2300" dirty="0">
                <a:solidFill>
                  <a:schemeClr val="tx1"/>
                </a:solidFill>
                <a:cs typeface="Simplified Arabic" pitchFamily="2" charset="-78"/>
              </a:rPr>
              <a:t> </a:t>
            </a:r>
            <a:endParaRPr lang="ar-IQ" sz="2300" dirty="0" smtClean="0">
              <a:solidFill>
                <a:schemeClr val="tx1"/>
              </a:solidFill>
              <a:cs typeface="Simplified Arabic" pitchFamily="2" charset="-78"/>
            </a:endParaRPr>
          </a:p>
          <a:p>
            <a:pPr marL="354013" indent="-354013" algn="just">
              <a:defRPr/>
            </a:pPr>
            <a:r>
              <a:rPr lang="en-US" sz="2300" dirty="0" smtClean="0">
                <a:solidFill>
                  <a:schemeClr val="tx1"/>
                </a:solidFill>
                <a:cs typeface="Simplified Arabic" pitchFamily="2" charset="-78"/>
              </a:rPr>
              <a:t>3</a:t>
            </a:r>
            <a:r>
              <a:rPr lang="ar-IQ" sz="2300" dirty="0" smtClean="0">
                <a:solidFill>
                  <a:schemeClr val="tx1"/>
                </a:solidFill>
                <a:cs typeface="Simplified Arabic" pitchFamily="2" charset="-78"/>
              </a:rPr>
              <a:t> . الفئة </a:t>
            </a:r>
            <a:r>
              <a:rPr lang="ar-IQ" sz="2300" dirty="0" err="1" smtClean="0">
                <a:solidFill>
                  <a:schemeClr val="tx1"/>
                </a:solidFill>
                <a:cs typeface="Simplified Arabic" pitchFamily="2" charset="-78"/>
              </a:rPr>
              <a:t>المنوالية</a:t>
            </a:r>
            <a:r>
              <a:rPr lang="ar-IQ" sz="2300" dirty="0" smtClean="0">
                <a:solidFill>
                  <a:schemeClr val="tx1"/>
                </a:solidFill>
                <a:cs typeface="Simplified Arabic" pitchFamily="2" charset="-78"/>
              </a:rPr>
              <a:t> هي الفئة:- </a:t>
            </a:r>
            <a:endParaRPr lang="en-US" sz="2300" dirty="0" smtClean="0">
              <a:solidFill>
                <a:schemeClr val="tx1"/>
              </a:solidFill>
              <a:cs typeface="Simplified Arabic" pitchFamily="2" charset="-78"/>
            </a:endParaRPr>
          </a:p>
          <a:p>
            <a:pPr marL="1073150" indent="-719138" algn="just">
              <a:defRPr/>
            </a:pPr>
            <a:r>
              <a:rPr lang="ar-IQ" sz="2300" dirty="0" smtClean="0">
                <a:solidFill>
                  <a:schemeClr val="tx1"/>
                </a:solidFill>
                <a:cs typeface="Simplified Arabic" pitchFamily="2" charset="-78"/>
              </a:rPr>
              <a:t>أ . المقابلة لأكبر تكرار في الجدول. </a:t>
            </a:r>
            <a:endParaRPr lang="en-US" sz="2300" dirty="0" smtClean="0">
              <a:solidFill>
                <a:schemeClr val="tx1"/>
              </a:solidFill>
              <a:cs typeface="Simplified Arabic" pitchFamily="2" charset="-78"/>
            </a:endParaRPr>
          </a:p>
          <a:p>
            <a:pPr marL="1073150" indent="-719138" algn="just">
              <a:defRPr/>
            </a:pPr>
            <a:r>
              <a:rPr lang="ar-IQ" sz="2300" dirty="0" smtClean="0">
                <a:solidFill>
                  <a:schemeClr val="tx1"/>
                </a:solidFill>
                <a:cs typeface="Simplified Arabic" pitchFamily="2" charset="-78"/>
              </a:rPr>
              <a:t>ب . المقابلة للتكرار المتجمع الصاعد الذي يلي ترتيب الوسيط مباشرة. </a:t>
            </a:r>
            <a:endParaRPr lang="en-US" sz="2300" dirty="0" smtClean="0">
              <a:solidFill>
                <a:schemeClr val="tx1"/>
              </a:solidFill>
              <a:cs typeface="Simplified Arabic" pitchFamily="2" charset="-78"/>
            </a:endParaRPr>
          </a:p>
          <a:p>
            <a:pPr marL="1073150" indent="-719138" algn="just">
              <a:defRPr/>
            </a:pPr>
            <a:r>
              <a:rPr lang="ar-IQ" sz="2300" dirty="0" err="1" smtClean="0">
                <a:solidFill>
                  <a:schemeClr val="tx1"/>
                </a:solidFill>
                <a:cs typeface="Simplified Arabic" pitchFamily="2" charset="-78"/>
              </a:rPr>
              <a:t>جـ</a:t>
            </a:r>
            <a:r>
              <a:rPr lang="ar-IQ" sz="2300" dirty="0" smtClean="0">
                <a:solidFill>
                  <a:schemeClr val="tx1"/>
                </a:solidFill>
                <a:cs typeface="Simplified Arabic" pitchFamily="2" charset="-78"/>
              </a:rPr>
              <a:t> . المقابلة للتكرار المتجمع الصاعد الذي يسبق ترتيب الوسيط. </a:t>
            </a:r>
          </a:p>
          <a:p>
            <a:pPr marL="354013" indent="-354013" algn="just">
              <a:defRPr/>
            </a:pPr>
            <a:r>
              <a:rPr lang="en-US" sz="2300" dirty="0" smtClean="0">
                <a:solidFill>
                  <a:schemeClr val="tx1"/>
                </a:solidFill>
                <a:cs typeface="Simplified Arabic" pitchFamily="2" charset="-78"/>
              </a:rPr>
              <a:t>4</a:t>
            </a:r>
            <a:r>
              <a:rPr lang="ar-IQ" sz="2300" dirty="0" smtClean="0">
                <a:solidFill>
                  <a:schemeClr val="tx1"/>
                </a:solidFill>
                <a:cs typeface="Simplified Arabic" pitchFamily="2" charset="-78"/>
              </a:rPr>
              <a:t> . عن طريق استخدام العلاقة بين الوسط الحسابي والوسيط والمنوال يمكننا إيجاد الوسط الحسابي:- </a:t>
            </a:r>
            <a:endParaRPr lang="en-US" sz="2300" dirty="0" smtClean="0">
              <a:solidFill>
                <a:schemeClr val="tx1"/>
              </a:solidFill>
              <a:cs typeface="Simplified Arabic" pitchFamily="2" charset="-78"/>
            </a:endParaRPr>
          </a:p>
          <a:p>
            <a:pPr indent="354013" algn="just">
              <a:defRPr/>
            </a:pPr>
            <a:r>
              <a:rPr lang="ar-IQ" sz="2300" dirty="0" smtClean="0">
                <a:solidFill>
                  <a:schemeClr val="tx1"/>
                </a:solidFill>
                <a:cs typeface="Simplified Arabic" pitchFamily="2" charset="-78"/>
              </a:rPr>
              <a:t>أ . لجدول منتظم. </a:t>
            </a:r>
            <a:endParaRPr lang="en-US" sz="2300" dirty="0" smtClean="0">
              <a:solidFill>
                <a:schemeClr val="tx1"/>
              </a:solidFill>
              <a:cs typeface="Simplified Arabic" pitchFamily="2" charset="-78"/>
            </a:endParaRPr>
          </a:p>
          <a:p>
            <a:pPr indent="354013" algn="just">
              <a:defRPr/>
            </a:pPr>
            <a:r>
              <a:rPr lang="ar-IQ" sz="2300" dirty="0" smtClean="0">
                <a:solidFill>
                  <a:schemeClr val="tx1"/>
                </a:solidFill>
                <a:cs typeface="Simplified Arabic" pitchFamily="2" charset="-78"/>
              </a:rPr>
              <a:t>ب . لجدول بسيط. </a:t>
            </a:r>
            <a:endParaRPr lang="en-US" sz="2300" dirty="0" smtClean="0">
              <a:solidFill>
                <a:schemeClr val="tx1"/>
              </a:solidFill>
              <a:cs typeface="Simplified Arabic" pitchFamily="2" charset="-78"/>
            </a:endParaRPr>
          </a:p>
          <a:p>
            <a:pPr indent="354013" algn="just">
              <a:defRPr/>
            </a:pPr>
            <a:r>
              <a:rPr lang="ar-IQ" sz="2300" dirty="0" err="1" smtClean="0">
                <a:solidFill>
                  <a:schemeClr val="tx1"/>
                </a:solidFill>
                <a:cs typeface="Simplified Arabic" pitchFamily="2" charset="-78"/>
              </a:rPr>
              <a:t>جـ</a:t>
            </a:r>
            <a:r>
              <a:rPr lang="ar-IQ" sz="2300" dirty="0" smtClean="0">
                <a:solidFill>
                  <a:schemeClr val="tx1"/>
                </a:solidFill>
                <a:cs typeface="Simplified Arabic" pitchFamily="2" charset="-78"/>
              </a:rPr>
              <a:t> . لجدول مفتوح. </a:t>
            </a:r>
            <a:endParaRPr lang="en-US" sz="2300" dirty="0" smtClean="0">
              <a:solidFill>
                <a:schemeClr val="tx1"/>
              </a:solidFill>
              <a:cs typeface="Simplified Arabic" pitchFamily="2" charset="-78"/>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1219200"/>
            <a:ext cx="8305800" cy="1828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54013" indent="-354013" algn="just">
              <a:defRPr/>
            </a:pPr>
            <a:r>
              <a:rPr lang="en-US" sz="2400" dirty="0" smtClean="0">
                <a:solidFill>
                  <a:schemeClr val="tx1"/>
                </a:solidFill>
                <a:cs typeface="Simplified Arabic" pitchFamily="2" charset="-78"/>
              </a:rPr>
              <a:t>5</a:t>
            </a:r>
            <a:r>
              <a:rPr lang="ar-IQ" sz="2400" dirty="0" smtClean="0">
                <a:solidFill>
                  <a:schemeClr val="tx1"/>
                </a:solidFill>
                <a:cs typeface="Simplified Arabic" pitchFamily="2" charset="-78"/>
              </a:rPr>
              <a:t> </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لايتأثر</a:t>
            </a:r>
            <a:r>
              <a:rPr lang="ar-IQ" sz="2400" dirty="0">
                <a:solidFill>
                  <a:schemeClr val="tx1"/>
                </a:solidFill>
                <a:cs typeface="Simplified Arabic" pitchFamily="2" charset="-78"/>
              </a:rPr>
              <a:t> المنوال بالقيمة الشاذة وذلك لان:-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 القيمة الشاذة هي القيمة الأكثر تكراراً في المجموعة.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المنوال هو القيمة الأكثر تكراراً في المجموعة.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القيمة الشاذة هي قيمة وهمية. </a:t>
            </a:r>
            <a:endParaRPr lang="en-US" sz="2400" dirty="0">
              <a:solidFill>
                <a:schemeClr val="tx1"/>
              </a:solidFill>
              <a:cs typeface="Simplified Arabic" pitchFamily="2" charset="-78"/>
            </a:endParaRPr>
          </a:p>
        </p:txBody>
      </p:sp>
      <p:sp>
        <p:nvSpPr>
          <p:cNvPr id="3" name="مستطيل مستدير الزوايا 2"/>
          <p:cNvSpPr/>
          <p:nvPr/>
        </p:nvSpPr>
        <p:spPr>
          <a:xfrm>
            <a:off x="1066800" y="3276600"/>
            <a:ext cx="7315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901700" indent="-901700" algn="just">
              <a:defRPr/>
            </a:pPr>
            <a:r>
              <a:rPr lang="ar-IQ" sz="2400" b="1" u="sng" dirty="0">
                <a:solidFill>
                  <a:schemeClr val="tx1"/>
                </a:solidFill>
                <a:latin typeface="Calibri" pitchFamily="34" charset="0"/>
                <a:ea typeface="Arial" pitchFamily="34" charset="0"/>
                <a:cs typeface="Simplified Arabic" pitchFamily="2" charset="-78"/>
              </a:rPr>
              <a:t>ملاحظة</a:t>
            </a:r>
            <a:r>
              <a:rPr lang="ar-IQ" sz="2400" b="1" dirty="0">
                <a:solidFill>
                  <a:schemeClr val="tx1"/>
                </a:solidFill>
                <a:latin typeface="Calibri" pitchFamily="34" charset="0"/>
                <a:ea typeface="Arial" pitchFamily="34" charset="0"/>
                <a:cs typeface="Simplified Arabic" pitchFamily="2" charset="-78"/>
              </a:rPr>
              <a:t>:</a:t>
            </a:r>
            <a:r>
              <a:rPr lang="ar-IQ" sz="2400" dirty="0">
                <a:solidFill>
                  <a:schemeClr val="tx1"/>
                </a:solidFill>
                <a:latin typeface="Calibri" pitchFamily="34" charset="0"/>
                <a:ea typeface="Arial" pitchFamily="34" charset="0"/>
                <a:cs typeface="Simplified Arabic" pitchFamily="2" charset="-78"/>
              </a:rPr>
              <a:t> تأكد من الإجابة قبل التأشير على الإجابة الصحيحة، درجة الاختبار (</a:t>
            </a:r>
            <a:r>
              <a:rPr lang="en-US" sz="2400" dirty="0">
                <a:solidFill>
                  <a:schemeClr val="tx1"/>
                </a:solidFill>
                <a:latin typeface="Calibri" pitchFamily="34" charset="0"/>
                <a:ea typeface="Arial" pitchFamily="34" charset="0"/>
                <a:cs typeface="Simplified Arabic" pitchFamily="2" charset="-78"/>
              </a:rPr>
              <a:t>10</a:t>
            </a:r>
            <a:r>
              <a:rPr lang="ar-IQ" sz="2400" dirty="0">
                <a:solidFill>
                  <a:schemeClr val="tx1"/>
                </a:solidFill>
                <a:latin typeface="Calibri" pitchFamily="34" charset="0"/>
                <a:ea typeface="Arial" pitchFamily="34" charset="0"/>
                <a:cs typeface="Simplified Arabic" pitchFamily="2" charset="-78"/>
              </a:rPr>
              <a:t> درجة) وتوزع الدرجة بالتساوي، تحقق من الإجابة في صفحة مفاتيح الإجابات. </a:t>
            </a:r>
            <a:endParaRPr lang="ar-SA" sz="2400" dirty="0">
              <a:solidFill>
                <a:schemeClr val="tx1"/>
              </a:solidFill>
              <a:latin typeface="Times New Roman" pitchFamily="18"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0850" indent="-450850" algn="just">
              <a:defRPr/>
            </a:pPr>
            <a:r>
              <a:rPr lang="ar-IQ" sz="2400" b="1" dirty="0">
                <a:solidFill>
                  <a:schemeClr val="tx1"/>
                </a:solidFill>
                <a:cs typeface="Simplified Arabic" pitchFamily="2" charset="-78"/>
              </a:rPr>
              <a:t>سادساً: </a:t>
            </a:r>
            <a:r>
              <a:rPr lang="ar-IQ" sz="2400" b="1" u="sng" dirty="0">
                <a:solidFill>
                  <a:schemeClr val="tx1"/>
                </a:solidFill>
                <a:cs typeface="Simplified Arabic" pitchFamily="2" charset="-78"/>
              </a:rPr>
              <a:t>المصادر</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1</a:t>
            </a:r>
            <a:r>
              <a:rPr lang="ar-IQ" sz="2400" dirty="0">
                <a:solidFill>
                  <a:schemeClr val="tx1"/>
                </a:solidFill>
                <a:cs typeface="Simplified Arabic" pitchFamily="2" charset="-78"/>
              </a:rPr>
              <a:t> . </a:t>
            </a:r>
            <a:r>
              <a:rPr lang="ar-IQ" sz="2400" dirty="0" err="1">
                <a:solidFill>
                  <a:schemeClr val="tx1"/>
                </a:solidFill>
                <a:cs typeface="Simplified Arabic" pitchFamily="2" charset="-78"/>
              </a:rPr>
              <a:t>المشهداني</a:t>
            </a:r>
            <a:r>
              <a:rPr lang="ar-IQ" sz="2400" dirty="0">
                <a:solidFill>
                  <a:schemeClr val="tx1"/>
                </a:solidFill>
                <a:cs typeface="Simplified Arabic" pitchFamily="2" charset="-78"/>
              </a:rPr>
              <a:t>، </a:t>
            </a:r>
            <a:r>
              <a:rPr lang="ar-IQ" sz="2400" dirty="0" err="1">
                <a:solidFill>
                  <a:schemeClr val="tx1"/>
                </a:solidFill>
                <a:cs typeface="Simplified Arabic" pitchFamily="2" charset="-78"/>
              </a:rPr>
              <a:t>د</a:t>
            </a:r>
            <a:r>
              <a:rPr lang="ar-IQ" sz="2400" dirty="0">
                <a:solidFill>
                  <a:schemeClr val="tx1"/>
                </a:solidFill>
                <a:cs typeface="Simplified Arabic" pitchFamily="2" charset="-78"/>
              </a:rPr>
              <a:t>. محمود حسن، أصول الإحصاء والطريقة الإحصائية، ط6، بغداد، </a:t>
            </a:r>
            <a:r>
              <a:rPr lang="en-US" sz="2400" dirty="0">
                <a:solidFill>
                  <a:schemeClr val="tx1"/>
                </a:solidFill>
                <a:cs typeface="Simplified Arabic" pitchFamily="2" charset="-78"/>
              </a:rPr>
              <a:t>1985</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en-US" sz="2400" dirty="0">
                <a:solidFill>
                  <a:schemeClr val="tx1"/>
                </a:solidFill>
                <a:cs typeface="Simplified Arabic" pitchFamily="2" charset="-78"/>
              </a:rPr>
              <a:t>2</a:t>
            </a:r>
            <a:r>
              <a:rPr lang="ar-IQ" sz="2400" dirty="0">
                <a:solidFill>
                  <a:schemeClr val="tx1"/>
                </a:solidFill>
                <a:cs typeface="Simplified Arabic" pitchFamily="2" charset="-78"/>
              </a:rPr>
              <a:t> . </a:t>
            </a:r>
            <a:r>
              <a:rPr lang="ar-IQ" sz="2400" dirty="0" smtClean="0">
                <a:solidFill>
                  <a:schemeClr val="tx1"/>
                </a:solidFill>
                <a:cs typeface="Simplified Arabic" pitchFamily="2" charset="-78"/>
              </a:rPr>
              <a:t>البلداوي ,د.عبد الحميد عبد المجيد ,الاحصاء للعلوم الادارية و التطبيقية </a:t>
            </a:r>
            <a:endParaRPr lang="en-US" sz="2400" dirty="0">
              <a:solidFill>
                <a:schemeClr val="tx1"/>
              </a:solidFill>
              <a:cs typeface="Simplified Arabic" pitchFamily="2" charset="-78"/>
            </a:endParaRPr>
          </a:p>
          <a:p>
            <a:pPr marL="450850" indent="-450850" algn="just" rtl="0">
              <a:defRPr/>
            </a:pPr>
            <a:r>
              <a:rPr lang="en-US" sz="2400" dirty="0">
                <a:solidFill>
                  <a:schemeClr val="tx1"/>
                </a:solidFill>
                <a:cs typeface="Simplified Arabic" pitchFamily="2" charset="-78"/>
              </a:rPr>
              <a:t>3. Spiegel, R, </a:t>
            </a:r>
            <a:r>
              <a:rPr lang="en-US" sz="2400" dirty="0" err="1" smtClean="0">
                <a:solidFill>
                  <a:schemeClr val="tx1"/>
                </a:solidFill>
                <a:cs typeface="Simplified Arabic" pitchFamily="2" charset="-78"/>
              </a:rPr>
              <a:t>murray</a:t>
            </a:r>
            <a:r>
              <a:rPr lang="en-US" sz="2400" dirty="0">
                <a:solidFill>
                  <a:schemeClr val="tx1"/>
                </a:solidFill>
                <a:cs typeface="Simplified Arabic" pitchFamily="2" charset="-78"/>
              </a:rPr>
              <a:t>, Theory and Problems of </a:t>
            </a:r>
            <a:r>
              <a:rPr lang="en-US" sz="2400" dirty="0" err="1">
                <a:solidFill>
                  <a:schemeClr val="tx1"/>
                </a:solidFill>
                <a:cs typeface="Simplified Arabic" pitchFamily="2" charset="-78"/>
              </a:rPr>
              <a:t>statictices</a:t>
            </a:r>
            <a:r>
              <a:rPr lang="en-US" sz="2400" dirty="0">
                <a:solidFill>
                  <a:schemeClr val="tx1"/>
                </a:solidFill>
                <a:cs typeface="Simplified Arabic" pitchFamily="2" charset="-78"/>
              </a:rPr>
              <a:t>, </a:t>
            </a:r>
            <a:r>
              <a:rPr lang="en-US" sz="2400" dirty="0" err="1">
                <a:solidFill>
                  <a:schemeClr val="tx1"/>
                </a:solidFill>
                <a:cs typeface="Simplified Arabic" pitchFamily="2" charset="-78"/>
              </a:rPr>
              <a:t>Schaums</a:t>
            </a:r>
            <a:r>
              <a:rPr lang="en-US" sz="2400" dirty="0">
                <a:solidFill>
                  <a:schemeClr val="tx1"/>
                </a:solidFill>
                <a:cs typeface="Simplified Arabic" pitchFamily="2" charset="-78"/>
              </a:rPr>
              <a:t> outline </a:t>
            </a:r>
            <a:r>
              <a:rPr lang="en-US" sz="2400" dirty="0" err="1">
                <a:solidFill>
                  <a:schemeClr val="tx1"/>
                </a:solidFill>
                <a:cs typeface="Simplified Arabic" pitchFamily="2" charset="-78"/>
              </a:rPr>
              <a:t>seres</a:t>
            </a:r>
            <a:r>
              <a:rPr lang="en-US" sz="2400" dirty="0">
                <a:solidFill>
                  <a:schemeClr val="tx1"/>
                </a:solidFill>
                <a:cs typeface="Simplified Arabic" pitchFamily="2" charset="-78"/>
              </a:rPr>
              <a:t>, McGraw- Hill Book company, New York, 1961. </a:t>
            </a:r>
          </a:p>
          <a:p>
            <a:pPr marL="450850" indent="-450850" algn="just">
              <a:defRPr/>
            </a:pPr>
            <a:r>
              <a:rPr lang="ar-IQ" sz="2400" b="1" dirty="0">
                <a:solidFill>
                  <a:schemeClr val="tx1"/>
                </a:solidFill>
                <a:cs typeface="Simplified Arabic" pitchFamily="2" charset="-78"/>
              </a:rPr>
              <a:t>سابعاً: </a:t>
            </a:r>
            <a:r>
              <a:rPr lang="ar-IQ" sz="2400" b="1" u="sng" dirty="0">
                <a:solidFill>
                  <a:schemeClr val="tx1"/>
                </a:solidFill>
                <a:cs typeface="Simplified Arabic" pitchFamily="2" charset="-78"/>
              </a:rPr>
              <a:t>مفاتيح الإجابات</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marL="450850" indent="-450850" algn="just">
              <a:defRPr/>
            </a:pPr>
            <a:r>
              <a:rPr lang="ar-IQ" sz="2400" b="1" dirty="0">
                <a:solidFill>
                  <a:schemeClr val="tx1"/>
                </a:solidFill>
                <a:cs typeface="Simplified Arabic" pitchFamily="2" charset="-78"/>
              </a:rPr>
              <a:t>الاختبار القبلي:</a:t>
            </a: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ar-IQ" sz="2400" b="1" dirty="0">
              <a:solidFill>
                <a:schemeClr val="tx1"/>
              </a:solidFill>
              <a:cs typeface="Simplified Arabic" pitchFamily="2" charset="-78"/>
            </a:endParaRPr>
          </a:p>
          <a:p>
            <a:pPr marL="450850" indent="-450850" algn="just">
              <a:defRPr/>
            </a:pPr>
            <a:endParaRPr lang="en-US" sz="24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1905000" y="3733800"/>
          <a:ext cx="4648200" cy="2523744"/>
        </p:xfrm>
        <a:graphic>
          <a:graphicData uri="http://schemas.openxmlformats.org/drawingml/2006/table">
            <a:tbl>
              <a:tblPr rtl="1" firstRow="1" bandRow="1">
                <a:tableStyleId>{5C22544A-7EE6-4342-B048-85BDC9FD1C3A}</a:tableStyleId>
              </a:tblPr>
              <a:tblGrid>
                <a:gridCol w="2324100"/>
                <a:gridCol w="2324100"/>
              </a:tblGrid>
              <a:tr h="370840">
                <a:tc>
                  <a:txBody>
                    <a:bodyPr/>
                    <a:lstStyle/>
                    <a:p>
                      <a:pPr algn="ctr" rtl="1">
                        <a:lnSpc>
                          <a:spcPct val="115000"/>
                        </a:lnSpc>
                        <a:spcAft>
                          <a:spcPts val="1000"/>
                        </a:spcAft>
                      </a:pPr>
                      <a:r>
                        <a:rPr lang="ar-IQ" sz="2400" dirty="0" smtClean="0">
                          <a:latin typeface="Calibri"/>
                          <a:ea typeface="Calibri"/>
                          <a:cs typeface="Simplified Arabic"/>
                        </a:rPr>
                        <a:t>رقم الاختبار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2400" dirty="0" smtClean="0">
                          <a:latin typeface="Calibri"/>
                          <a:ea typeface="Calibri"/>
                          <a:cs typeface="Simplified Arabic"/>
                        </a:rPr>
                        <a:t>الإجابة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Arial"/>
                        </a:rPr>
                        <a:t>ب</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1800" dirty="0" err="1" smtClean="0">
                          <a:latin typeface="Calibri"/>
                          <a:ea typeface="Calibri"/>
                          <a:cs typeface="Arial"/>
                        </a:rPr>
                        <a:t>جـ</a:t>
                      </a:r>
                      <a:r>
                        <a:rPr lang="ar-IQ" sz="1800" dirty="0" smtClean="0">
                          <a:latin typeface="Calibri"/>
                          <a:ea typeface="Calibri"/>
                          <a:cs typeface="Arial"/>
                        </a:rPr>
                        <a:t> </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smtClean="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1800" dirty="0" smtClean="0">
                          <a:latin typeface="Calibri"/>
                          <a:ea typeface="Calibri"/>
                          <a:cs typeface="Arial"/>
                        </a:rPr>
                        <a:t>ب</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smtClean="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Arial"/>
                        </a:rPr>
                        <a:t>د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1800" dirty="0" smtClean="0">
                          <a:latin typeface="Calibri"/>
                          <a:ea typeface="Calibri"/>
                          <a:cs typeface="Arial"/>
                        </a:rPr>
                        <a:t>أ </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400" b="1" dirty="0" smtClean="0">
                <a:solidFill>
                  <a:schemeClr val="tx1"/>
                </a:solidFill>
                <a:cs typeface="Simplified Arabic" pitchFamily="2" charset="-78"/>
              </a:rPr>
              <a:t>الاختبار الذاتي</a:t>
            </a:r>
            <a:r>
              <a:rPr lang="ar-IQ" sz="2400" b="1" dirty="0">
                <a:solidFill>
                  <a:schemeClr val="tx1"/>
                </a:solidFill>
                <a:cs typeface="Simplified Arabic" pitchFamily="2" charset="-78"/>
              </a:rPr>
              <a:t>:</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r>
              <a:rPr lang="ar-IQ" sz="2400" b="1" dirty="0" smtClean="0">
                <a:solidFill>
                  <a:schemeClr val="tx1"/>
                </a:solidFill>
                <a:cs typeface="Simplified Arabic" pitchFamily="2" charset="-78"/>
              </a:rPr>
              <a:t>الاختبار </a:t>
            </a:r>
            <a:r>
              <a:rPr lang="ar-IQ" sz="2400" b="1" dirty="0" err="1" smtClean="0">
                <a:solidFill>
                  <a:schemeClr val="tx1"/>
                </a:solidFill>
                <a:cs typeface="Simplified Arabic" pitchFamily="2" charset="-78"/>
              </a:rPr>
              <a:t>البعدي</a:t>
            </a:r>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ar-IQ" sz="2400" dirty="0">
              <a:solidFill>
                <a:schemeClr val="tx1"/>
              </a:solidFill>
              <a:cs typeface="Simplified Arabic" pitchFamily="2" charset="-78"/>
            </a:endParaRPr>
          </a:p>
          <a:p>
            <a:pPr algn="just">
              <a:defRPr/>
            </a:pPr>
            <a:endParaRPr lang="en-US" sz="24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2286000" y="548640"/>
          <a:ext cx="4572000" cy="3337560"/>
        </p:xfrm>
        <a:graphic>
          <a:graphicData uri="http://schemas.openxmlformats.org/drawingml/2006/table">
            <a:tbl>
              <a:tblPr rtl="1" firstRow="1" bandRow="1">
                <a:tableStyleId>{5C22544A-7EE6-4342-B048-85BDC9FD1C3A}</a:tableStyleId>
              </a:tblPr>
              <a:tblGrid>
                <a:gridCol w="2286000"/>
                <a:gridCol w="2286000"/>
              </a:tblGrid>
              <a:tr h="370840">
                <a:tc>
                  <a:txBody>
                    <a:bodyPr/>
                    <a:lstStyle/>
                    <a:p>
                      <a:pPr algn="ctr" rtl="1">
                        <a:lnSpc>
                          <a:spcPct val="115000"/>
                        </a:lnSpc>
                        <a:spcAft>
                          <a:spcPts val="1000"/>
                        </a:spcAft>
                      </a:pPr>
                      <a:r>
                        <a:rPr lang="ar-IQ" sz="1800" dirty="0" smtClean="0">
                          <a:latin typeface="Calibri"/>
                          <a:ea typeface="Calibri"/>
                          <a:cs typeface="Simplified Arabic"/>
                        </a:rPr>
                        <a:t>رقم</a:t>
                      </a:r>
                      <a:r>
                        <a:rPr lang="ar-IQ" sz="1800" baseline="0" dirty="0" smtClean="0">
                          <a:latin typeface="Calibri"/>
                          <a:ea typeface="Calibri"/>
                          <a:cs typeface="Simplified Arabic"/>
                        </a:rPr>
                        <a:t> الاختبار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Simplified Arabic"/>
                        </a:rPr>
                        <a:t>الإجابة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1800" dirty="0" smtClean="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1800" dirty="0" smtClean="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6</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Arial"/>
                        </a:rPr>
                        <a:t>7</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Arial"/>
                        </a:rPr>
                        <a:t>8</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endParaRPr lang="en-US" sz="1800" dirty="0">
                        <a:latin typeface="Calibri"/>
                        <a:ea typeface="Calibri"/>
                        <a:cs typeface="Arial"/>
                      </a:endParaRPr>
                    </a:p>
                  </a:txBody>
                  <a:tcPr marL="68580" marR="68580" marT="0" marB="0"/>
                </a:tc>
              </a:tr>
            </a:tbl>
          </a:graphicData>
        </a:graphic>
      </p:graphicFrame>
      <p:graphicFrame>
        <p:nvGraphicFramePr>
          <p:cNvPr id="6" name="جدول 5"/>
          <p:cNvGraphicFramePr>
            <a:graphicFrameLocks noGrp="1"/>
          </p:cNvGraphicFramePr>
          <p:nvPr/>
        </p:nvGraphicFramePr>
        <p:xfrm>
          <a:off x="2286000" y="4267200"/>
          <a:ext cx="4648200" cy="2225040"/>
        </p:xfrm>
        <a:graphic>
          <a:graphicData uri="http://schemas.openxmlformats.org/drawingml/2006/table">
            <a:tbl>
              <a:tblPr rtl="1" firstRow="1" bandRow="1">
                <a:tableStyleId>{5C22544A-7EE6-4342-B048-85BDC9FD1C3A}</a:tableStyleId>
              </a:tblPr>
              <a:tblGrid>
                <a:gridCol w="2324100"/>
                <a:gridCol w="2324100"/>
              </a:tblGrid>
              <a:tr h="370840">
                <a:tc>
                  <a:txBody>
                    <a:bodyPr/>
                    <a:lstStyle/>
                    <a:p>
                      <a:pPr algn="ctr" rtl="1">
                        <a:lnSpc>
                          <a:spcPct val="115000"/>
                        </a:lnSpc>
                        <a:spcAft>
                          <a:spcPts val="1000"/>
                        </a:spcAft>
                      </a:pPr>
                      <a:r>
                        <a:rPr lang="ar-IQ" sz="1800" dirty="0" smtClean="0">
                          <a:latin typeface="Calibri"/>
                          <a:ea typeface="Calibri"/>
                          <a:cs typeface="Simplified Arabic"/>
                        </a:rPr>
                        <a:t>رقم</a:t>
                      </a:r>
                      <a:r>
                        <a:rPr lang="ar-IQ" sz="1800" baseline="0" dirty="0" smtClean="0">
                          <a:latin typeface="Calibri"/>
                          <a:ea typeface="Calibri"/>
                          <a:cs typeface="Simplified Arabic"/>
                        </a:rPr>
                        <a:t> الاختبار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Simplified Arabic"/>
                        </a:rPr>
                        <a:t>الإجابة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1</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Arial"/>
                        </a:rPr>
                        <a:t>أ</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1800" dirty="0" smtClean="0">
                          <a:latin typeface="Calibri"/>
                          <a:ea typeface="Calibri"/>
                          <a:cs typeface="Arial"/>
                        </a:rPr>
                        <a:t>ب</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1800" dirty="0" smtClean="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smtClean="0">
                          <a:latin typeface="Calibri"/>
                          <a:ea typeface="Calibri"/>
                          <a:cs typeface="Arial"/>
                        </a:rPr>
                        <a:t>أ</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1800" dirty="0" smtClean="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ar-IQ" sz="1800" dirty="0" err="1" smtClean="0">
                          <a:latin typeface="Calibri"/>
                          <a:ea typeface="Calibri"/>
                          <a:cs typeface="Arial"/>
                        </a:rPr>
                        <a:t>جـ</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1800" dirty="0" smtClean="0">
                          <a:latin typeface="Calibri"/>
                          <a:ea typeface="Calibri"/>
                          <a:cs typeface="Simplified Arabic"/>
                        </a:rPr>
                        <a:t>5</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ar-IQ" sz="1800" dirty="0" smtClean="0">
                          <a:latin typeface="Calibri"/>
                          <a:ea typeface="Calibri"/>
                          <a:cs typeface="Arial"/>
                        </a:rPr>
                        <a:t>ب</a:t>
                      </a:r>
                      <a:endParaRPr lang="en-US" sz="1800" dirty="0">
                        <a:latin typeface="Calibri"/>
                        <a:ea typeface="Calibri"/>
                        <a:cs typeface="Arial"/>
                      </a:endParaRPr>
                    </a:p>
                  </a:txBody>
                  <a:tcPr marL="68580" marR="68580" marT="0" marB="0"/>
                </a:tc>
              </a:tr>
            </a:tbl>
          </a:graphicData>
        </a:graphic>
      </p:graphicFrame>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304800" y="304800"/>
            <a:ext cx="8305800" cy="6096000"/>
            <a:chOff x="651" y="955"/>
            <a:chExt cx="10689" cy="14608"/>
          </a:xfrm>
        </p:grpSpPr>
        <p:grpSp>
          <p:nvGrpSpPr>
            <p:cNvPr id="29701" name="Group 4"/>
            <p:cNvGrpSpPr>
              <a:grpSpLocks/>
            </p:cNvGrpSpPr>
            <p:nvPr/>
          </p:nvGrpSpPr>
          <p:grpSpPr bwMode="auto">
            <a:xfrm>
              <a:off x="651" y="955"/>
              <a:ext cx="3579" cy="2167"/>
              <a:chOff x="867" y="2786"/>
              <a:chExt cx="3309" cy="2140"/>
            </a:xfrm>
          </p:grpSpPr>
          <p:sp>
            <p:nvSpPr>
              <p:cNvPr id="29730" name="Freeform 5"/>
              <p:cNvSpPr>
                <a:spLocks/>
              </p:cNvSpPr>
              <p:nvPr/>
            </p:nvSpPr>
            <p:spPr bwMode="auto">
              <a:xfrm>
                <a:off x="867" y="2786"/>
                <a:ext cx="3309" cy="2140"/>
              </a:xfrm>
              <a:custGeom>
                <a:avLst/>
                <a:gdLst>
                  <a:gd name="T0" fmla="*/ 2351 w 3309"/>
                  <a:gd name="T1" fmla="*/ 984 h 2140"/>
                  <a:gd name="T2" fmla="*/ 2357 w 3309"/>
                  <a:gd name="T3" fmla="*/ 1030 h 2140"/>
                  <a:gd name="T4" fmla="*/ 2595 w 3309"/>
                  <a:gd name="T5" fmla="*/ 952 h 2140"/>
                  <a:gd name="T6" fmla="*/ 2735 w 3309"/>
                  <a:gd name="T7" fmla="*/ 880 h 2140"/>
                  <a:gd name="T8" fmla="*/ 3043 w 3309"/>
                  <a:gd name="T9" fmla="*/ 829 h 2140"/>
                  <a:gd name="T10" fmla="*/ 3258 w 3309"/>
                  <a:gd name="T11" fmla="*/ 909 h 2140"/>
                  <a:gd name="T12" fmla="*/ 3242 w 3309"/>
                  <a:gd name="T13" fmla="*/ 1134 h 2140"/>
                  <a:gd name="T14" fmla="*/ 3277 w 3309"/>
                  <a:gd name="T15" fmla="*/ 1284 h 2140"/>
                  <a:gd name="T16" fmla="*/ 3301 w 3309"/>
                  <a:gd name="T17" fmla="*/ 1448 h 2140"/>
                  <a:gd name="T18" fmla="*/ 3175 w 3309"/>
                  <a:gd name="T19" fmla="*/ 1558 h 2140"/>
                  <a:gd name="T20" fmla="*/ 3054 w 3309"/>
                  <a:gd name="T21" fmla="*/ 1518 h 2140"/>
                  <a:gd name="T22" fmla="*/ 3075 w 3309"/>
                  <a:gd name="T23" fmla="*/ 1617 h 2140"/>
                  <a:gd name="T24" fmla="*/ 2947 w 3309"/>
                  <a:gd name="T25" fmla="*/ 1714 h 2140"/>
                  <a:gd name="T26" fmla="*/ 2794 w 3309"/>
                  <a:gd name="T27" fmla="*/ 1722 h 2140"/>
                  <a:gd name="T28" fmla="*/ 2668 w 3309"/>
                  <a:gd name="T29" fmla="*/ 1832 h 2140"/>
                  <a:gd name="T30" fmla="*/ 2520 w 3309"/>
                  <a:gd name="T31" fmla="*/ 1837 h 2140"/>
                  <a:gd name="T32" fmla="*/ 2306 w 3309"/>
                  <a:gd name="T33" fmla="*/ 1990 h 2140"/>
                  <a:gd name="T34" fmla="*/ 2188 w 3309"/>
                  <a:gd name="T35" fmla="*/ 1936 h 2140"/>
                  <a:gd name="T36" fmla="*/ 2107 w 3309"/>
                  <a:gd name="T37" fmla="*/ 2003 h 2140"/>
                  <a:gd name="T38" fmla="*/ 1971 w 3309"/>
                  <a:gd name="T39" fmla="*/ 2041 h 2140"/>
                  <a:gd name="T40" fmla="*/ 1745 w 3309"/>
                  <a:gd name="T41" fmla="*/ 2086 h 2140"/>
                  <a:gd name="T42" fmla="*/ 1552 w 3309"/>
                  <a:gd name="T43" fmla="*/ 2126 h 2140"/>
                  <a:gd name="T44" fmla="*/ 1448 w 3309"/>
                  <a:gd name="T45" fmla="*/ 2070 h 2140"/>
                  <a:gd name="T46" fmla="*/ 1273 w 3309"/>
                  <a:gd name="T47" fmla="*/ 2062 h 2140"/>
                  <a:gd name="T48" fmla="*/ 1231 w 3309"/>
                  <a:gd name="T49" fmla="*/ 1931 h 2140"/>
                  <a:gd name="T50" fmla="*/ 1043 w 3309"/>
                  <a:gd name="T51" fmla="*/ 1899 h 2140"/>
                  <a:gd name="T52" fmla="*/ 756 w 3309"/>
                  <a:gd name="T53" fmla="*/ 1845 h 2140"/>
                  <a:gd name="T54" fmla="*/ 724 w 3309"/>
                  <a:gd name="T55" fmla="*/ 1689 h 2140"/>
                  <a:gd name="T56" fmla="*/ 646 w 3309"/>
                  <a:gd name="T57" fmla="*/ 1585 h 2140"/>
                  <a:gd name="T58" fmla="*/ 659 w 3309"/>
                  <a:gd name="T59" fmla="*/ 1486 h 2140"/>
                  <a:gd name="T60" fmla="*/ 418 w 3309"/>
                  <a:gd name="T61" fmla="*/ 1518 h 2140"/>
                  <a:gd name="T62" fmla="*/ 203 w 3309"/>
                  <a:gd name="T63" fmla="*/ 1483 h 2140"/>
                  <a:gd name="T64" fmla="*/ 102 w 3309"/>
                  <a:gd name="T65" fmla="*/ 1252 h 2140"/>
                  <a:gd name="T66" fmla="*/ 13 w 3309"/>
                  <a:gd name="T67" fmla="*/ 1094 h 2140"/>
                  <a:gd name="T68" fmla="*/ 51 w 3309"/>
                  <a:gd name="T69" fmla="*/ 987 h 2140"/>
                  <a:gd name="T70" fmla="*/ 147 w 3309"/>
                  <a:gd name="T71" fmla="*/ 904 h 2140"/>
                  <a:gd name="T72" fmla="*/ 69 w 3309"/>
                  <a:gd name="T73" fmla="*/ 794 h 2140"/>
                  <a:gd name="T74" fmla="*/ 35 w 3309"/>
                  <a:gd name="T75" fmla="*/ 609 h 2140"/>
                  <a:gd name="T76" fmla="*/ 161 w 3309"/>
                  <a:gd name="T77" fmla="*/ 552 h 2140"/>
                  <a:gd name="T78" fmla="*/ 249 w 3309"/>
                  <a:gd name="T79" fmla="*/ 523 h 2140"/>
                  <a:gd name="T80" fmla="*/ 383 w 3309"/>
                  <a:gd name="T81" fmla="*/ 434 h 2140"/>
                  <a:gd name="T82" fmla="*/ 421 w 3309"/>
                  <a:gd name="T83" fmla="*/ 512 h 2140"/>
                  <a:gd name="T84" fmla="*/ 509 w 3309"/>
                  <a:gd name="T85" fmla="*/ 442 h 2140"/>
                  <a:gd name="T86" fmla="*/ 646 w 3309"/>
                  <a:gd name="T87" fmla="*/ 298 h 2140"/>
                  <a:gd name="T88" fmla="*/ 823 w 3309"/>
                  <a:gd name="T89" fmla="*/ 257 h 2140"/>
                  <a:gd name="T90" fmla="*/ 1021 w 3309"/>
                  <a:gd name="T91" fmla="*/ 400 h 2140"/>
                  <a:gd name="T92" fmla="*/ 1182 w 3309"/>
                  <a:gd name="T93" fmla="*/ 526 h 2140"/>
                  <a:gd name="T94" fmla="*/ 1273 w 3309"/>
                  <a:gd name="T95" fmla="*/ 402 h 2140"/>
                  <a:gd name="T96" fmla="*/ 1402 w 3309"/>
                  <a:gd name="T97" fmla="*/ 180 h 2140"/>
                  <a:gd name="T98" fmla="*/ 1590 w 3309"/>
                  <a:gd name="T99" fmla="*/ 102 h 2140"/>
                  <a:gd name="T100" fmla="*/ 1735 w 3309"/>
                  <a:gd name="T101" fmla="*/ 107 h 2140"/>
                  <a:gd name="T102" fmla="*/ 1965 w 3309"/>
                  <a:gd name="T103" fmla="*/ 5 h 2140"/>
                  <a:gd name="T104" fmla="*/ 2166 w 3309"/>
                  <a:gd name="T105" fmla="*/ 67 h 2140"/>
                  <a:gd name="T106" fmla="*/ 2207 w 3309"/>
                  <a:gd name="T107" fmla="*/ 196 h 2140"/>
                  <a:gd name="T108" fmla="*/ 2338 w 3309"/>
                  <a:gd name="T109" fmla="*/ 215 h 2140"/>
                  <a:gd name="T110" fmla="*/ 2461 w 3309"/>
                  <a:gd name="T111" fmla="*/ 150 h 2140"/>
                  <a:gd name="T112" fmla="*/ 2625 w 3309"/>
                  <a:gd name="T113" fmla="*/ 121 h 2140"/>
                  <a:gd name="T114" fmla="*/ 2681 w 3309"/>
                  <a:gd name="T115" fmla="*/ 252 h 2140"/>
                  <a:gd name="T116" fmla="*/ 2646 w 3309"/>
                  <a:gd name="T117" fmla="*/ 354 h 2140"/>
                  <a:gd name="T118" fmla="*/ 2684 w 3309"/>
                  <a:gd name="T119" fmla="*/ 464 h 2140"/>
                  <a:gd name="T120" fmla="*/ 2649 w 3309"/>
                  <a:gd name="T121" fmla="*/ 547 h 2140"/>
                  <a:gd name="T122" fmla="*/ 2767 w 3309"/>
                  <a:gd name="T123" fmla="*/ 705 h 2140"/>
                  <a:gd name="T124" fmla="*/ 2633 w 3309"/>
                  <a:gd name="T125" fmla="*/ 786 h 214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09"/>
                  <a:gd name="T190" fmla="*/ 0 h 2140"/>
                  <a:gd name="T191" fmla="*/ 3309 w 3309"/>
                  <a:gd name="T192" fmla="*/ 2140 h 214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09" h="2140">
                    <a:moveTo>
                      <a:pt x="2526" y="829"/>
                    </a:moveTo>
                    <a:lnTo>
                      <a:pt x="2494" y="855"/>
                    </a:lnTo>
                    <a:lnTo>
                      <a:pt x="2456" y="885"/>
                    </a:lnTo>
                    <a:lnTo>
                      <a:pt x="2416" y="922"/>
                    </a:lnTo>
                    <a:lnTo>
                      <a:pt x="2373" y="963"/>
                    </a:lnTo>
                    <a:lnTo>
                      <a:pt x="2351" y="984"/>
                    </a:lnTo>
                    <a:lnTo>
                      <a:pt x="2338" y="1000"/>
                    </a:lnTo>
                    <a:lnTo>
                      <a:pt x="2330" y="1014"/>
                    </a:lnTo>
                    <a:lnTo>
                      <a:pt x="2327" y="1022"/>
                    </a:lnTo>
                    <a:lnTo>
                      <a:pt x="2330" y="1027"/>
                    </a:lnTo>
                    <a:lnTo>
                      <a:pt x="2341" y="1030"/>
                    </a:lnTo>
                    <a:lnTo>
                      <a:pt x="2357" y="1030"/>
                    </a:lnTo>
                    <a:lnTo>
                      <a:pt x="2381" y="1024"/>
                    </a:lnTo>
                    <a:lnTo>
                      <a:pt x="2413" y="1006"/>
                    </a:lnTo>
                    <a:lnTo>
                      <a:pt x="2448" y="989"/>
                    </a:lnTo>
                    <a:lnTo>
                      <a:pt x="2526" y="965"/>
                    </a:lnTo>
                    <a:lnTo>
                      <a:pt x="2563" y="957"/>
                    </a:lnTo>
                    <a:lnTo>
                      <a:pt x="2595" y="952"/>
                    </a:lnTo>
                    <a:lnTo>
                      <a:pt x="2625" y="947"/>
                    </a:lnTo>
                    <a:lnTo>
                      <a:pt x="2649" y="941"/>
                    </a:lnTo>
                    <a:lnTo>
                      <a:pt x="2676" y="933"/>
                    </a:lnTo>
                    <a:lnTo>
                      <a:pt x="2697" y="920"/>
                    </a:lnTo>
                    <a:lnTo>
                      <a:pt x="2719" y="904"/>
                    </a:lnTo>
                    <a:lnTo>
                      <a:pt x="2735" y="880"/>
                    </a:lnTo>
                    <a:lnTo>
                      <a:pt x="2756" y="869"/>
                    </a:lnTo>
                    <a:lnTo>
                      <a:pt x="2783" y="861"/>
                    </a:lnTo>
                    <a:lnTo>
                      <a:pt x="2821" y="853"/>
                    </a:lnTo>
                    <a:lnTo>
                      <a:pt x="2861" y="845"/>
                    </a:lnTo>
                    <a:lnTo>
                      <a:pt x="2949" y="834"/>
                    </a:lnTo>
                    <a:lnTo>
                      <a:pt x="3043" y="829"/>
                    </a:lnTo>
                    <a:lnTo>
                      <a:pt x="3100" y="831"/>
                    </a:lnTo>
                    <a:lnTo>
                      <a:pt x="3145" y="839"/>
                    </a:lnTo>
                    <a:lnTo>
                      <a:pt x="3185" y="853"/>
                    </a:lnTo>
                    <a:lnTo>
                      <a:pt x="3215" y="869"/>
                    </a:lnTo>
                    <a:lnTo>
                      <a:pt x="3242" y="888"/>
                    </a:lnTo>
                    <a:lnTo>
                      <a:pt x="3258" y="909"/>
                    </a:lnTo>
                    <a:lnTo>
                      <a:pt x="3271" y="933"/>
                    </a:lnTo>
                    <a:lnTo>
                      <a:pt x="3279" y="957"/>
                    </a:lnTo>
                    <a:lnTo>
                      <a:pt x="3285" y="1011"/>
                    </a:lnTo>
                    <a:lnTo>
                      <a:pt x="3277" y="1059"/>
                    </a:lnTo>
                    <a:lnTo>
                      <a:pt x="3261" y="1102"/>
                    </a:lnTo>
                    <a:lnTo>
                      <a:pt x="3242" y="1134"/>
                    </a:lnTo>
                    <a:lnTo>
                      <a:pt x="3228" y="1158"/>
                    </a:lnTo>
                    <a:lnTo>
                      <a:pt x="3223" y="1183"/>
                    </a:lnTo>
                    <a:lnTo>
                      <a:pt x="3226" y="1207"/>
                    </a:lnTo>
                    <a:lnTo>
                      <a:pt x="3236" y="1228"/>
                    </a:lnTo>
                    <a:lnTo>
                      <a:pt x="3263" y="1268"/>
                    </a:lnTo>
                    <a:lnTo>
                      <a:pt x="3277" y="1284"/>
                    </a:lnTo>
                    <a:lnTo>
                      <a:pt x="3290" y="1298"/>
                    </a:lnTo>
                    <a:lnTo>
                      <a:pt x="3298" y="1309"/>
                    </a:lnTo>
                    <a:lnTo>
                      <a:pt x="3303" y="1325"/>
                    </a:lnTo>
                    <a:lnTo>
                      <a:pt x="3309" y="1365"/>
                    </a:lnTo>
                    <a:lnTo>
                      <a:pt x="3306" y="1408"/>
                    </a:lnTo>
                    <a:lnTo>
                      <a:pt x="3301" y="1448"/>
                    </a:lnTo>
                    <a:lnTo>
                      <a:pt x="3290" y="1486"/>
                    </a:lnTo>
                    <a:lnTo>
                      <a:pt x="3277" y="1515"/>
                    </a:lnTo>
                    <a:lnTo>
                      <a:pt x="3252" y="1539"/>
                    </a:lnTo>
                    <a:lnTo>
                      <a:pt x="3218" y="1558"/>
                    </a:lnTo>
                    <a:lnTo>
                      <a:pt x="3196" y="1561"/>
                    </a:lnTo>
                    <a:lnTo>
                      <a:pt x="3175" y="1558"/>
                    </a:lnTo>
                    <a:lnTo>
                      <a:pt x="3129" y="1545"/>
                    </a:lnTo>
                    <a:lnTo>
                      <a:pt x="3108" y="1534"/>
                    </a:lnTo>
                    <a:lnTo>
                      <a:pt x="3086" y="1523"/>
                    </a:lnTo>
                    <a:lnTo>
                      <a:pt x="3070" y="1518"/>
                    </a:lnTo>
                    <a:lnTo>
                      <a:pt x="3059" y="1515"/>
                    </a:lnTo>
                    <a:lnTo>
                      <a:pt x="3054" y="1518"/>
                    </a:lnTo>
                    <a:lnTo>
                      <a:pt x="3051" y="1528"/>
                    </a:lnTo>
                    <a:lnTo>
                      <a:pt x="3059" y="1555"/>
                    </a:lnTo>
                    <a:lnTo>
                      <a:pt x="3065" y="1574"/>
                    </a:lnTo>
                    <a:lnTo>
                      <a:pt x="3070" y="1590"/>
                    </a:lnTo>
                    <a:lnTo>
                      <a:pt x="3073" y="1604"/>
                    </a:lnTo>
                    <a:lnTo>
                      <a:pt x="3075" y="1617"/>
                    </a:lnTo>
                    <a:lnTo>
                      <a:pt x="3070" y="1646"/>
                    </a:lnTo>
                    <a:lnTo>
                      <a:pt x="3057" y="1671"/>
                    </a:lnTo>
                    <a:lnTo>
                      <a:pt x="3035" y="1687"/>
                    </a:lnTo>
                    <a:lnTo>
                      <a:pt x="3008" y="1700"/>
                    </a:lnTo>
                    <a:lnTo>
                      <a:pt x="2979" y="1711"/>
                    </a:lnTo>
                    <a:lnTo>
                      <a:pt x="2947" y="1714"/>
                    </a:lnTo>
                    <a:lnTo>
                      <a:pt x="2917" y="1714"/>
                    </a:lnTo>
                    <a:lnTo>
                      <a:pt x="2890" y="1711"/>
                    </a:lnTo>
                    <a:lnTo>
                      <a:pt x="2864" y="1708"/>
                    </a:lnTo>
                    <a:lnTo>
                      <a:pt x="2839" y="1708"/>
                    </a:lnTo>
                    <a:lnTo>
                      <a:pt x="2818" y="1711"/>
                    </a:lnTo>
                    <a:lnTo>
                      <a:pt x="2794" y="1722"/>
                    </a:lnTo>
                    <a:lnTo>
                      <a:pt x="2772" y="1735"/>
                    </a:lnTo>
                    <a:lnTo>
                      <a:pt x="2751" y="1754"/>
                    </a:lnTo>
                    <a:lnTo>
                      <a:pt x="2730" y="1775"/>
                    </a:lnTo>
                    <a:lnTo>
                      <a:pt x="2705" y="1802"/>
                    </a:lnTo>
                    <a:lnTo>
                      <a:pt x="2687" y="1818"/>
                    </a:lnTo>
                    <a:lnTo>
                      <a:pt x="2668" y="1832"/>
                    </a:lnTo>
                    <a:lnTo>
                      <a:pt x="2649" y="1842"/>
                    </a:lnTo>
                    <a:lnTo>
                      <a:pt x="2625" y="1848"/>
                    </a:lnTo>
                    <a:lnTo>
                      <a:pt x="2604" y="1850"/>
                    </a:lnTo>
                    <a:lnTo>
                      <a:pt x="2577" y="1850"/>
                    </a:lnTo>
                    <a:lnTo>
                      <a:pt x="2550" y="1845"/>
                    </a:lnTo>
                    <a:lnTo>
                      <a:pt x="2520" y="1837"/>
                    </a:lnTo>
                    <a:lnTo>
                      <a:pt x="2494" y="1869"/>
                    </a:lnTo>
                    <a:lnTo>
                      <a:pt x="2461" y="1899"/>
                    </a:lnTo>
                    <a:lnTo>
                      <a:pt x="2394" y="1947"/>
                    </a:lnTo>
                    <a:lnTo>
                      <a:pt x="2362" y="1966"/>
                    </a:lnTo>
                    <a:lnTo>
                      <a:pt x="2330" y="1982"/>
                    </a:lnTo>
                    <a:lnTo>
                      <a:pt x="2306" y="1990"/>
                    </a:lnTo>
                    <a:lnTo>
                      <a:pt x="2287" y="1992"/>
                    </a:lnTo>
                    <a:lnTo>
                      <a:pt x="2268" y="1990"/>
                    </a:lnTo>
                    <a:lnTo>
                      <a:pt x="2252" y="1982"/>
                    </a:lnTo>
                    <a:lnTo>
                      <a:pt x="2228" y="1960"/>
                    </a:lnTo>
                    <a:lnTo>
                      <a:pt x="2204" y="1941"/>
                    </a:lnTo>
                    <a:lnTo>
                      <a:pt x="2188" y="1936"/>
                    </a:lnTo>
                    <a:lnTo>
                      <a:pt x="2166" y="1936"/>
                    </a:lnTo>
                    <a:lnTo>
                      <a:pt x="2158" y="1939"/>
                    </a:lnTo>
                    <a:lnTo>
                      <a:pt x="2150" y="1947"/>
                    </a:lnTo>
                    <a:lnTo>
                      <a:pt x="2137" y="1971"/>
                    </a:lnTo>
                    <a:lnTo>
                      <a:pt x="2118" y="1995"/>
                    </a:lnTo>
                    <a:lnTo>
                      <a:pt x="2107" y="2003"/>
                    </a:lnTo>
                    <a:lnTo>
                      <a:pt x="2094" y="2006"/>
                    </a:lnTo>
                    <a:lnTo>
                      <a:pt x="2078" y="2011"/>
                    </a:lnTo>
                    <a:lnTo>
                      <a:pt x="2062" y="2025"/>
                    </a:lnTo>
                    <a:lnTo>
                      <a:pt x="2046" y="2041"/>
                    </a:lnTo>
                    <a:lnTo>
                      <a:pt x="2032" y="2065"/>
                    </a:lnTo>
                    <a:lnTo>
                      <a:pt x="1971" y="2041"/>
                    </a:lnTo>
                    <a:lnTo>
                      <a:pt x="1912" y="2027"/>
                    </a:lnTo>
                    <a:lnTo>
                      <a:pt x="1882" y="2022"/>
                    </a:lnTo>
                    <a:lnTo>
                      <a:pt x="1855" y="2025"/>
                    </a:lnTo>
                    <a:lnTo>
                      <a:pt x="1829" y="2030"/>
                    </a:lnTo>
                    <a:lnTo>
                      <a:pt x="1802" y="2043"/>
                    </a:lnTo>
                    <a:lnTo>
                      <a:pt x="1745" y="2086"/>
                    </a:lnTo>
                    <a:lnTo>
                      <a:pt x="1694" y="2116"/>
                    </a:lnTo>
                    <a:lnTo>
                      <a:pt x="1649" y="2135"/>
                    </a:lnTo>
                    <a:lnTo>
                      <a:pt x="1609" y="2140"/>
                    </a:lnTo>
                    <a:lnTo>
                      <a:pt x="1585" y="2137"/>
                    </a:lnTo>
                    <a:lnTo>
                      <a:pt x="1566" y="2135"/>
                    </a:lnTo>
                    <a:lnTo>
                      <a:pt x="1552" y="2126"/>
                    </a:lnTo>
                    <a:lnTo>
                      <a:pt x="1542" y="2121"/>
                    </a:lnTo>
                    <a:lnTo>
                      <a:pt x="1528" y="2105"/>
                    </a:lnTo>
                    <a:lnTo>
                      <a:pt x="1512" y="2092"/>
                    </a:lnTo>
                    <a:lnTo>
                      <a:pt x="1501" y="2086"/>
                    </a:lnTo>
                    <a:lnTo>
                      <a:pt x="1485" y="2081"/>
                    </a:lnTo>
                    <a:lnTo>
                      <a:pt x="1448" y="2070"/>
                    </a:lnTo>
                    <a:lnTo>
                      <a:pt x="1397" y="2067"/>
                    </a:lnTo>
                    <a:lnTo>
                      <a:pt x="1370" y="2067"/>
                    </a:lnTo>
                    <a:lnTo>
                      <a:pt x="1340" y="2073"/>
                    </a:lnTo>
                    <a:lnTo>
                      <a:pt x="1314" y="2073"/>
                    </a:lnTo>
                    <a:lnTo>
                      <a:pt x="1292" y="2070"/>
                    </a:lnTo>
                    <a:lnTo>
                      <a:pt x="1273" y="2062"/>
                    </a:lnTo>
                    <a:lnTo>
                      <a:pt x="1257" y="2051"/>
                    </a:lnTo>
                    <a:lnTo>
                      <a:pt x="1247" y="2035"/>
                    </a:lnTo>
                    <a:lnTo>
                      <a:pt x="1239" y="2017"/>
                    </a:lnTo>
                    <a:lnTo>
                      <a:pt x="1236" y="1992"/>
                    </a:lnTo>
                    <a:lnTo>
                      <a:pt x="1236" y="1947"/>
                    </a:lnTo>
                    <a:lnTo>
                      <a:pt x="1231" y="1931"/>
                    </a:lnTo>
                    <a:lnTo>
                      <a:pt x="1222" y="1917"/>
                    </a:lnTo>
                    <a:lnTo>
                      <a:pt x="1212" y="1907"/>
                    </a:lnTo>
                    <a:lnTo>
                      <a:pt x="1180" y="1896"/>
                    </a:lnTo>
                    <a:lnTo>
                      <a:pt x="1139" y="1891"/>
                    </a:lnTo>
                    <a:lnTo>
                      <a:pt x="1094" y="1893"/>
                    </a:lnTo>
                    <a:lnTo>
                      <a:pt x="1043" y="1899"/>
                    </a:lnTo>
                    <a:lnTo>
                      <a:pt x="941" y="1912"/>
                    </a:lnTo>
                    <a:lnTo>
                      <a:pt x="893" y="1915"/>
                    </a:lnTo>
                    <a:lnTo>
                      <a:pt x="850" y="1907"/>
                    </a:lnTo>
                    <a:lnTo>
                      <a:pt x="812" y="1891"/>
                    </a:lnTo>
                    <a:lnTo>
                      <a:pt x="780" y="1869"/>
                    </a:lnTo>
                    <a:lnTo>
                      <a:pt x="756" y="1845"/>
                    </a:lnTo>
                    <a:lnTo>
                      <a:pt x="740" y="1821"/>
                    </a:lnTo>
                    <a:lnTo>
                      <a:pt x="732" y="1794"/>
                    </a:lnTo>
                    <a:lnTo>
                      <a:pt x="734" y="1773"/>
                    </a:lnTo>
                    <a:lnTo>
                      <a:pt x="740" y="1738"/>
                    </a:lnTo>
                    <a:lnTo>
                      <a:pt x="734" y="1708"/>
                    </a:lnTo>
                    <a:lnTo>
                      <a:pt x="724" y="1689"/>
                    </a:lnTo>
                    <a:lnTo>
                      <a:pt x="705" y="1673"/>
                    </a:lnTo>
                    <a:lnTo>
                      <a:pt x="683" y="1657"/>
                    </a:lnTo>
                    <a:lnTo>
                      <a:pt x="667" y="1641"/>
                    </a:lnTo>
                    <a:lnTo>
                      <a:pt x="654" y="1622"/>
                    </a:lnTo>
                    <a:lnTo>
                      <a:pt x="649" y="1604"/>
                    </a:lnTo>
                    <a:lnTo>
                      <a:pt x="646" y="1585"/>
                    </a:lnTo>
                    <a:lnTo>
                      <a:pt x="651" y="1566"/>
                    </a:lnTo>
                    <a:lnTo>
                      <a:pt x="659" y="1547"/>
                    </a:lnTo>
                    <a:lnTo>
                      <a:pt x="673" y="1526"/>
                    </a:lnTo>
                    <a:lnTo>
                      <a:pt x="673" y="1510"/>
                    </a:lnTo>
                    <a:lnTo>
                      <a:pt x="667" y="1496"/>
                    </a:lnTo>
                    <a:lnTo>
                      <a:pt x="659" y="1486"/>
                    </a:lnTo>
                    <a:lnTo>
                      <a:pt x="646" y="1480"/>
                    </a:lnTo>
                    <a:lnTo>
                      <a:pt x="608" y="1478"/>
                    </a:lnTo>
                    <a:lnTo>
                      <a:pt x="563" y="1483"/>
                    </a:lnTo>
                    <a:lnTo>
                      <a:pt x="464" y="1504"/>
                    </a:lnTo>
                    <a:lnTo>
                      <a:pt x="439" y="1512"/>
                    </a:lnTo>
                    <a:lnTo>
                      <a:pt x="418" y="1518"/>
                    </a:lnTo>
                    <a:lnTo>
                      <a:pt x="380" y="1523"/>
                    </a:lnTo>
                    <a:lnTo>
                      <a:pt x="338" y="1523"/>
                    </a:lnTo>
                    <a:lnTo>
                      <a:pt x="297" y="1518"/>
                    </a:lnTo>
                    <a:lnTo>
                      <a:pt x="262" y="1510"/>
                    </a:lnTo>
                    <a:lnTo>
                      <a:pt x="230" y="1496"/>
                    </a:lnTo>
                    <a:lnTo>
                      <a:pt x="203" y="1483"/>
                    </a:lnTo>
                    <a:lnTo>
                      <a:pt x="179" y="1464"/>
                    </a:lnTo>
                    <a:lnTo>
                      <a:pt x="139" y="1424"/>
                    </a:lnTo>
                    <a:lnTo>
                      <a:pt x="112" y="1378"/>
                    </a:lnTo>
                    <a:lnTo>
                      <a:pt x="99" y="1333"/>
                    </a:lnTo>
                    <a:lnTo>
                      <a:pt x="96" y="1290"/>
                    </a:lnTo>
                    <a:lnTo>
                      <a:pt x="102" y="1252"/>
                    </a:lnTo>
                    <a:lnTo>
                      <a:pt x="110" y="1225"/>
                    </a:lnTo>
                    <a:lnTo>
                      <a:pt x="107" y="1201"/>
                    </a:lnTo>
                    <a:lnTo>
                      <a:pt x="102" y="1183"/>
                    </a:lnTo>
                    <a:lnTo>
                      <a:pt x="88" y="1166"/>
                    </a:lnTo>
                    <a:lnTo>
                      <a:pt x="51" y="1134"/>
                    </a:lnTo>
                    <a:lnTo>
                      <a:pt x="13" y="1094"/>
                    </a:lnTo>
                    <a:lnTo>
                      <a:pt x="0" y="1073"/>
                    </a:lnTo>
                    <a:lnTo>
                      <a:pt x="0" y="1051"/>
                    </a:lnTo>
                    <a:lnTo>
                      <a:pt x="5" y="1032"/>
                    </a:lnTo>
                    <a:lnTo>
                      <a:pt x="16" y="1016"/>
                    </a:lnTo>
                    <a:lnTo>
                      <a:pt x="32" y="1000"/>
                    </a:lnTo>
                    <a:lnTo>
                      <a:pt x="51" y="987"/>
                    </a:lnTo>
                    <a:lnTo>
                      <a:pt x="67" y="971"/>
                    </a:lnTo>
                    <a:lnTo>
                      <a:pt x="83" y="957"/>
                    </a:lnTo>
                    <a:lnTo>
                      <a:pt x="112" y="936"/>
                    </a:lnTo>
                    <a:lnTo>
                      <a:pt x="126" y="925"/>
                    </a:lnTo>
                    <a:lnTo>
                      <a:pt x="139" y="914"/>
                    </a:lnTo>
                    <a:lnTo>
                      <a:pt x="147" y="904"/>
                    </a:lnTo>
                    <a:lnTo>
                      <a:pt x="153" y="893"/>
                    </a:lnTo>
                    <a:lnTo>
                      <a:pt x="150" y="880"/>
                    </a:lnTo>
                    <a:lnTo>
                      <a:pt x="142" y="863"/>
                    </a:lnTo>
                    <a:lnTo>
                      <a:pt x="128" y="847"/>
                    </a:lnTo>
                    <a:lnTo>
                      <a:pt x="110" y="831"/>
                    </a:lnTo>
                    <a:lnTo>
                      <a:pt x="69" y="794"/>
                    </a:lnTo>
                    <a:lnTo>
                      <a:pt x="51" y="770"/>
                    </a:lnTo>
                    <a:lnTo>
                      <a:pt x="35" y="743"/>
                    </a:lnTo>
                    <a:lnTo>
                      <a:pt x="24" y="713"/>
                    </a:lnTo>
                    <a:lnTo>
                      <a:pt x="18" y="676"/>
                    </a:lnTo>
                    <a:lnTo>
                      <a:pt x="24" y="638"/>
                    </a:lnTo>
                    <a:lnTo>
                      <a:pt x="35" y="609"/>
                    </a:lnTo>
                    <a:lnTo>
                      <a:pt x="56" y="582"/>
                    </a:lnTo>
                    <a:lnTo>
                      <a:pt x="77" y="563"/>
                    </a:lnTo>
                    <a:lnTo>
                      <a:pt x="104" y="550"/>
                    </a:lnTo>
                    <a:lnTo>
                      <a:pt x="126" y="544"/>
                    </a:lnTo>
                    <a:lnTo>
                      <a:pt x="147" y="544"/>
                    </a:lnTo>
                    <a:lnTo>
                      <a:pt x="161" y="552"/>
                    </a:lnTo>
                    <a:lnTo>
                      <a:pt x="182" y="568"/>
                    </a:lnTo>
                    <a:lnTo>
                      <a:pt x="206" y="574"/>
                    </a:lnTo>
                    <a:lnTo>
                      <a:pt x="217" y="568"/>
                    </a:lnTo>
                    <a:lnTo>
                      <a:pt x="230" y="560"/>
                    </a:lnTo>
                    <a:lnTo>
                      <a:pt x="241" y="544"/>
                    </a:lnTo>
                    <a:lnTo>
                      <a:pt x="249" y="523"/>
                    </a:lnTo>
                    <a:lnTo>
                      <a:pt x="262" y="499"/>
                    </a:lnTo>
                    <a:lnTo>
                      <a:pt x="284" y="477"/>
                    </a:lnTo>
                    <a:lnTo>
                      <a:pt x="308" y="459"/>
                    </a:lnTo>
                    <a:lnTo>
                      <a:pt x="335" y="445"/>
                    </a:lnTo>
                    <a:lnTo>
                      <a:pt x="362" y="437"/>
                    </a:lnTo>
                    <a:lnTo>
                      <a:pt x="383" y="434"/>
                    </a:lnTo>
                    <a:lnTo>
                      <a:pt x="399" y="442"/>
                    </a:lnTo>
                    <a:lnTo>
                      <a:pt x="405" y="451"/>
                    </a:lnTo>
                    <a:lnTo>
                      <a:pt x="405" y="480"/>
                    </a:lnTo>
                    <a:lnTo>
                      <a:pt x="407" y="496"/>
                    </a:lnTo>
                    <a:lnTo>
                      <a:pt x="413" y="504"/>
                    </a:lnTo>
                    <a:lnTo>
                      <a:pt x="421" y="512"/>
                    </a:lnTo>
                    <a:lnTo>
                      <a:pt x="445" y="515"/>
                    </a:lnTo>
                    <a:lnTo>
                      <a:pt x="477" y="509"/>
                    </a:lnTo>
                    <a:lnTo>
                      <a:pt x="493" y="501"/>
                    </a:lnTo>
                    <a:lnTo>
                      <a:pt x="501" y="485"/>
                    </a:lnTo>
                    <a:lnTo>
                      <a:pt x="504" y="467"/>
                    </a:lnTo>
                    <a:lnTo>
                      <a:pt x="509" y="442"/>
                    </a:lnTo>
                    <a:lnTo>
                      <a:pt x="515" y="413"/>
                    </a:lnTo>
                    <a:lnTo>
                      <a:pt x="528" y="383"/>
                    </a:lnTo>
                    <a:lnTo>
                      <a:pt x="552" y="357"/>
                    </a:lnTo>
                    <a:lnTo>
                      <a:pt x="587" y="327"/>
                    </a:lnTo>
                    <a:lnTo>
                      <a:pt x="611" y="311"/>
                    </a:lnTo>
                    <a:lnTo>
                      <a:pt x="646" y="298"/>
                    </a:lnTo>
                    <a:lnTo>
                      <a:pt x="667" y="290"/>
                    </a:lnTo>
                    <a:lnTo>
                      <a:pt x="694" y="279"/>
                    </a:lnTo>
                    <a:lnTo>
                      <a:pt x="726" y="271"/>
                    </a:lnTo>
                    <a:lnTo>
                      <a:pt x="764" y="260"/>
                    </a:lnTo>
                    <a:lnTo>
                      <a:pt x="793" y="255"/>
                    </a:lnTo>
                    <a:lnTo>
                      <a:pt x="823" y="257"/>
                    </a:lnTo>
                    <a:lnTo>
                      <a:pt x="852" y="265"/>
                    </a:lnTo>
                    <a:lnTo>
                      <a:pt x="885" y="279"/>
                    </a:lnTo>
                    <a:lnTo>
                      <a:pt x="917" y="300"/>
                    </a:lnTo>
                    <a:lnTo>
                      <a:pt x="952" y="327"/>
                    </a:lnTo>
                    <a:lnTo>
                      <a:pt x="987" y="359"/>
                    </a:lnTo>
                    <a:lnTo>
                      <a:pt x="1021" y="400"/>
                    </a:lnTo>
                    <a:lnTo>
                      <a:pt x="1046" y="402"/>
                    </a:lnTo>
                    <a:lnTo>
                      <a:pt x="1072" y="413"/>
                    </a:lnTo>
                    <a:lnTo>
                      <a:pt x="1096" y="432"/>
                    </a:lnTo>
                    <a:lnTo>
                      <a:pt x="1126" y="456"/>
                    </a:lnTo>
                    <a:lnTo>
                      <a:pt x="1153" y="488"/>
                    </a:lnTo>
                    <a:lnTo>
                      <a:pt x="1182" y="526"/>
                    </a:lnTo>
                    <a:lnTo>
                      <a:pt x="1212" y="571"/>
                    </a:lnTo>
                    <a:lnTo>
                      <a:pt x="1244" y="625"/>
                    </a:lnTo>
                    <a:lnTo>
                      <a:pt x="1247" y="560"/>
                    </a:lnTo>
                    <a:lnTo>
                      <a:pt x="1255" y="501"/>
                    </a:lnTo>
                    <a:lnTo>
                      <a:pt x="1263" y="451"/>
                    </a:lnTo>
                    <a:lnTo>
                      <a:pt x="1273" y="402"/>
                    </a:lnTo>
                    <a:lnTo>
                      <a:pt x="1284" y="362"/>
                    </a:lnTo>
                    <a:lnTo>
                      <a:pt x="1300" y="324"/>
                    </a:lnTo>
                    <a:lnTo>
                      <a:pt x="1314" y="290"/>
                    </a:lnTo>
                    <a:lnTo>
                      <a:pt x="1330" y="263"/>
                    </a:lnTo>
                    <a:lnTo>
                      <a:pt x="1365" y="215"/>
                    </a:lnTo>
                    <a:lnTo>
                      <a:pt x="1402" y="180"/>
                    </a:lnTo>
                    <a:lnTo>
                      <a:pt x="1437" y="150"/>
                    </a:lnTo>
                    <a:lnTo>
                      <a:pt x="1472" y="129"/>
                    </a:lnTo>
                    <a:lnTo>
                      <a:pt x="1504" y="113"/>
                    </a:lnTo>
                    <a:lnTo>
                      <a:pt x="1534" y="102"/>
                    </a:lnTo>
                    <a:lnTo>
                      <a:pt x="1563" y="99"/>
                    </a:lnTo>
                    <a:lnTo>
                      <a:pt x="1590" y="102"/>
                    </a:lnTo>
                    <a:lnTo>
                      <a:pt x="1635" y="113"/>
                    </a:lnTo>
                    <a:lnTo>
                      <a:pt x="1654" y="121"/>
                    </a:lnTo>
                    <a:lnTo>
                      <a:pt x="1668" y="129"/>
                    </a:lnTo>
                    <a:lnTo>
                      <a:pt x="1684" y="131"/>
                    </a:lnTo>
                    <a:lnTo>
                      <a:pt x="1705" y="123"/>
                    </a:lnTo>
                    <a:lnTo>
                      <a:pt x="1735" y="107"/>
                    </a:lnTo>
                    <a:lnTo>
                      <a:pt x="1753" y="97"/>
                    </a:lnTo>
                    <a:lnTo>
                      <a:pt x="1772" y="86"/>
                    </a:lnTo>
                    <a:lnTo>
                      <a:pt x="1812" y="62"/>
                    </a:lnTo>
                    <a:lnTo>
                      <a:pt x="1861" y="40"/>
                    </a:lnTo>
                    <a:lnTo>
                      <a:pt x="1912" y="19"/>
                    </a:lnTo>
                    <a:lnTo>
                      <a:pt x="1965" y="5"/>
                    </a:lnTo>
                    <a:lnTo>
                      <a:pt x="2016" y="0"/>
                    </a:lnTo>
                    <a:lnTo>
                      <a:pt x="2062" y="5"/>
                    </a:lnTo>
                    <a:lnTo>
                      <a:pt x="2097" y="13"/>
                    </a:lnTo>
                    <a:lnTo>
                      <a:pt x="2126" y="29"/>
                    </a:lnTo>
                    <a:lnTo>
                      <a:pt x="2150" y="48"/>
                    </a:lnTo>
                    <a:lnTo>
                      <a:pt x="2166" y="67"/>
                    </a:lnTo>
                    <a:lnTo>
                      <a:pt x="2177" y="86"/>
                    </a:lnTo>
                    <a:lnTo>
                      <a:pt x="2183" y="102"/>
                    </a:lnTo>
                    <a:lnTo>
                      <a:pt x="2185" y="118"/>
                    </a:lnTo>
                    <a:lnTo>
                      <a:pt x="2188" y="137"/>
                    </a:lnTo>
                    <a:lnTo>
                      <a:pt x="2196" y="177"/>
                    </a:lnTo>
                    <a:lnTo>
                      <a:pt x="2207" y="196"/>
                    </a:lnTo>
                    <a:lnTo>
                      <a:pt x="2223" y="212"/>
                    </a:lnTo>
                    <a:lnTo>
                      <a:pt x="2244" y="223"/>
                    </a:lnTo>
                    <a:lnTo>
                      <a:pt x="2274" y="231"/>
                    </a:lnTo>
                    <a:lnTo>
                      <a:pt x="2303" y="233"/>
                    </a:lnTo>
                    <a:lnTo>
                      <a:pt x="2325" y="228"/>
                    </a:lnTo>
                    <a:lnTo>
                      <a:pt x="2338" y="215"/>
                    </a:lnTo>
                    <a:lnTo>
                      <a:pt x="2349" y="201"/>
                    </a:lnTo>
                    <a:lnTo>
                      <a:pt x="2370" y="169"/>
                    </a:lnTo>
                    <a:lnTo>
                      <a:pt x="2389" y="158"/>
                    </a:lnTo>
                    <a:lnTo>
                      <a:pt x="2413" y="156"/>
                    </a:lnTo>
                    <a:lnTo>
                      <a:pt x="2440" y="153"/>
                    </a:lnTo>
                    <a:lnTo>
                      <a:pt x="2461" y="150"/>
                    </a:lnTo>
                    <a:lnTo>
                      <a:pt x="2491" y="137"/>
                    </a:lnTo>
                    <a:lnTo>
                      <a:pt x="2520" y="121"/>
                    </a:lnTo>
                    <a:lnTo>
                      <a:pt x="2542" y="113"/>
                    </a:lnTo>
                    <a:lnTo>
                      <a:pt x="2569" y="107"/>
                    </a:lnTo>
                    <a:lnTo>
                      <a:pt x="2598" y="110"/>
                    </a:lnTo>
                    <a:lnTo>
                      <a:pt x="2625" y="121"/>
                    </a:lnTo>
                    <a:lnTo>
                      <a:pt x="2646" y="142"/>
                    </a:lnTo>
                    <a:lnTo>
                      <a:pt x="2663" y="164"/>
                    </a:lnTo>
                    <a:lnTo>
                      <a:pt x="2673" y="190"/>
                    </a:lnTo>
                    <a:lnTo>
                      <a:pt x="2681" y="215"/>
                    </a:lnTo>
                    <a:lnTo>
                      <a:pt x="2684" y="236"/>
                    </a:lnTo>
                    <a:lnTo>
                      <a:pt x="2681" y="252"/>
                    </a:lnTo>
                    <a:lnTo>
                      <a:pt x="2665" y="279"/>
                    </a:lnTo>
                    <a:lnTo>
                      <a:pt x="2657" y="292"/>
                    </a:lnTo>
                    <a:lnTo>
                      <a:pt x="2652" y="308"/>
                    </a:lnTo>
                    <a:lnTo>
                      <a:pt x="2641" y="333"/>
                    </a:lnTo>
                    <a:lnTo>
                      <a:pt x="2641" y="343"/>
                    </a:lnTo>
                    <a:lnTo>
                      <a:pt x="2646" y="354"/>
                    </a:lnTo>
                    <a:lnTo>
                      <a:pt x="2657" y="365"/>
                    </a:lnTo>
                    <a:lnTo>
                      <a:pt x="2668" y="378"/>
                    </a:lnTo>
                    <a:lnTo>
                      <a:pt x="2692" y="413"/>
                    </a:lnTo>
                    <a:lnTo>
                      <a:pt x="2697" y="432"/>
                    </a:lnTo>
                    <a:lnTo>
                      <a:pt x="2697" y="448"/>
                    </a:lnTo>
                    <a:lnTo>
                      <a:pt x="2684" y="464"/>
                    </a:lnTo>
                    <a:lnTo>
                      <a:pt x="2660" y="477"/>
                    </a:lnTo>
                    <a:lnTo>
                      <a:pt x="2646" y="485"/>
                    </a:lnTo>
                    <a:lnTo>
                      <a:pt x="2638" y="493"/>
                    </a:lnTo>
                    <a:lnTo>
                      <a:pt x="2636" y="504"/>
                    </a:lnTo>
                    <a:lnTo>
                      <a:pt x="2636" y="518"/>
                    </a:lnTo>
                    <a:lnTo>
                      <a:pt x="2649" y="547"/>
                    </a:lnTo>
                    <a:lnTo>
                      <a:pt x="2671" y="579"/>
                    </a:lnTo>
                    <a:lnTo>
                      <a:pt x="2695" y="614"/>
                    </a:lnTo>
                    <a:lnTo>
                      <a:pt x="2711" y="630"/>
                    </a:lnTo>
                    <a:lnTo>
                      <a:pt x="2724" y="646"/>
                    </a:lnTo>
                    <a:lnTo>
                      <a:pt x="2748" y="678"/>
                    </a:lnTo>
                    <a:lnTo>
                      <a:pt x="2767" y="705"/>
                    </a:lnTo>
                    <a:lnTo>
                      <a:pt x="2775" y="727"/>
                    </a:lnTo>
                    <a:lnTo>
                      <a:pt x="2772" y="743"/>
                    </a:lnTo>
                    <a:lnTo>
                      <a:pt x="2759" y="756"/>
                    </a:lnTo>
                    <a:lnTo>
                      <a:pt x="2735" y="767"/>
                    </a:lnTo>
                    <a:lnTo>
                      <a:pt x="2689" y="775"/>
                    </a:lnTo>
                    <a:lnTo>
                      <a:pt x="2633" y="786"/>
                    </a:lnTo>
                    <a:lnTo>
                      <a:pt x="2574" y="802"/>
                    </a:lnTo>
                    <a:lnTo>
                      <a:pt x="2550" y="813"/>
                    </a:lnTo>
                    <a:lnTo>
                      <a:pt x="2526" y="829"/>
                    </a:lnTo>
                    <a:lnTo>
                      <a:pt x="2526" y="826"/>
                    </a:lnTo>
                    <a:lnTo>
                      <a:pt x="2526" y="829"/>
                    </a:lnTo>
                    <a:close/>
                  </a:path>
                </a:pathLst>
              </a:custGeom>
              <a:solidFill>
                <a:srgbClr val="FFFFFF"/>
              </a:solidFill>
              <a:ln w="9525">
                <a:noFill/>
                <a:round/>
                <a:headEnd/>
                <a:tailEnd/>
              </a:ln>
            </p:spPr>
            <p:txBody>
              <a:bodyPr/>
              <a:lstStyle/>
              <a:p>
                <a:endParaRPr lang="ar-SA"/>
              </a:p>
            </p:txBody>
          </p:sp>
          <p:sp>
            <p:nvSpPr>
              <p:cNvPr id="29731" name="Freeform 6"/>
              <p:cNvSpPr>
                <a:spLocks/>
              </p:cNvSpPr>
              <p:nvPr/>
            </p:nvSpPr>
            <p:spPr bwMode="auto">
              <a:xfrm>
                <a:off x="867" y="3550"/>
                <a:ext cx="689" cy="762"/>
              </a:xfrm>
              <a:custGeom>
                <a:avLst/>
                <a:gdLst>
                  <a:gd name="T0" fmla="*/ 190 w 689"/>
                  <a:gd name="T1" fmla="*/ 32 h 762"/>
                  <a:gd name="T2" fmla="*/ 217 w 689"/>
                  <a:gd name="T3" fmla="*/ 81 h 762"/>
                  <a:gd name="T4" fmla="*/ 217 w 689"/>
                  <a:gd name="T5" fmla="*/ 110 h 762"/>
                  <a:gd name="T6" fmla="*/ 147 w 689"/>
                  <a:gd name="T7" fmla="*/ 193 h 762"/>
                  <a:gd name="T8" fmla="*/ 85 w 689"/>
                  <a:gd name="T9" fmla="*/ 263 h 762"/>
                  <a:gd name="T10" fmla="*/ 107 w 689"/>
                  <a:gd name="T11" fmla="*/ 298 h 762"/>
                  <a:gd name="T12" fmla="*/ 169 w 689"/>
                  <a:gd name="T13" fmla="*/ 319 h 762"/>
                  <a:gd name="T14" fmla="*/ 212 w 689"/>
                  <a:gd name="T15" fmla="*/ 360 h 762"/>
                  <a:gd name="T16" fmla="*/ 217 w 689"/>
                  <a:gd name="T17" fmla="*/ 392 h 762"/>
                  <a:gd name="T18" fmla="*/ 203 w 689"/>
                  <a:gd name="T19" fmla="*/ 416 h 762"/>
                  <a:gd name="T20" fmla="*/ 185 w 689"/>
                  <a:gd name="T21" fmla="*/ 443 h 762"/>
                  <a:gd name="T22" fmla="*/ 158 w 689"/>
                  <a:gd name="T23" fmla="*/ 496 h 762"/>
                  <a:gd name="T24" fmla="*/ 161 w 689"/>
                  <a:gd name="T25" fmla="*/ 534 h 762"/>
                  <a:gd name="T26" fmla="*/ 182 w 689"/>
                  <a:gd name="T27" fmla="*/ 579 h 762"/>
                  <a:gd name="T28" fmla="*/ 222 w 689"/>
                  <a:gd name="T29" fmla="*/ 630 h 762"/>
                  <a:gd name="T30" fmla="*/ 281 w 689"/>
                  <a:gd name="T31" fmla="*/ 668 h 762"/>
                  <a:gd name="T32" fmla="*/ 359 w 689"/>
                  <a:gd name="T33" fmla="*/ 681 h 762"/>
                  <a:gd name="T34" fmla="*/ 415 w 689"/>
                  <a:gd name="T35" fmla="*/ 673 h 762"/>
                  <a:gd name="T36" fmla="*/ 565 w 689"/>
                  <a:gd name="T37" fmla="*/ 655 h 762"/>
                  <a:gd name="T38" fmla="*/ 646 w 689"/>
                  <a:gd name="T39" fmla="*/ 665 h 762"/>
                  <a:gd name="T40" fmla="*/ 683 w 689"/>
                  <a:gd name="T41" fmla="*/ 703 h 762"/>
                  <a:gd name="T42" fmla="*/ 683 w 689"/>
                  <a:gd name="T43" fmla="*/ 740 h 762"/>
                  <a:gd name="T44" fmla="*/ 673 w 689"/>
                  <a:gd name="T45" fmla="*/ 746 h 762"/>
                  <a:gd name="T46" fmla="*/ 659 w 689"/>
                  <a:gd name="T47" fmla="*/ 722 h 762"/>
                  <a:gd name="T48" fmla="*/ 608 w 689"/>
                  <a:gd name="T49" fmla="*/ 714 h 762"/>
                  <a:gd name="T50" fmla="*/ 464 w 689"/>
                  <a:gd name="T51" fmla="*/ 740 h 762"/>
                  <a:gd name="T52" fmla="*/ 418 w 689"/>
                  <a:gd name="T53" fmla="*/ 754 h 762"/>
                  <a:gd name="T54" fmla="*/ 338 w 689"/>
                  <a:gd name="T55" fmla="*/ 759 h 762"/>
                  <a:gd name="T56" fmla="*/ 262 w 689"/>
                  <a:gd name="T57" fmla="*/ 746 h 762"/>
                  <a:gd name="T58" fmla="*/ 203 w 689"/>
                  <a:gd name="T59" fmla="*/ 719 h 762"/>
                  <a:gd name="T60" fmla="*/ 139 w 689"/>
                  <a:gd name="T61" fmla="*/ 660 h 762"/>
                  <a:gd name="T62" fmla="*/ 99 w 689"/>
                  <a:gd name="T63" fmla="*/ 569 h 762"/>
                  <a:gd name="T64" fmla="*/ 102 w 689"/>
                  <a:gd name="T65" fmla="*/ 488 h 762"/>
                  <a:gd name="T66" fmla="*/ 107 w 689"/>
                  <a:gd name="T67" fmla="*/ 437 h 762"/>
                  <a:gd name="T68" fmla="*/ 88 w 689"/>
                  <a:gd name="T69" fmla="*/ 402 h 762"/>
                  <a:gd name="T70" fmla="*/ 13 w 689"/>
                  <a:gd name="T71" fmla="*/ 330 h 762"/>
                  <a:gd name="T72" fmla="*/ 0 w 689"/>
                  <a:gd name="T73" fmla="*/ 287 h 762"/>
                  <a:gd name="T74" fmla="*/ 16 w 689"/>
                  <a:gd name="T75" fmla="*/ 252 h 762"/>
                  <a:gd name="T76" fmla="*/ 51 w 689"/>
                  <a:gd name="T77" fmla="*/ 223 h 762"/>
                  <a:gd name="T78" fmla="*/ 83 w 689"/>
                  <a:gd name="T79" fmla="*/ 193 h 762"/>
                  <a:gd name="T80" fmla="*/ 126 w 689"/>
                  <a:gd name="T81" fmla="*/ 161 h 762"/>
                  <a:gd name="T82" fmla="*/ 147 w 689"/>
                  <a:gd name="T83" fmla="*/ 140 h 762"/>
                  <a:gd name="T84" fmla="*/ 150 w 689"/>
                  <a:gd name="T85" fmla="*/ 116 h 762"/>
                  <a:gd name="T86" fmla="*/ 123 w 689"/>
                  <a:gd name="T87" fmla="*/ 81 h 762"/>
                  <a:gd name="T88" fmla="*/ 72 w 689"/>
                  <a:gd name="T89" fmla="*/ 32 h 762"/>
                  <a:gd name="T90" fmla="*/ 48 w 689"/>
                  <a:gd name="T91" fmla="*/ 0 h 762"/>
                  <a:gd name="T92" fmla="*/ 163 w 689"/>
                  <a:gd name="T93" fmla="*/ 3 h 76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89"/>
                  <a:gd name="T142" fmla="*/ 0 h 762"/>
                  <a:gd name="T143" fmla="*/ 689 w 689"/>
                  <a:gd name="T144" fmla="*/ 762 h 76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89" h="762">
                    <a:moveTo>
                      <a:pt x="163" y="3"/>
                    </a:moveTo>
                    <a:lnTo>
                      <a:pt x="190" y="32"/>
                    </a:lnTo>
                    <a:lnTo>
                      <a:pt x="212" y="65"/>
                    </a:lnTo>
                    <a:lnTo>
                      <a:pt x="217" y="81"/>
                    </a:lnTo>
                    <a:lnTo>
                      <a:pt x="220" y="97"/>
                    </a:lnTo>
                    <a:lnTo>
                      <a:pt x="217" y="110"/>
                    </a:lnTo>
                    <a:lnTo>
                      <a:pt x="209" y="124"/>
                    </a:lnTo>
                    <a:lnTo>
                      <a:pt x="147" y="193"/>
                    </a:lnTo>
                    <a:lnTo>
                      <a:pt x="88" y="252"/>
                    </a:lnTo>
                    <a:lnTo>
                      <a:pt x="85" y="263"/>
                    </a:lnTo>
                    <a:lnTo>
                      <a:pt x="91" y="282"/>
                    </a:lnTo>
                    <a:lnTo>
                      <a:pt x="107" y="298"/>
                    </a:lnTo>
                    <a:lnTo>
                      <a:pt x="134" y="309"/>
                    </a:lnTo>
                    <a:lnTo>
                      <a:pt x="169" y="319"/>
                    </a:lnTo>
                    <a:lnTo>
                      <a:pt x="201" y="343"/>
                    </a:lnTo>
                    <a:lnTo>
                      <a:pt x="212" y="360"/>
                    </a:lnTo>
                    <a:lnTo>
                      <a:pt x="217" y="376"/>
                    </a:lnTo>
                    <a:lnTo>
                      <a:pt x="217" y="392"/>
                    </a:lnTo>
                    <a:lnTo>
                      <a:pt x="209" y="408"/>
                    </a:lnTo>
                    <a:lnTo>
                      <a:pt x="203" y="416"/>
                    </a:lnTo>
                    <a:lnTo>
                      <a:pt x="195" y="429"/>
                    </a:lnTo>
                    <a:lnTo>
                      <a:pt x="185" y="443"/>
                    </a:lnTo>
                    <a:lnTo>
                      <a:pt x="174" y="459"/>
                    </a:lnTo>
                    <a:lnTo>
                      <a:pt x="158" y="496"/>
                    </a:lnTo>
                    <a:lnTo>
                      <a:pt x="158" y="515"/>
                    </a:lnTo>
                    <a:lnTo>
                      <a:pt x="161" y="534"/>
                    </a:lnTo>
                    <a:lnTo>
                      <a:pt x="169" y="555"/>
                    </a:lnTo>
                    <a:lnTo>
                      <a:pt x="182" y="579"/>
                    </a:lnTo>
                    <a:lnTo>
                      <a:pt x="201" y="606"/>
                    </a:lnTo>
                    <a:lnTo>
                      <a:pt x="222" y="630"/>
                    </a:lnTo>
                    <a:lnTo>
                      <a:pt x="249" y="652"/>
                    </a:lnTo>
                    <a:lnTo>
                      <a:pt x="281" y="668"/>
                    </a:lnTo>
                    <a:lnTo>
                      <a:pt x="316" y="679"/>
                    </a:lnTo>
                    <a:lnTo>
                      <a:pt x="359" y="681"/>
                    </a:lnTo>
                    <a:lnTo>
                      <a:pt x="383" y="679"/>
                    </a:lnTo>
                    <a:lnTo>
                      <a:pt x="415" y="673"/>
                    </a:lnTo>
                    <a:lnTo>
                      <a:pt x="490" y="665"/>
                    </a:lnTo>
                    <a:lnTo>
                      <a:pt x="565" y="655"/>
                    </a:lnTo>
                    <a:lnTo>
                      <a:pt x="614" y="655"/>
                    </a:lnTo>
                    <a:lnTo>
                      <a:pt x="646" y="665"/>
                    </a:lnTo>
                    <a:lnTo>
                      <a:pt x="675" y="689"/>
                    </a:lnTo>
                    <a:lnTo>
                      <a:pt x="683" y="703"/>
                    </a:lnTo>
                    <a:lnTo>
                      <a:pt x="689" y="722"/>
                    </a:lnTo>
                    <a:lnTo>
                      <a:pt x="683" y="740"/>
                    </a:lnTo>
                    <a:lnTo>
                      <a:pt x="673" y="762"/>
                    </a:lnTo>
                    <a:lnTo>
                      <a:pt x="673" y="746"/>
                    </a:lnTo>
                    <a:lnTo>
                      <a:pt x="667" y="732"/>
                    </a:lnTo>
                    <a:lnTo>
                      <a:pt x="659" y="722"/>
                    </a:lnTo>
                    <a:lnTo>
                      <a:pt x="646" y="716"/>
                    </a:lnTo>
                    <a:lnTo>
                      <a:pt x="608" y="714"/>
                    </a:lnTo>
                    <a:lnTo>
                      <a:pt x="563" y="719"/>
                    </a:lnTo>
                    <a:lnTo>
                      <a:pt x="464" y="740"/>
                    </a:lnTo>
                    <a:lnTo>
                      <a:pt x="439" y="748"/>
                    </a:lnTo>
                    <a:lnTo>
                      <a:pt x="418" y="754"/>
                    </a:lnTo>
                    <a:lnTo>
                      <a:pt x="380" y="759"/>
                    </a:lnTo>
                    <a:lnTo>
                      <a:pt x="338" y="759"/>
                    </a:lnTo>
                    <a:lnTo>
                      <a:pt x="297" y="754"/>
                    </a:lnTo>
                    <a:lnTo>
                      <a:pt x="262" y="746"/>
                    </a:lnTo>
                    <a:lnTo>
                      <a:pt x="230" y="732"/>
                    </a:lnTo>
                    <a:lnTo>
                      <a:pt x="203" y="719"/>
                    </a:lnTo>
                    <a:lnTo>
                      <a:pt x="179" y="700"/>
                    </a:lnTo>
                    <a:lnTo>
                      <a:pt x="139" y="660"/>
                    </a:lnTo>
                    <a:lnTo>
                      <a:pt x="112" y="614"/>
                    </a:lnTo>
                    <a:lnTo>
                      <a:pt x="99" y="569"/>
                    </a:lnTo>
                    <a:lnTo>
                      <a:pt x="96" y="526"/>
                    </a:lnTo>
                    <a:lnTo>
                      <a:pt x="102" y="488"/>
                    </a:lnTo>
                    <a:lnTo>
                      <a:pt x="110" y="461"/>
                    </a:lnTo>
                    <a:lnTo>
                      <a:pt x="107" y="437"/>
                    </a:lnTo>
                    <a:lnTo>
                      <a:pt x="102" y="419"/>
                    </a:lnTo>
                    <a:lnTo>
                      <a:pt x="88" y="402"/>
                    </a:lnTo>
                    <a:lnTo>
                      <a:pt x="51" y="370"/>
                    </a:lnTo>
                    <a:lnTo>
                      <a:pt x="13" y="330"/>
                    </a:lnTo>
                    <a:lnTo>
                      <a:pt x="0" y="309"/>
                    </a:lnTo>
                    <a:lnTo>
                      <a:pt x="0" y="287"/>
                    </a:lnTo>
                    <a:lnTo>
                      <a:pt x="5" y="268"/>
                    </a:lnTo>
                    <a:lnTo>
                      <a:pt x="16" y="252"/>
                    </a:lnTo>
                    <a:lnTo>
                      <a:pt x="32" y="236"/>
                    </a:lnTo>
                    <a:lnTo>
                      <a:pt x="51" y="223"/>
                    </a:lnTo>
                    <a:lnTo>
                      <a:pt x="67" y="207"/>
                    </a:lnTo>
                    <a:lnTo>
                      <a:pt x="83" y="193"/>
                    </a:lnTo>
                    <a:lnTo>
                      <a:pt x="112" y="172"/>
                    </a:lnTo>
                    <a:lnTo>
                      <a:pt x="126" y="161"/>
                    </a:lnTo>
                    <a:lnTo>
                      <a:pt x="139" y="150"/>
                    </a:lnTo>
                    <a:lnTo>
                      <a:pt x="147" y="140"/>
                    </a:lnTo>
                    <a:lnTo>
                      <a:pt x="153" y="129"/>
                    </a:lnTo>
                    <a:lnTo>
                      <a:pt x="150" y="116"/>
                    </a:lnTo>
                    <a:lnTo>
                      <a:pt x="142" y="99"/>
                    </a:lnTo>
                    <a:lnTo>
                      <a:pt x="123" y="81"/>
                    </a:lnTo>
                    <a:lnTo>
                      <a:pt x="99" y="59"/>
                    </a:lnTo>
                    <a:lnTo>
                      <a:pt x="72" y="32"/>
                    </a:lnTo>
                    <a:lnTo>
                      <a:pt x="48" y="3"/>
                    </a:lnTo>
                    <a:lnTo>
                      <a:pt x="48" y="0"/>
                    </a:lnTo>
                    <a:lnTo>
                      <a:pt x="163" y="0"/>
                    </a:lnTo>
                    <a:lnTo>
                      <a:pt x="163" y="3"/>
                    </a:lnTo>
                    <a:close/>
                  </a:path>
                </a:pathLst>
              </a:custGeom>
              <a:solidFill>
                <a:srgbClr val="000000"/>
              </a:solidFill>
              <a:ln w="9525">
                <a:noFill/>
                <a:round/>
                <a:headEnd/>
                <a:tailEnd/>
              </a:ln>
            </p:spPr>
            <p:txBody>
              <a:bodyPr/>
              <a:lstStyle/>
              <a:p>
                <a:endParaRPr lang="ar-SA"/>
              </a:p>
            </p:txBody>
          </p:sp>
          <p:sp>
            <p:nvSpPr>
              <p:cNvPr id="29732" name="Freeform 7"/>
              <p:cNvSpPr>
                <a:spLocks/>
              </p:cNvSpPr>
              <p:nvPr/>
            </p:nvSpPr>
            <p:spPr bwMode="auto">
              <a:xfrm>
                <a:off x="885" y="2786"/>
                <a:ext cx="2757" cy="829"/>
              </a:xfrm>
              <a:custGeom>
                <a:avLst/>
                <a:gdLst>
                  <a:gd name="T0" fmla="*/ 1277 w 2757"/>
                  <a:gd name="T1" fmla="*/ 829 h 829"/>
                  <a:gd name="T2" fmla="*/ 1229 w 2757"/>
                  <a:gd name="T3" fmla="*/ 708 h 829"/>
                  <a:gd name="T4" fmla="*/ 1065 w 2757"/>
                  <a:gd name="T5" fmla="*/ 475 h 829"/>
                  <a:gd name="T6" fmla="*/ 912 w 2757"/>
                  <a:gd name="T7" fmla="*/ 370 h 829"/>
                  <a:gd name="T8" fmla="*/ 762 w 2757"/>
                  <a:gd name="T9" fmla="*/ 316 h 829"/>
                  <a:gd name="T10" fmla="*/ 553 w 2757"/>
                  <a:gd name="T11" fmla="*/ 410 h 829"/>
                  <a:gd name="T12" fmla="*/ 499 w 2757"/>
                  <a:gd name="T13" fmla="*/ 555 h 829"/>
                  <a:gd name="T14" fmla="*/ 365 w 2757"/>
                  <a:gd name="T15" fmla="*/ 555 h 829"/>
                  <a:gd name="T16" fmla="*/ 314 w 2757"/>
                  <a:gd name="T17" fmla="*/ 518 h 829"/>
                  <a:gd name="T18" fmla="*/ 242 w 2757"/>
                  <a:gd name="T19" fmla="*/ 614 h 829"/>
                  <a:gd name="T20" fmla="*/ 76 w 2757"/>
                  <a:gd name="T21" fmla="*/ 646 h 829"/>
                  <a:gd name="T22" fmla="*/ 105 w 2757"/>
                  <a:gd name="T23" fmla="*/ 727 h 829"/>
                  <a:gd name="T24" fmla="*/ 8 w 2757"/>
                  <a:gd name="T25" fmla="*/ 727 h 829"/>
                  <a:gd name="T26" fmla="*/ 59 w 2757"/>
                  <a:gd name="T27" fmla="*/ 563 h 829"/>
                  <a:gd name="T28" fmla="*/ 188 w 2757"/>
                  <a:gd name="T29" fmla="*/ 574 h 829"/>
                  <a:gd name="T30" fmla="*/ 266 w 2757"/>
                  <a:gd name="T31" fmla="*/ 477 h 829"/>
                  <a:gd name="T32" fmla="*/ 387 w 2757"/>
                  <a:gd name="T33" fmla="*/ 451 h 829"/>
                  <a:gd name="T34" fmla="*/ 459 w 2757"/>
                  <a:gd name="T35" fmla="*/ 509 h 829"/>
                  <a:gd name="T36" fmla="*/ 510 w 2757"/>
                  <a:gd name="T37" fmla="*/ 383 h 829"/>
                  <a:gd name="T38" fmla="*/ 676 w 2757"/>
                  <a:gd name="T39" fmla="*/ 279 h 829"/>
                  <a:gd name="T40" fmla="*/ 867 w 2757"/>
                  <a:gd name="T41" fmla="*/ 279 h 829"/>
                  <a:gd name="T42" fmla="*/ 1054 w 2757"/>
                  <a:gd name="T43" fmla="*/ 413 h 829"/>
                  <a:gd name="T44" fmla="*/ 1226 w 2757"/>
                  <a:gd name="T45" fmla="*/ 625 h 829"/>
                  <a:gd name="T46" fmla="*/ 1282 w 2757"/>
                  <a:gd name="T47" fmla="*/ 324 h 829"/>
                  <a:gd name="T48" fmla="*/ 1454 w 2757"/>
                  <a:gd name="T49" fmla="*/ 129 h 829"/>
                  <a:gd name="T50" fmla="*/ 1636 w 2757"/>
                  <a:gd name="T51" fmla="*/ 121 h 829"/>
                  <a:gd name="T52" fmla="*/ 1754 w 2757"/>
                  <a:gd name="T53" fmla="*/ 86 h 829"/>
                  <a:gd name="T54" fmla="*/ 2044 w 2757"/>
                  <a:gd name="T55" fmla="*/ 5 h 829"/>
                  <a:gd name="T56" fmla="*/ 2165 w 2757"/>
                  <a:gd name="T57" fmla="*/ 102 h 829"/>
                  <a:gd name="T58" fmla="*/ 2226 w 2757"/>
                  <a:gd name="T59" fmla="*/ 223 h 829"/>
                  <a:gd name="T60" fmla="*/ 2352 w 2757"/>
                  <a:gd name="T61" fmla="*/ 169 h 829"/>
                  <a:gd name="T62" fmla="*/ 2502 w 2757"/>
                  <a:gd name="T63" fmla="*/ 121 h 829"/>
                  <a:gd name="T64" fmla="*/ 2645 w 2757"/>
                  <a:gd name="T65" fmla="*/ 164 h 829"/>
                  <a:gd name="T66" fmla="*/ 2639 w 2757"/>
                  <a:gd name="T67" fmla="*/ 292 h 829"/>
                  <a:gd name="T68" fmla="*/ 2650 w 2757"/>
                  <a:gd name="T69" fmla="*/ 378 h 829"/>
                  <a:gd name="T70" fmla="*/ 2628 w 2757"/>
                  <a:gd name="T71" fmla="*/ 485 h 829"/>
                  <a:gd name="T72" fmla="*/ 2677 w 2757"/>
                  <a:gd name="T73" fmla="*/ 614 h 829"/>
                  <a:gd name="T74" fmla="*/ 2754 w 2757"/>
                  <a:gd name="T75" fmla="*/ 743 h 829"/>
                  <a:gd name="T76" fmla="*/ 2693 w 2757"/>
                  <a:gd name="T77" fmla="*/ 759 h 829"/>
                  <a:gd name="T78" fmla="*/ 2658 w 2757"/>
                  <a:gd name="T79" fmla="*/ 617 h 829"/>
                  <a:gd name="T80" fmla="*/ 2559 w 2757"/>
                  <a:gd name="T81" fmla="*/ 507 h 829"/>
                  <a:gd name="T82" fmla="*/ 2615 w 2757"/>
                  <a:gd name="T83" fmla="*/ 440 h 829"/>
                  <a:gd name="T84" fmla="*/ 2588 w 2757"/>
                  <a:gd name="T85" fmla="*/ 365 h 829"/>
                  <a:gd name="T86" fmla="*/ 2612 w 2757"/>
                  <a:gd name="T87" fmla="*/ 241 h 829"/>
                  <a:gd name="T88" fmla="*/ 2588 w 2757"/>
                  <a:gd name="T89" fmla="*/ 145 h 829"/>
                  <a:gd name="T90" fmla="*/ 2524 w 2757"/>
                  <a:gd name="T91" fmla="*/ 193 h 829"/>
                  <a:gd name="T92" fmla="*/ 2430 w 2757"/>
                  <a:gd name="T93" fmla="*/ 206 h 829"/>
                  <a:gd name="T94" fmla="*/ 2331 w 2757"/>
                  <a:gd name="T95" fmla="*/ 247 h 829"/>
                  <a:gd name="T96" fmla="*/ 2162 w 2757"/>
                  <a:gd name="T97" fmla="*/ 217 h 829"/>
                  <a:gd name="T98" fmla="*/ 2071 w 2757"/>
                  <a:gd name="T99" fmla="*/ 72 h 829"/>
                  <a:gd name="T100" fmla="*/ 1910 w 2757"/>
                  <a:gd name="T101" fmla="*/ 78 h 829"/>
                  <a:gd name="T102" fmla="*/ 1695 w 2757"/>
                  <a:gd name="T103" fmla="*/ 185 h 829"/>
                  <a:gd name="T104" fmla="*/ 1462 w 2757"/>
                  <a:gd name="T105" fmla="*/ 196 h 829"/>
                  <a:gd name="T106" fmla="*/ 1379 w 2757"/>
                  <a:gd name="T107" fmla="*/ 279 h 829"/>
                  <a:gd name="T108" fmla="*/ 1277 w 2757"/>
                  <a:gd name="T109" fmla="*/ 560 h 829"/>
                  <a:gd name="T110" fmla="*/ 1293 w 2757"/>
                  <a:gd name="T111" fmla="*/ 764 h 82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57"/>
                  <a:gd name="T169" fmla="*/ 0 h 829"/>
                  <a:gd name="T170" fmla="*/ 2757 w 2757"/>
                  <a:gd name="T171" fmla="*/ 829 h 82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57" h="829">
                    <a:moveTo>
                      <a:pt x="1293" y="767"/>
                    </a:moveTo>
                    <a:lnTo>
                      <a:pt x="1290" y="788"/>
                    </a:lnTo>
                    <a:lnTo>
                      <a:pt x="1288" y="804"/>
                    </a:lnTo>
                    <a:lnTo>
                      <a:pt x="1285" y="815"/>
                    </a:lnTo>
                    <a:lnTo>
                      <a:pt x="1282" y="826"/>
                    </a:lnTo>
                    <a:lnTo>
                      <a:pt x="1277" y="829"/>
                    </a:lnTo>
                    <a:lnTo>
                      <a:pt x="1272" y="829"/>
                    </a:lnTo>
                    <a:lnTo>
                      <a:pt x="1261" y="818"/>
                    </a:lnTo>
                    <a:lnTo>
                      <a:pt x="1253" y="794"/>
                    </a:lnTo>
                    <a:lnTo>
                      <a:pt x="1242" y="767"/>
                    </a:lnTo>
                    <a:lnTo>
                      <a:pt x="1237" y="737"/>
                    </a:lnTo>
                    <a:lnTo>
                      <a:pt x="1229" y="708"/>
                    </a:lnTo>
                    <a:lnTo>
                      <a:pt x="1218" y="676"/>
                    </a:lnTo>
                    <a:lnTo>
                      <a:pt x="1202" y="646"/>
                    </a:lnTo>
                    <a:lnTo>
                      <a:pt x="1183" y="622"/>
                    </a:lnTo>
                    <a:lnTo>
                      <a:pt x="1159" y="587"/>
                    </a:lnTo>
                    <a:lnTo>
                      <a:pt x="1097" y="512"/>
                    </a:lnTo>
                    <a:lnTo>
                      <a:pt x="1065" y="475"/>
                    </a:lnTo>
                    <a:lnTo>
                      <a:pt x="1033" y="448"/>
                    </a:lnTo>
                    <a:lnTo>
                      <a:pt x="1003" y="432"/>
                    </a:lnTo>
                    <a:lnTo>
                      <a:pt x="990" y="429"/>
                    </a:lnTo>
                    <a:lnTo>
                      <a:pt x="977" y="432"/>
                    </a:lnTo>
                    <a:lnTo>
                      <a:pt x="944" y="397"/>
                    </a:lnTo>
                    <a:lnTo>
                      <a:pt x="912" y="370"/>
                    </a:lnTo>
                    <a:lnTo>
                      <a:pt x="883" y="346"/>
                    </a:lnTo>
                    <a:lnTo>
                      <a:pt x="856" y="330"/>
                    </a:lnTo>
                    <a:lnTo>
                      <a:pt x="829" y="316"/>
                    </a:lnTo>
                    <a:lnTo>
                      <a:pt x="805" y="311"/>
                    </a:lnTo>
                    <a:lnTo>
                      <a:pt x="783" y="311"/>
                    </a:lnTo>
                    <a:lnTo>
                      <a:pt x="762" y="316"/>
                    </a:lnTo>
                    <a:lnTo>
                      <a:pt x="706" y="338"/>
                    </a:lnTo>
                    <a:lnTo>
                      <a:pt x="652" y="354"/>
                    </a:lnTo>
                    <a:lnTo>
                      <a:pt x="609" y="370"/>
                    </a:lnTo>
                    <a:lnTo>
                      <a:pt x="593" y="375"/>
                    </a:lnTo>
                    <a:lnTo>
                      <a:pt x="580" y="383"/>
                    </a:lnTo>
                    <a:lnTo>
                      <a:pt x="553" y="410"/>
                    </a:lnTo>
                    <a:lnTo>
                      <a:pt x="537" y="440"/>
                    </a:lnTo>
                    <a:lnTo>
                      <a:pt x="526" y="469"/>
                    </a:lnTo>
                    <a:lnTo>
                      <a:pt x="521" y="496"/>
                    </a:lnTo>
                    <a:lnTo>
                      <a:pt x="515" y="520"/>
                    </a:lnTo>
                    <a:lnTo>
                      <a:pt x="510" y="542"/>
                    </a:lnTo>
                    <a:lnTo>
                      <a:pt x="499" y="555"/>
                    </a:lnTo>
                    <a:lnTo>
                      <a:pt x="480" y="560"/>
                    </a:lnTo>
                    <a:lnTo>
                      <a:pt x="435" y="566"/>
                    </a:lnTo>
                    <a:lnTo>
                      <a:pt x="397" y="574"/>
                    </a:lnTo>
                    <a:lnTo>
                      <a:pt x="384" y="571"/>
                    </a:lnTo>
                    <a:lnTo>
                      <a:pt x="373" y="566"/>
                    </a:lnTo>
                    <a:lnTo>
                      <a:pt x="365" y="555"/>
                    </a:lnTo>
                    <a:lnTo>
                      <a:pt x="362" y="534"/>
                    </a:lnTo>
                    <a:lnTo>
                      <a:pt x="360" y="512"/>
                    </a:lnTo>
                    <a:lnTo>
                      <a:pt x="354" y="501"/>
                    </a:lnTo>
                    <a:lnTo>
                      <a:pt x="346" y="499"/>
                    </a:lnTo>
                    <a:lnTo>
                      <a:pt x="336" y="501"/>
                    </a:lnTo>
                    <a:lnTo>
                      <a:pt x="314" y="518"/>
                    </a:lnTo>
                    <a:lnTo>
                      <a:pt x="301" y="539"/>
                    </a:lnTo>
                    <a:lnTo>
                      <a:pt x="295" y="552"/>
                    </a:lnTo>
                    <a:lnTo>
                      <a:pt x="287" y="568"/>
                    </a:lnTo>
                    <a:lnTo>
                      <a:pt x="279" y="585"/>
                    </a:lnTo>
                    <a:lnTo>
                      <a:pt x="263" y="601"/>
                    </a:lnTo>
                    <a:lnTo>
                      <a:pt x="242" y="614"/>
                    </a:lnTo>
                    <a:lnTo>
                      <a:pt x="215" y="625"/>
                    </a:lnTo>
                    <a:lnTo>
                      <a:pt x="177" y="627"/>
                    </a:lnTo>
                    <a:lnTo>
                      <a:pt x="129" y="625"/>
                    </a:lnTo>
                    <a:lnTo>
                      <a:pt x="105" y="625"/>
                    </a:lnTo>
                    <a:lnTo>
                      <a:pt x="86" y="633"/>
                    </a:lnTo>
                    <a:lnTo>
                      <a:pt x="76" y="646"/>
                    </a:lnTo>
                    <a:lnTo>
                      <a:pt x="73" y="662"/>
                    </a:lnTo>
                    <a:lnTo>
                      <a:pt x="73" y="678"/>
                    </a:lnTo>
                    <a:lnTo>
                      <a:pt x="78" y="695"/>
                    </a:lnTo>
                    <a:lnTo>
                      <a:pt x="86" y="711"/>
                    </a:lnTo>
                    <a:lnTo>
                      <a:pt x="97" y="721"/>
                    </a:lnTo>
                    <a:lnTo>
                      <a:pt x="105" y="727"/>
                    </a:lnTo>
                    <a:lnTo>
                      <a:pt x="118" y="737"/>
                    </a:lnTo>
                    <a:lnTo>
                      <a:pt x="145" y="767"/>
                    </a:lnTo>
                    <a:lnTo>
                      <a:pt x="145" y="764"/>
                    </a:lnTo>
                    <a:lnTo>
                      <a:pt x="30" y="764"/>
                    </a:lnTo>
                    <a:lnTo>
                      <a:pt x="30" y="767"/>
                    </a:lnTo>
                    <a:lnTo>
                      <a:pt x="8" y="727"/>
                    </a:lnTo>
                    <a:lnTo>
                      <a:pt x="3" y="703"/>
                    </a:lnTo>
                    <a:lnTo>
                      <a:pt x="0" y="676"/>
                    </a:lnTo>
                    <a:lnTo>
                      <a:pt x="6" y="638"/>
                    </a:lnTo>
                    <a:lnTo>
                      <a:pt x="17" y="609"/>
                    </a:lnTo>
                    <a:lnTo>
                      <a:pt x="38" y="582"/>
                    </a:lnTo>
                    <a:lnTo>
                      <a:pt x="59" y="563"/>
                    </a:lnTo>
                    <a:lnTo>
                      <a:pt x="86" y="550"/>
                    </a:lnTo>
                    <a:lnTo>
                      <a:pt x="108" y="544"/>
                    </a:lnTo>
                    <a:lnTo>
                      <a:pt x="129" y="544"/>
                    </a:lnTo>
                    <a:lnTo>
                      <a:pt x="143" y="552"/>
                    </a:lnTo>
                    <a:lnTo>
                      <a:pt x="164" y="568"/>
                    </a:lnTo>
                    <a:lnTo>
                      <a:pt x="188" y="574"/>
                    </a:lnTo>
                    <a:lnTo>
                      <a:pt x="199" y="568"/>
                    </a:lnTo>
                    <a:lnTo>
                      <a:pt x="212" y="560"/>
                    </a:lnTo>
                    <a:lnTo>
                      <a:pt x="223" y="544"/>
                    </a:lnTo>
                    <a:lnTo>
                      <a:pt x="231" y="523"/>
                    </a:lnTo>
                    <a:lnTo>
                      <a:pt x="244" y="499"/>
                    </a:lnTo>
                    <a:lnTo>
                      <a:pt x="266" y="477"/>
                    </a:lnTo>
                    <a:lnTo>
                      <a:pt x="290" y="459"/>
                    </a:lnTo>
                    <a:lnTo>
                      <a:pt x="317" y="445"/>
                    </a:lnTo>
                    <a:lnTo>
                      <a:pt x="344" y="437"/>
                    </a:lnTo>
                    <a:lnTo>
                      <a:pt x="365" y="434"/>
                    </a:lnTo>
                    <a:lnTo>
                      <a:pt x="381" y="442"/>
                    </a:lnTo>
                    <a:lnTo>
                      <a:pt x="387" y="451"/>
                    </a:lnTo>
                    <a:lnTo>
                      <a:pt x="387" y="480"/>
                    </a:lnTo>
                    <a:lnTo>
                      <a:pt x="389" y="496"/>
                    </a:lnTo>
                    <a:lnTo>
                      <a:pt x="395" y="504"/>
                    </a:lnTo>
                    <a:lnTo>
                      <a:pt x="403" y="512"/>
                    </a:lnTo>
                    <a:lnTo>
                      <a:pt x="427" y="515"/>
                    </a:lnTo>
                    <a:lnTo>
                      <a:pt x="459" y="509"/>
                    </a:lnTo>
                    <a:lnTo>
                      <a:pt x="475" y="501"/>
                    </a:lnTo>
                    <a:lnTo>
                      <a:pt x="483" y="485"/>
                    </a:lnTo>
                    <a:lnTo>
                      <a:pt x="486" y="467"/>
                    </a:lnTo>
                    <a:lnTo>
                      <a:pt x="491" y="442"/>
                    </a:lnTo>
                    <a:lnTo>
                      <a:pt x="497" y="413"/>
                    </a:lnTo>
                    <a:lnTo>
                      <a:pt x="510" y="383"/>
                    </a:lnTo>
                    <a:lnTo>
                      <a:pt x="534" y="357"/>
                    </a:lnTo>
                    <a:lnTo>
                      <a:pt x="569" y="327"/>
                    </a:lnTo>
                    <a:lnTo>
                      <a:pt x="593" y="311"/>
                    </a:lnTo>
                    <a:lnTo>
                      <a:pt x="628" y="298"/>
                    </a:lnTo>
                    <a:lnTo>
                      <a:pt x="649" y="290"/>
                    </a:lnTo>
                    <a:lnTo>
                      <a:pt x="676" y="279"/>
                    </a:lnTo>
                    <a:lnTo>
                      <a:pt x="708" y="271"/>
                    </a:lnTo>
                    <a:lnTo>
                      <a:pt x="746" y="260"/>
                    </a:lnTo>
                    <a:lnTo>
                      <a:pt x="775" y="255"/>
                    </a:lnTo>
                    <a:lnTo>
                      <a:pt x="805" y="257"/>
                    </a:lnTo>
                    <a:lnTo>
                      <a:pt x="834" y="265"/>
                    </a:lnTo>
                    <a:lnTo>
                      <a:pt x="867" y="279"/>
                    </a:lnTo>
                    <a:lnTo>
                      <a:pt x="899" y="300"/>
                    </a:lnTo>
                    <a:lnTo>
                      <a:pt x="934" y="327"/>
                    </a:lnTo>
                    <a:lnTo>
                      <a:pt x="969" y="359"/>
                    </a:lnTo>
                    <a:lnTo>
                      <a:pt x="1003" y="400"/>
                    </a:lnTo>
                    <a:lnTo>
                      <a:pt x="1028" y="402"/>
                    </a:lnTo>
                    <a:lnTo>
                      <a:pt x="1054" y="413"/>
                    </a:lnTo>
                    <a:lnTo>
                      <a:pt x="1078" y="432"/>
                    </a:lnTo>
                    <a:lnTo>
                      <a:pt x="1108" y="456"/>
                    </a:lnTo>
                    <a:lnTo>
                      <a:pt x="1135" y="488"/>
                    </a:lnTo>
                    <a:lnTo>
                      <a:pt x="1164" y="526"/>
                    </a:lnTo>
                    <a:lnTo>
                      <a:pt x="1194" y="571"/>
                    </a:lnTo>
                    <a:lnTo>
                      <a:pt x="1226" y="625"/>
                    </a:lnTo>
                    <a:lnTo>
                      <a:pt x="1229" y="560"/>
                    </a:lnTo>
                    <a:lnTo>
                      <a:pt x="1237" y="501"/>
                    </a:lnTo>
                    <a:lnTo>
                      <a:pt x="1245" y="451"/>
                    </a:lnTo>
                    <a:lnTo>
                      <a:pt x="1255" y="402"/>
                    </a:lnTo>
                    <a:lnTo>
                      <a:pt x="1266" y="362"/>
                    </a:lnTo>
                    <a:lnTo>
                      <a:pt x="1282" y="324"/>
                    </a:lnTo>
                    <a:lnTo>
                      <a:pt x="1296" y="290"/>
                    </a:lnTo>
                    <a:lnTo>
                      <a:pt x="1312" y="263"/>
                    </a:lnTo>
                    <a:lnTo>
                      <a:pt x="1347" y="215"/>
                    </a:lnTo>
                    <a:lnTo>
                      <a:pt x="1384" y="180"/>
                    </a:lnTo>
                    <a:lnTo>
                      <a:pt x="1419" y="150"/>
                    </a:lnTo>
                    <a:lnTo>
                      <a:pt x="1454" y="129"/>
                    </a:lnTo>
                    <a:lnTo>
                      <a:pt x="1486" y="113"/>
                    </a:lnTo>
                    <a:lnTo>
                      <a:pt x="1516" y="102"/>
                    </a:lnTo>
                    <a:lnTo>
                      <a:pt x="1545" y="99"/>
                    </a:lnTo>
                    <a:lnTo>
                      <a:pt x="1572" y="102"/>
                    </a:lnTo>
                    <a:lnTo>
                      <a:pt x="1617" y="113"/>
                    </a:lnTo>
                    <a:lnTo>
                      <a:pt x="1636" y="121"/>
                    </a:lnTo>
                    <a:lnTo>
                      <a:pt x="1650" y="129"/>
                    </a:lnTo>
                    <a:lnTo>
                      <a:pt x="1666" y="131"/>
                    </a:lnTo>
                    <a:lnTo>
                      <a:pt x="1687" y="123"/>
                    </a:lnTo>
                    <a:lnTo>
                      <a:pt x="1717" y="107"/>
                    </a:lnTo>
                    <a:lnTo>
                      <a:pt x="1735" y="97"/>
                    </a:lnTo>
                    <a:lnTo>
                      <a:pt x="1754" y="86"/>
                    </a:lnTo>
                    <a:lnTo>
                      <a:pt x="1794" y="62"/>
                    </a:lnTo>
                    <a:lnTo>
                      <a:pt x="1843" y="40"/>
                    </a:lnTo>
                    <a:lnTo>
                      <a:pt x="1894" y="19"/>
                    </a:lnTo>
                    <a:lnTo>
                      <a:pt x="1947" y="5"/>
                    </a:lnTo>
                    <a:lnTo>
                      <a:pt x="1998" y="0"/>
                    </a:lnTo>
                    <a:lnTo>
                      <a:pt x="2044" y="5"/>
                    </a:lnTo>
                    <a:lnTo>
                      <a:pt x="2079" y="13"/>
                    </a:lnTo>
                    <a:lnTo>
                      <a:pt x="2108" y="29"/>
                    </a:lnTo>
                    <a:lnTo>
                      <a:pt x="2132" y="48"/>
                    </a:lnTo>
                    <a:lnTo>
                      <a:pt x="2148" y="67"/>
                    </a:lnTo>
                    <a:lnTo>
                      <a:pt x="2159" y="86"/>
                    </a:lnTo>
                    <a:lnTo>
                      <a:pt x="2165" y="102"/>
                    </a:lnTo>
                    <a:lnTo>
                      <a:pt x="2167" y="118"/>
                    </a:lnTo>
                    <a:lnTo>
                      <a:pt x="2170" y="137"/>
                    </a:lnTo>
                    <a:lnTo>
                      <a:pt x="2178" y="177"/>
                    </a:lnTo>
                    <a:lnTo>
                      <a:pt x="2189" y="196"/>
                    </a:lnTo>
                    <a:lnTo>
                      <a:pt x="2205" y="212"/>
                    </a:lnTo>
                    <a:lnTo>
                      <a:pt x="2226" y="223"/>
                    </a:lnTo>
                    <a:lnTo>
                      <a:pt x="2256" y="231"/>
                    </a:lnTo>
                    <a:lnTo>
                      <a:pt x="2285" y="233"/>
                    </a:lnTo>
                    <a:lnTo>
                      <a:pt x="2307" y="228"/>
                    </a:lnTo>
                    <a:lnTo>
                      <a:pt x="2320" y="215"/>
                    </a:lnTo>
                    <a:lnTo>
                      <a:pt x="2331" y="201"/>
                    </a:lnTo>
                    <a:lnTo>
                      <a:pt x="2352" y="169"/>
                    </a:lnTo>
                    <a:lnTo>
                      <a:pt x="2371" y="158"/>
                    </a:lnTo>
                    <a:lnTo>
                      <a:pt x="2395" y="156"/>
                    </a:lnTo>
                    <a:lnTo>
                      <a:pt x="2422" y="153"/>
                    </a:lnTo>
                    <a:lnTo>
                      <a:pt x="2443" y="150"/>
                    </a:lnTo>
                    <a:lnTo>
                      <a:pt x="2473" y="137"/>
                    </a:lnTo>
                    <a:lnTo>
                      <a:pt x="2502" y="121"/>
                    </a:lnTo>
                    <a:lnTo>
                      <a:pt x="2524" y="113"/>
                    </a:lnTo>
                    <a:lnTo>
                      <a:pt x="2551" y="107"/>
                    </a:lnTo>
                    <a:lnTo>
                      <a:pt x="2580" y="110"/>
                    </a:lnTo>
                    <a:lnTo>
                      <a:pt x="2607" y="121"/>
                    </a:lnTo>
                    <a:lnTo>
                      <a:pt x="2628" y="142"/>
                    </a:lnTo>
                    <a:lnTo>
                      <a:pt x="2645" y="164"/>
                    </a:lnTo>
                    <a:lnTo>
                      <a:pt x="2655" y="190"/>
                    </a:lnTo>
                    <a:lnTo>
                      <a:pt x="2663" y="215"/>
                    </a:lnTo>
                    <a:lnTo>
                      <a:pt x="2666" y="236"/>
                    </a:lnTo>
                    <a:lnTo>
                      <a:pt x="2663" y="252"/>
                    </a:lnTo>
                    <a:lnTo>
                      <a:pt x="2647" y="279"/>
                    </a:lnTo>
                    <a:lnTo>
                      <a:pt x="2639" y="292"/>
                    </a:lnTo>
                    <a:lnTo>
                      <a:pt x="2634" y="308"/>
                    </a:lnTo>
                    <a:lnTo>
                      <a:pt x="2623" y="333"/>
                    </a:lnTo>
                    <a:lnTo>
                      <a:pt x="2623" y="343"/>
                    </a:lnTo>
                    <a:lnTo>
                      <a:pt x="2628" y="354"/>
                    </a:lnTo>
                    <a:lnTo>
                      <a:pt x="2639" y="365"/>
                    </a:lnTo>
                    <a:lnTo>
                      <a:pt x="2650" y="378"/>
                    </a:lnTo>
                    <a:lnTo>
                      <a:pt x="2674" y="413"/>
                    </a:lnTo>
                    <a:lnTo>
                      <a:pt x="2679" y="432"/>
                    </a:lnTo>
                    <a:lnTo>
                      <a:pt x="2679" y="448"/>
                    </a:lnTo>
                    <a:lnTo>
                      <a:pt x="2666" y="464"/>
                    </a:lnTo>
                    <a:lnTo>
                      <a:pt x="2642" y="477"/>
                    </a:lnTo>
                    <a:lnTo>
                      <a:pt x="2628" y="485"/>
                    </a:lnTo>
                    <a:lnTo>
                      <a:pt x="2620" y="493"/>
                    </a:lnTo>
                    <a:lnTo>
                      <a:pt x="2618" y="504"/>
                    </a:lnTo>
                    <a:lnTo>
                      <a:pt x="2618" y="518"/>
                    </a:lnTo>
                    <a:lnTo>
                      <a:pt x="2631" y="547"/>
                    </a:lnTo>
                    <a:lnTo>
                      <a:pt x="2653" y="579"/>
                    </a:lnTo>
                    <a:lnTo>
                      <a:pt x="2677" y="614"/>
                    </a:lnTo>
                    <a:lnTo>
                      <a:pt x="2693" y="630"/>
                    </a:lnTo>
                    <a:lnTo>
                      <a:pt x="2706" y="646"/>
                    </a:lnTo>
                    <a:lnTo>
                      <a:pt x="2730" y="678"/>
                    </a:lnTo>
                    <a:lnTo>
                      <a:pt x="2749" y="705"/>
                    </a:lnTo>
                    <a:lnTo>
                      <a:pt x="2757" y="727"/>
                    </a:lnTo>
                    <a:lnTo>
                      <a:pt x="2754" y="743"/>
                    </a:lnTo>
                    <a:lnTo>
                      <a:pt x="2741" y="756"/>
                    </a:lnTo>
                    <a:lnTo>
                      <a:pt x="2717" y="767"/>
                    </a:lnTo>
                    <a:lnTo>
                      <a:pt x="2714" y="764"/>
                    </a:lnTo>
                    <a:lnTo>
                      <a:pt x="2687" y="764"/>
                    </a:lnTo>
                    <a:lnTo>
                      <a:pt x="2690" y="767"/>
                    </a:lnTo>
                    <a:lnTo>
                      <a:pt x="2693" y="759"/>
                    </a:lnTo>
                    <a:lnTo>
                      <a:pt x="2701" y="745"/>
                    </a:lnTo>
                    <a:lnTo>
                      <a:pt x="2709" y="727"/>
                    </a:lnTo>
                    <a:lnTo>
                      <a:pt x="2712" y="708"/>
                    </a:lnTo>
                    <a:lnTo>
                      <a:pt x="2706" y="692"/>
                    </a:lnTo>
                    <a:lnTo>
                      <a:pt x="2695" y="670"/>
                    </a:lnTo>
                    <a:lnTo>
                      <a:pt x="2658" y="617"/>
                    </a:lnTo>
                    <a:lnTo>
                      <a:pt x="2612" y="568"/>
                    </a:lnTo>
                    <a:lnTo>
                      <a:pt x="2594" y="550"/>
                    </a:lnTo>
                    <a:lnTo>
                      <a:pt x="2580" y="539"/>
                    </a:lnTo>
                    <a:lnTo>
                      <a:pt x="2569" y="531"/>
                    </a:lnTo>
                    <a:lnTo>
                      <a:pt x="2561" y="518"/>
                    </a:lnTo>
                    <a:lnTo>
                      <a:pt x="2559" y="507"/>
                    </a:lnTo>
                    <a:lnTo>
                      <a:pt x="2559" y="493"/>
                    </a:lnTo>
                    <a:lnTo>
                      <a:pt x="2561" y="480"/>
                    </a:lnTo>
                    <a:lnTo>
                      <a:pt x="2569" y="467"/>
                    </a:lnTo>
                    <a:lnTo>
                      <a:pt x="2583" y="456"/>
                    </a:lnTo>
                    <a:lnTo>
                      <a:pt x="2599" y="448"/>
                    </a:lnTo>
                    <a:lnTo>
                      <a:pt x="2615" y="440"/>
                    </a:lnTo>
                    <a:lnTo>
                      <a:pt x="2623" y="432"/>
                    </a:lnTo>
                    <a:lnTo>
                      <a:pt x="2628" y="421"/>
                    </a:lnTo>
                    <a:lnTo>
                      <a:pt x="2631" y="410"/>
                    </a:lnTo>
                    <a:lnTo>
                      <a:pt x="2628" y="397"/>
                    </a:lnTo>
                    <a:lnTo>
                      <a:pt x="2607" y="375"/>
                    </a:lnTo>
                    <a:lnTo>
                      <a:pt x="2588" y="365"/>
                    </a:lnTo>
                    <a:lnTo>
                      <a:pt x="2572" y="354"/>
                    </a:lnTo>
                    <a:lnTo>
                      <a:pt x="2564" y="338"/>
                    </a:lnTo>
                    <a:lnTo>
                      <a:pt x="2564" y="322"/>
                    </a:lnTo>
                    <a:lnTo>
                      <a:pt x="2569" y="303"/>
                    </a:lnTo>
                    <a:lnTo>
                      <a:pt x="2588" y="268"/>
                    </a:lnTo>
                    <a:lnTo>
                      <a:pt x="2612" y="241"/>
                    </a:lnTo>
                    <a:lnTo>
                      <a:pt x="2620" y="228"/>
                    </a:lnTo>
                    <a:lnTo>
                      <a:pt x="2623" y="212"/>
                    </a:lnTo>
                    <a:lnTo>
                      <a:pt x="2620" y="193"/>
                    </a:lnTo>
                    <a:lnTo>
                      <a:pt x="2612" y="174"/>
                    </a:lnTo>
                    <a:lnTo>
                      <a:pt x="2602" y="158"/>
                    </a:lnTo>
                    <a:lnTo>
                      <a:pt x="2588" y="145"/>
                    </a:lnTo>
                    <a:lnTo>
                      <a:pt x="2575" y="139"/>
                    </a:lnTo>
                    <a:lnTo>
                      <a:pt x="2561" y="139"/>
                    </a:lnTo>
                    <a:lnTo>
                      <a:pt x="2548" y="147"/>
                    </a:lnTo>
                    <a:lnTo>
                      <a:pt x="2540" y="158"/>
                    </a:lnTo>
                    <a:lnTo>
                      <a:pt x="2532" y="174"/>
                    </a:lnTo>
                    <a:lnTo>
                      <a:pt x="2524" y="193"/>
                    </a:lnTo>
                    <a:lnTo>
                      <a:pt x="2516" y="209"/>
                    </a:lnTo>
                    <a:lnTo>
                      <a:pt x="2508" y="223"/>
                    </a:lnTo>
                    <a:lnTo>
                      <a:pt x="2497" y="231"/>
                    </a:lnTo>
                    <a:lnTo>
                      <a:pt x="2481" y="231"/>
                    </a:lnTo>
                    <a:lnTo>
                      <a:pt x="2451" y="217"/>
                    </a:lnTo>
                    <a:lnTo>
                      <a:pt x="2430" y="206"/>
                    </a:lnTo>
                    <a:lnTo>
                      <a:pt x="2409" y="198"/>
                    </a:lnTo>
                    <a:lnTo>
                      <a:pt x="2398" y="198"/>
                    </a:lnTo>
                    <a:lnTo>
                      <a:pt x="2387" y="204"/>
                    </a:lnTo>
                    <a:lnTo>
                      <a:pt x="2374" y="212"/>
                    </a:lnTo>
                    <a:lnTo>
                      <a:pt x="2360" y="223"/>
                    </a:lnTo>
                    <a:lnTo>
                      <a:pt x="2331" y="247"/>
                    </a:lnTo>
                    <a:lnTo>
                      <a:pt x="2296" y="265"/>
                    </a:lnTo>
                    <a:lnTo>
                      <a:pt x="2277" y="268"/>
                    </a:lnTo>
                    <a:lnTo>
                      <a:pt x="2256" y="268"/>
                    </a:lnTo>
                    <a:lnTo>
                      <a:pt x="2215" y="257"/>
                    </a:lnTo>
                    <a:lnTo>
                      <a:pt x="2178" y="233"/>
                    </a:lnTo>
                    <a:lnTo>
                      <a:pt x="2162" y="217"/>
                    </a:lnTo>
                    <a:lnTo>
                      <a:pt x="2146" y="196"/>
                    </a:lnTo>
                    <a:lnTo>
                      <a:pt x="2135" y="169"/>
                    </a:lnTo>
                    <a:lnTo>
                      <a:pt x="2124" y="139"/>
                    </a:lnTo>
                    <a:lnTo>
                      <a:pt x="2114" y="113"/>
                    </a:lnTo>
                    <a:lnTo>
                      <a:pt x="2095" y="88"/>
                    </a:lnTo>
                    <a:lnTo>
                      <a:pt x="2071" y="72"/>
                    </a:lnTo>
                    <a:lnTo>
                      <a:pt x="2044" y="62"/>
                    </a:lnTo>
                    <a:lnTo>
                      <a:pt x="2017" y="56"/>
                    </a:lnTo>
                    <a:lnTo>
                      <a:pt x="1990" y="54"/>
                    </a:lnTo>
                    <a:lnTo>
                      <a:pt x="1966" y="56"/>
                    </a:lnTo>
                    <a:lnTo>
                      <a:pt x="1947" y="62"/>
                    </a:lnTo>
                    <a:lnTo>
                      <a:pt x="1910" y="78"/>
                    </a:lnTo>
                    <a:lnTo>
                      <a:pt x="1875" y="99"/>
                    </a:lnTo>
                    <a:lnTo>
                      <a:pt x="1837" y="121"/>
                    </a:lnTo>
                    <a:lnTo>
                      <a:pt x="1802" y="145"/>
                    </a:lnTo>
                    <a:lnTo>
                      <a:pt x="1768" y="164"/>
                    </a:lnTo>
                    <a:lnTo>
                      <a:pt x="1733" y="177"/>
                    </a:lnTo>
                    <a:lnTo>
                      <a:pt x="1695" y="185"/>
                    </a:lnTo>
                    <a:lnTo>
                      <a:pt x="1655" y="185"/>
                    </a:lnTo>
                    <a:lnTo>
                      <a:pt x="1580" y="180"/>
                    </a:lnTo>
                    <a:lnTo>
                      <a:pt x="1545" y="180"/>
                    </a:lnTo>
                    <a:lnTo>
                      <a:pt x="1513" y="182"/>
                    </a:lnTo>
                    <a:lnTo>
                      <a:pt x="1486" y="188"/>
                    </a:lnTo>
                    <a:lnTo>
                      <a:pt x="1462" y="196"/>
                    </a:lnTo>
                    <a:lnTo>
                      <a:pt x="1443" y="206"/>
                    </a:lnTo>
                    <a:lnTo>
                      <a:pt x="1430" y="217"/>
                    </a:lnTo>
                    <a:lnTo>
                      <a:pt x="1424" y="225"/>
                    </a:lnTo>
                    <a:lnTo>
                      <a:pt x="1403" y="247"/>
                    </a:lnTo>
                    <a:lnTo>
                      <a:pt x="1392" y="263"/>
                    </a:lnTo>
                    <a:lnTo>
                      <a:pt x="1379" y="279"/>
                    </a:lnTo>
                    <a:lnTo>
                      <a:pt x="1363" y="298"/>
                    </a:lnTo>
                    <a:lnTo>
                      <a:pt x="1336" y="343"/>
                    </a:lnTo>
                    <a:lnTo>
                      <a:pt x="1309" y="394"/>
                    </a:lnTo>
                    <a:lnTo>
                      <a:pt x="1288" y="456"/>
                    </a:lnTo>
                    <a:lnTo>
                      <a:pt x="1277" y="523"/>
                    </a:lnTo>
                    <a:lnTo>
                      <a:pt x="1277" y="560"/>
                    </a:lnTo>
                    <a:lnTo>
                      <a:pt x="1280" y="598"/>
                    </a:lnTo>
                    <a:lnTo>
                      <a:pt x="1285" y="652"/>
                    </a:lnTo>
                    <a:lnTo>
                      <a:pt x="1290" y="697"/>
                    </a:lnTo>
                    <a:lnTo>
                      <a:pt x="1293" y="735"/>
                    </a:lnTo>
                    <a:lnTo>
                      <a:pt x="1293" y="767"/>
                    </a:lnTo>
                    <a:lnTo>
                      <a:pt x="1293" y="764"/>
                    </a:lnTo>
                    <a:lnTo>
                      <a:pt x="1293" y="767"/>
                    </a:lnTo>
                    <a:close/>
                  </a:path>
                </a:pathLst>
              </a:custGeom>
              <a:solidFill>
                <a:srgbClr val="000000"/>
              </a:solidFill>
              <a:ln w="9525">
                <a:noFill/>
                <a:round/>
                <a:headEnd/>
                <a:tailEnd/>
              </a:ln>
            </p:spPr>
            <p:txBody>
              <a:bodyPr/>
              <a:lstStyle/>
              <a:p>
                <a:endParaRPr lang="ar-SA"/>
              </a:p>
            </p:txBody>
          </p:sp>
        </p:grpSp>
        <p:sp>
          <p:nvSpPr>
            <p:cNvPr id="29702" name="Freeform 8"/>
            <p:cNvSpPr>
              <a:spLocks/>
            </p:cNvSpPr>
            <p:nvPr/>
          </p:nvSpPr>
          <p:spPr bwMode="auto">
            <a:xfrm>
              <a:off x="1431" y="11078"/>
              <a:ext cx="4817" cy="4477"/>
            </a:xfrm>
            <a:custGeom>
              <a:avLst/>
              <a:gdLst>
                <a:gd name="T0" fmla="*/ 5507 w 4454"/>
                <a:gd name="T1" fmla="*/ 3604 h 4422"/>
                <a:gd name="T2" fmla="*/ 5484 w 4454"/>
                <a:gd name="T3" fmla="*/ 3579 h 4422"/>
                <a:gd name="T4" fmla="*/ 5228 w 4454"/>
                <a:gd name="T5" fmla="*/ 3668 h 4422"/>
                <a:gd name="T6" fmla="*/ 4902 w 4454"/>
                <a:gd name="T7" fmla="*/ 3807 h 4422"/>
                <a:gd name="T8" fmla="*/ 4193 w 4454"/>
                <a:gd name="T9" fmla="*/ 4099 h 4422"/>
                <a:gd name="T10" fmla="*/ 3196 w 4454"/>
                <a:gd name="T11" fmla="*/ 4386 h 4422"/>
                <a:gd name="T12" fmla="*/ 2642 w 4454"/>
                <a:gd name="T13" fmla="*/ 4458 h 4422"/>
                <a:gd name="T14" fmla="*/ 2066 w 4454"/>
                <a:gd name="T15" fmla="*/ 4458 h 4422"/>
                <a:gd name="T16" fmla="*/ 1597 w 4454"/>
                <a:gd name="T17" fmla="*/ 4381 h 4422"/>
                <a:gd name="T18" fmla="*/ 1245 w 4454"/>
                <a:gd name="T19" fmla="*/ 4241 h 4422"/>
                <a:gd name="T20" fmla="*/ 994 w 4454"/>
                <a:gd name="T21" fmla="*/ 4063 h 4422"/>
                <a:gd name="T22" fmla="*/ 771 w 4454"/>
                <a:gd name="T23" fmla="*/ 3768 h 4422"/>
                <a:gd name="T24" fmla="*/ 669 w 4454"/>
                <a:gd name="T25" fmla="*/ 3423 h 4422"/>
                <a:gd name="T26" fmla="*/ 676 w 4454"/>
                <a:gd name="T27" fmla="*/ 3181 h 4422"/>
                <a:gd name="T28" fmla="*/ 787 w 4454"/>
                <a:gd name="T29" fmla="*/ 2973 h 4422"/>
                <a:gd name="T30" fmla="*/ 1031 w 4454"/>
                <a:gd name="T31" fmla="*/ 2780 h 4422"/>
                <a:gd name="T32" fmla="*/ 1167 w 4454"/>
                <a:gd name="T33" fmla="*/ 2580 h 4422"/>
                <a:gd name="T34" fmla="*/ 1202 w 4454"/>
                <a:gd name="T35" fmla="*/ 2393 h 4422"/>
                <a:gd name="T36" fmla="*/ 1137 w 4454"/>
                <a:gd name="T37" fmla="*/ 1987 h 4422"/>
                <a:gd name="T38" fmla="*/ 916 w 4454"/>
                <a:gd name="T39" fmla="*/ 1583 h 4422"/>
                <a:gd name="T40" fmla="*/ 641 w 4454"/>
                <a:gd name="T41" fmla="*/ 1269 h 4422"/>
                <a:gd name="T42" fmla="*/ 441 w 4454"/>
                <a:gd name="T43" fmla="*/ 1080 h 4422"/>
                <a:gd name="T44" fmla="*/ 282 w 4454"/>
                <a:gd name="T45" fmla="*/ 910 h 4422"/>
                <a:gd name="T46" fmla="*/ 123 w 4454"/>
                <a:gd name="T47" fmla="*/ 633 h 4422"/>
                <a:gd name="T48" fmla="*/ 112 w 4454"/>
                <a:gd name="T49" fmla="*/ 363 h 4422"/>
                <a:gd name="T50" fmla="*/ 234 w 4454"/>
                <a:gd name="T51" fmla="*/ 164 h 4422"/>
                <a:gd name="T52" fmla="*/ 319 w 4454"/>
                <a:gd name="T53" fmla="*/ 0 h 4422"/>
                <a:gd name="T54" fmla="*/ 95 w 4454"/>
                <a:gd name="T55" fmla="*/ 224 h 4422"/>
                <a:gd name="T56" fmla="*/ 0 w 4454"/>
                <a:gd name="T57" fmla="*/ 487 h 4422"/>
                <a:gd name="T58" fmla="*/ 95 w 4454"/>
                <a:gd name="T59" fmla="*/ 832 h 4422"/>
                <a:gd name="T60" fmla="*/ 360 w 4454"/>
                <a:gd name="T61" fmla="*/ 1150 h 4422"/>
                <a:gd name="T62" fmla="*/ 686 w 4454"/>
                <a:gd name="T63" fmla="*/ 1481 h 4422"/>
                <a:gd name="T64" fmla="*/ 916 w 4454"/>
                <a:gd name="T65" fmla="*/ 1801 h 4422"/>
                <a:gd name="T66" fmla="*/ 1031 w 4454"/>
                <a:gd name="T67" fmla="*/ 2073 h 4422"/>
                <a:gd name="T68" fmla="*/ 1062 w 4454"/>
                <a:gd name="T69" fmla="*/ 2418 h 4422"/>
                <a:gd name="T70" fmla="*/ 1008 w 4454"/>
                <a:gd name="T71" fmla="*/ 2593 h 4422"/>
                <a:gd name="T72" fmla="*/ 835 w 4454"/>
                <a:gd name="T73" fmla="*/ 2764 h 4422"/>
                <a:gd name="T74" fmla="*/ 727 w 4454"/>
                <a:gd name="T75" fmla="*/ 2783 h 4422"/>
                <a:gd name="T76" fmla="*/ 665 w 4454"/>
                <a:gd name="T77" fmla="*/ 2716 h 4422"/>
                <a:gd name="T78" fmla="*/ 713 w 4454"/>
                <a:gd name="T79" fmla="*/ 2547 h 4422"/>
                <a:gd name="T80" fmla="*/ 933 w 4454"/>
                <a:gd name="T81" fmla="*/ 2318 h 4422"/>
                <a:gd name="T82" fmla="*/ 1005 w 4454"/>
                <a:gd name="T83" fmla="*/ 2129 h 4422"/>
                <a:gd name="T84" fmla="*/ 801 w 4454"/>
                <a:gd name="T85" fmla="*/ 2312 h 4422"/>
                <a:gd name="T86" fmla="*/ 672 w 4454"/>
                <a:gd name="T87" fmla="*/ 2402 h 4422"/>
                <a:gd name="T88" fmla="*/ 568 w 4454"/>
                <a:gd name="T89" fmla="*/ 2363 h 4422"/>
                <a:gd name="T90" fmla="*/ 482 w 4454"/>
                <a:gd name="T91" fmla="*/ 2363 h 4422"/>
                <a:gd name="T92" fmla="*/ 441 w 4454"/>
                <a:gd name="T93" fmla="*/ 2438 h 4422"/>
                <a:gd name="T94" fmla="*/ 455 w 4454"/>
                <a:gd name="T95" fmla="*/ 2669 h 4422"/>
                <a:gd name="T96" fmla="*/ 462 w 4454"/>
                <a:gd name="T97" fmla="*/ 3108 h 4422"/>
                <a:gd name="T98" fmla="*/ 530 w 4454"/>
                <a:gd name="T99" fmla="*/ 3534 h 4422"/>
                <a:gd name="T100" fmla="*/ 665 w 4454"/>
                <a:gd name="T101" fmla="*/ 3876 h 4422"/>
                <a:gd name="T102" fmla="*/ 862 w 4454"/>
                <a:gd name="T103" fmla="*/ 4139 h 4422"/>
                <a:gd name="T104" fmla="*/ 1117 w 4454"/>
                <a:gd name="T105" fmla="*/ 4333 h 4422"/>
                <a:gd name="T106" fmla="*/ 1422 w 4454"/>
                <a:gd name="T107" fmla="*/ 4467 h 4422"/>
                <a:gd name="T108" fmla="*/ 1970 w 4454"/>
                <a:gd name="T109" fmla="*/ 4572 h 4422"/>
                <a:gd name="T110" fmla="*/ 2715 w 4454"/>
                <a:gd name="T111" fmla="*/ 4581 h 4422"/>
                <a:gd name="T112" fmla="*/ 3353 w 4454"/>
                <a:gd name="T113" fmla="*/ 4503 h 4422"/>
                <a:gd name="T114" fmla="*/ 3970 w 4454"/>
                <a:gd name="T115" fmla="*/ 4347 h 4422"/>
                <a:gd name="T116" fmla="*/ 4568 w 4454"/>
                <a:gd name="T117" fmla="*/ 4116 h 4422"/>
                <a:gd name="T118" fmla="*/ 4997 w 4454"/>
                <a:gd name="T119" fmla="*/ 3899 h 4422"/>
                <a:gd name="T120" fmla="*/ 5159 w 4454"/>
                <a:gd name="T121" fmla="*/ 3793 h 442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54"/>
                <a:gd name="T184" fmla="*/ 0 h 4422"/>
                <a:gd name="T185" fmla="*/ 4454 w 4454"/>
                <a:gd name="T186" fmla="*/ 4422 h 442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54" h="4422">
                  <a:moveTo>
                    <a:pt x="4079" y="3655"/>
                  </a:moveTo>
                  <a:lnTo>
                    <a:pt x="4165" y="3585"/>
                  </a:lnTo>
                  <a:lnTo>
                    <a:pt x="4256" y="3526"/>
                  </a:lnTo>
                  <a:lnTo>
                    <a:pt x="4353" y="3473"/>
                  </a:lnTo>
                  <a:lnTo>
                    <a:pt x="4454" y="3427"/>
                  </a:lnTo>
                  <a:lnTo>
                    <a:pt x="4420" y="3430"/>
                  </a:lnTo>
                  <a:lnTo>
                    <a:pt x="4379" y="3438"/>
                  </a:lnTo>
                  <a:lnTo>
                    <a:pt x="4336" y="3449"/>
                  </a:lnTo>
                  <a:lnTo>
                    <a:pt x="4291" y="3465"/>
                  </a:lnTo>
                  <a:lnTo>
                    <a:pt x="4243" y="3486"/>
                  </a:lnTo>
                  <a:lnTo>
                    <a:pt x="4189" y="3508"/>
                  </a:lnTo>
                  <a:lnTo>
                    <a:pt x="4133" y="3534"/>
                  </a:lnTo>
                  <a:lnTo>
                    <a:pt x="4074" y="3564"/>
                  </a:lnTo>
                  <a:lnTo>
                    <a:pt x="4009" y="3596"/>
                  </a:lnTo>
                  <a:lnTo>
                    <a:pt x="3945" y="3631"/>
                  </a:lnTo>
                  <a:lnTo>
                    <a:pt x="3875" y="3668"/>
                  </a:lnTo>
                  <a:lnTo>
                    <a:pt x="3803" y="3706"/>
                  </a:lnTo>
                  <a:lnTo>
                    <a:pt x="3650" y="3784"/>
                  </a:lnTo>
                  <a:lnTo>
                    <a:pt x="3486" y="3867"/>
                  </a:lnTo>
                  <a:lnTo>
                    <a:pt x="3315" y="3950"/>
                  </a:lnTo>
                  <a:lnTo>
                    <a:pt x="3130" y="4028"/>
                  </a:lnTo>
                  <a:lnTo>
                    <a:pt x="2937" y="4103"/>
                  </a:lnTo>
                  <a:lnTo>
                    <a:pt x="2736" y="4170"/>
                  </a:lnTo>
                  <a:lnTo>
                    <a:pt x="2526" y="4226"/>
                  </a:lnTo>
                  <a:lnTo>
                    <a:pt x="2419" y="4248"/>
                  </a:lnTo>
                  <a:lnTo>
                    <a:pt x="2312" y="4269"/>
                  </a:lnTo>
                  <a:lnTo>
                    <a:pt x="2199" y="4285"/>
                  </a:lnTo>
                  <a:lnTo>
                    <a:pt x="2089" y="4296"/>
                  </a:lnTo>
                  <a:lnTo>
                    <a:pt x="1974" y="4304"/>
                  </a:lnTo>
                  <a:lnTo>
                    <a:pt x="1859" y="4307"/>
                  </a:lnTo>
                  <a:lnTo>
                    <a:pt x="1743" y="4304"/>
                  </a:lnTo>
                  <a:lnTo>
                    <a:pt x="1633" y="4296"/>
                  </a:lnTo>
                  <a:lnTo>
                    <a:pt x="1531" y="4283"/>
                  </a:lnTo>
                  <a:lnTo>
                    <a:pt x="1435" y="4266"/>
                  </a:lnTo>
                  <a:lnTo>
                    <a:pt x="1346" y="4245"/>
                  </a:lnTo>
                  <a:lnTo>
                    <a:pt x="1263" y="4221"/>
                  </a:lnTo>
                  <a:lnTo>
                    <a:pt x="1186" y="4191"/>
                  </a:lnTo>
                  <a:lnTo>
                    <a:pt x="1113" y="4159"/>
                  </a:lnTo>
                  <a:lnTo>
                    <a:pt x="1046" y="4124"/>
                  </a:lnTo>
                  <a:lnTo>
                    <a:pt x="984" y="4087"/>
                  </a:lnTo>
                  <a:lnTo>
                    <a:pt x="928" y="4047"/>
                  </a:lnTo>
                  <a:lnTo>
                    <a:pt x="877" y="4004"/>
                  </a:lnTo>
                  <a:lnTo>
                    <a:pt x="829" y="3961"/>
                  </a:lnTo>
                  <a:lnTo>
                    <a:pt x="786" y="3915"/>
                  </a:lnTo>
                  <a:lnTo>
                    <a:pt x="748" y="3870"/>
                  </a:lnTo>
                  <a:lnTo>
                    <a:pt x="714" y="3821"/>
                  </a:lnTo>
                  <a:lnTo>
                    <a:pt x="655" y="3725"/>
                  </a:lnTo>
                  <a:lnTo>
                    <a:pt x="609" y="3631"/>
                  </a:lnTo>
                  <a:lnTo>
                    <a:pt x="577" y="3537"/>
                  </a:lnTo>
                  <a:lnTo>
                    <a:pt x="553" y="3449"/>
                  </a:lnTo>
                  <a:lnTo>
                    <a:pt x="537" y="3368"/>
                  </a:lnTo>
                  <a:lnTo>
                    <a:pt x="529" y="3298"/>
                  </a:lnTo>
                  <a:lnTo>
                    <a:pt x="523" y="3242"/>
                  </a:lnTo>
                  <a:lnTo>
                    <a:pt x="523" y="3151"/>
                  </a:lnTo>
                  <a:lnTo>
                    <a:pt x="529" y="3105"/>
                  </a:lnTo>
                  <a:lnTo>
                    <a:pt x="534" y="3065"/>
                  </a:lnTo>
                  <a:lnTo>
                    <a:pt x="542" y="3028"/>
                  </a:lnTo>
                  <a:lnTo>
                    <a:pt x="563" y="2963"/>
                  </a:lnTo>
                  <a:lnTo>
                    <a:pt x="590" y="2910"/>
                  </a:lnTo>
                  <a:lnTo>
                    <a:pt x="622" y="2864"/>
                  </a:lnTo>
                  <a:lnTo>
                    <a:pt x="657" y="2824"/>
                  </a:lnTo>
                  <a:lnTo>
                    <a:pt x="698" y="2789"/>
                  </a:lnTo>
                  <a:lnTo>
                    <a:pt x="738" y="2754"/>
                  </a:lnTo>
                  <a:lnTo>
                    <a:pt x="815" y="2679"/>
                  </a:lnTo>
                  <a:lnTo>
                    <a:pt x="850" y="2636"/>
                  </a:lnTo>
                  <a:lnTo>
                    <a:pt x="883" y="2585"/>
                  </a:lnTo>
                  <a:lnTo>
                    <a:pt x="909" y="2521"/>
                  </a:lnTo>
                  <a:lnTo>
                    <a:pt x="923" y="2486"/>
                  </a:lnTo>
                  <a:lnTo>
                    <a:pt x="931" y="2446"/>
                  </a:lnTo>
                  <a:lnTo>
                    <a:pt x="939" y="2403"/>
                  </a:lnTo>
                  <a:lnTo>
                    <a:pt x="944" y="2357"/>
                  </a:lnTo>
                  <a:lnTo>
                    <a:pt x="950" y="2306"/>
                  </a:lnTo>
                  <a:lnTo>
                    <a:pt x="950" y="2250"/>
                  </a:lnTo>
                  <a:lnTo>
                    <a:pt x="944" y="2135"/>
                  </a:lnTo>
                  <a:lnTo>
                    <a:pt x="925" y="2022"/>
                  </a:lnTo>
                  <a:lnTo>
                    <a:pt x="899" y="1915"/>
                  </a:lnTo>
                  <a:lnTo>
                    <a:pt x="864" y="1810"/>
                  </a:lnTo>
                  <a:lnTo>
                    <a:pt x="824" y="1711"/>
                  </a:lnTo>
                  <a:lnTo>
                    <a:pt x="775" y="1617"/>
                  </a:lnTo>
                  <a:lnTo>
                    <a:pt x="724" y="1526"/>
                  </a:lnTo>
                  <a:lnTo>
                    <a:pt x="671" y="1440"/>
                  </a:lnTo>
                  <a:lnTo>
                    <a:pt x="614" y="1362"/>
                  </a:lnTo>
                  <a:lnTo>
                    <a:pt x="561" y="1290"/>
                  </a:lnTo>
                  <a:lnTo>
                    <a:pt x="507" y="1223"/>
                  </a:lnTo>
                  <a:lnTo>
                    <a:pt x="456" y="1161"/>
                  </a:lnTo>
                  <a:lnTo>
                    <a:pt x="408" y="1108"/>
                  </a:lnTo>
                  <a:lnTo>
                    <a:pt x="368" y="1062"/>
                  </a:lnTo>
                  <a:lnTo>
                    <a:pt x="349" y="1041"/>
                  </a:lnTo>
                  <a:lnTo>
                    <a:pt x="333" y="1022"/>
                  </a:lnTo>
                  <a:lnTo>
                    <a:pt x="319" y="1006"/>
                  </a:lnTo>
                  <a:lnTo>
                    <a:pt x="309" y="992"/>
                  </a:lnTo>
                  <a:lnTo>
                    <a:pt x="223" y="877"/>
                  </a:lnTo>
                  <a:lnTo>
                    <a:pt x="185" y="815"/>
                  </a:lnTo>
                  <a:lnTo>
                    <a:pt x="148" y="751"/>
                  </a:lnTo>
                  <a:lnTo>
                    <a:pt x="118" y="681"/>
                  </a:lnTo>
                  <a:lnTo>
                    <a:pt x="97" y="609"/>
                  </a:lnTo>
                  <a:lnTo>
                    <a:pt x="81" y="534"/>
                  </a:lnTo>
                  <a:lnTo>
                    <a:pt x="75" y="456"/>
                  </a:lnTo>
                  <a:lnTo>
                    <a:pt x="78" y="402"/>
                  </a:lnTo>
                  <a:lnTo>
                    <a:pt x="89" y="351"/>
                  </a:lnTo>
                  <a:lnTo>
                    <a:pt x="102" y="300"/>
                  </a:lnTo>
                  <a:lnTo>
                    <a:pt x="124" y="252"/>
                  </a:lnTo>
                  <a:lnTo>
                    <a:pt x="153" y="204"/>
                  </a:lnTo>
                  <a:lnTo>
                    <a:pt x="185" y="158"/>
                  </a:lnTo>
                  <a:lnTo>
                    <a:pt x="226" y="115"/>
                  </a:lnTo>
                  <a:lnTo>
                    <a:pt x="274" y="72"/>
                  </a:lnTo>
                  <a:lnTo>
                    <a:pt x="263" y="38"/>
                  </a:lnTo>
                  <a:lnTo>
                    <a:pt x="252" y="0"/>
                  </a:lnTo>
                  <a:lnTo>
                    <a:pt x="201" y="40"/>
                  </a:lnTo>
                  <a:lnTo>
                    <a:pt x="156" y="94"/>
                  </a:lnTo>
                  <a:lnTo>
                    <a:pt x="113" y="153"/>
                  </a:lnTo>
                  <a:lnTo>
                    <a:pt x="75" y="215"/>
                  </a:lnTo>
                  <a:lnTo>
                    <a:pt x="43" y="282"/>
                  </a:lnTo>
                  <a:lnTo>
                    <a:pt x="22" y="349"/>
                  </a:lnTo>
                  <a:lnTo>
                    <a:pt x="6" y="410"/>
                  </a:lnTo>
                  <a:lnTo>
                    <a:pt x="0" y="469"/>
                  </a:lnTo>
                  <a:lnTo>
                    <a:pt x="6" y="555"/>
                  </a:lnTo>
                  <a:lnTo>
                    <a:pt x="19" y="638"/>
                  </a:lnTo>
                  <a:lnTo>
                    <a:pt x="41" y="719"/>
                  </a:lnTo>
                  <a:lnTo>
                    <a:pt x="75" y="802"/>
                  </a:lnTo>
                  <a:lnTo>
                    <a:pt x="121" y="882"/>
                  </a:lnTo>
                  <a:lnTo>
                    <a:pt x="177" y="968"/>
                  </a:lnTo>
                  <a:lnTo>
                    <a:pt x="244" y="1059"/>
                  </a:lnTo>
                  <a:lnTo>
                    <a:pt x="285" y="1108"/>
                  </a:lnTo>
                  <a:lnTo>
                    <a:pt x="327" y="1156"/>
                  </a:lnTo>
                  <a:lnTo>
                    <a:pt x="408" y="1250"/>
                  </a:lnTo>
                  <a:lnTo>
                    <a:pt x="480" y="1341"/>
                  </a:lnTo>
                  <a:lnTo>
                    <a:pt x="542" y="1427"/>
                  </a:lnTo>
                  <a:lnTo>
                    <a:pt x="598" y="1510"/>
                  </a:lnTo>
                  <a:lnTo>
                    <a:pt x="647" y="1588"/>
                  </a:lnTo>
                  <a:lnTo>
                    <a:pt x="689" y="1663"/>
                  </a:lnTo>
                  <a:lnTo>
                    <a:pt x="724" y="1735"/>
                  </a:lnTo>
                  <a:lnTo>
                    <a:pt x="754" y="1805"/>
                  </a:lnTo>
                  <a:lnTo>
                    <a:pt x="778" y="1872"/>
                  </a:lnTo>
                  <a:lnTo>
                    <a:pt x="799" y="1936"/>
                  </a:lnTo>
                  <a:lnTo>
                    <a:pt x="815" y="1998"/>
                  </a:lnTo>
                  <a:lnTo>
                    <a:pt x="826" y="2057"/>
                  </a:lnTo>
                  <a:lnTo>
                    <a:pt x="840" y="2172"/>
                  </a:lnTo>
                  <a:lnTo>
                    <a:pt x="842" y="2279"/>
                  </a:lnTo>
                  <a:lnTo>
                    <a:pt x="840" y="2330"/>
                  </a:lnTo>
                  <a:lnTo>
                    <a:pt x="834" y="2379"/>
                  </a:lnTo>
                  <a:lnTo>
                    <a:pt x="824" y="2422"/>
                  </a:lnTo>
                  <a:lnTo>
                    <a:pt x="810" y="2462"/>
                  </a:lnTo>
                  <a:lnTo>
                    <a:pt x="797" y="2499"/>
                  </a:lnTo>
                  <a:lnTo>
                    <a:pt x="778" y="2534"/>
                  </a:lnTo>
                  <a:lnTo>
                    <a:pt x="740" y="2590"/>
                  </a:lnTo>
                  <a:lnTo>
                    <a:pt x="698" y="2633"/>
                  </a:lnTo>
                  <a:lnTo>
                    <a:pt x="660" y="2663"/>
                  </a:lnTo>
                  <a:lnTo>
                    <a:pt x="625" y="2682"/>
                  </a:lnTo>
                  <a:lnTo>
                    <a:pt x="614" y="2684"/>
                  </a:lnTo>
                  <a:lnTo>
                    <a:pt x="604" y="2687"/>
                  </a:lnTo>
                  <a:lnTo>
                    <a:pt x="574" y="2682"/>
                  </a:lnTo>
                  <a:lnTo>
                    <a:pt x="547" y="2666"/>
                  </a:lnTo>
                  <a:lnTo>
                    <a:pt x="539" y="2652"/>
                  </a:lnTo>
                  <a:lnTo>
                    <a:pt x="531" y="2636"/>
                  </a:lnTo>
                  <a:lnTo>
                    <a:pt x="526" y="2617"/>
                  </a:lnTo>
                  <a:lnTo>
                    <a:pt x="523" y="2593"/>
                  </a:lnTo>
                  <a:lnTo>
                    <a:pt x="529" y="2550"/>
                  </a:lnTo>
                  <a:lnTo>
                    <a:pt x="542" y="2505"/>
                  </a:lnTo>
                  <a:lnTo>
                    <a:pt x="563" y="2454"/>
                  </a:lnTo>
                  <a:lnTo>
                    <a:pt x="593" y="2403"/>
                  </a:lnTo>
                  <a:lnTo>
                    <a:pt x="633" y="2349"/>
                  </a:lnTo>
                  <a:lnTo>
                    <a:pt x="681" y="2293"/>
                  </a:lnTo>
                  <a:lnTo>
                    <a:pt x="738" y="2234"/>
                  </a:lnTo>
                  <a:lnTo>
                    <a:pt x="805" y="2172"/>
                  </a:lnTo>
                  <a:lnTo>
                    <a:pt x="810" y="2140"/>
                  </a:lnTo>
                  <a:lnTo>
                    <a:pt x="805" y="2100"/>
                  </a:lnTo>
                  <a:lnTo>
                    <a:pt x="794" y="2051"/>
                  </a:lnTo>
                  <a:lnTo>
                    <a:pt x="773" y="1992"/>
                  </a:lnTo>
                  <a:lnTo>
                    <a:pt x="724" y="2086"/>
                  </a:lnTo>
                  <a:lnTo>
                    <a:pt x="679" y="2164"/>
                  </a:lnTo>
                  <a:lnTo>
                    <a:pt x="633" y="2228"/>
                  </a:lnTo>
                  <a:lnTo>
                    <a:pt x="588" y="2279"/>
                  </a:lnTo>
                  <a:lnTo>
                    <a:pt x="571" y="2293"/>
                  </a:lnTo>
                  <a:lnTo>
                    <a:pt x="558" y="2304"/>
                  </a:lnTo>
                  <a:lnTo>
                    <a:pt x="531" y="2314"/>
                  </a:lnTo>
                  <a:lnTo>
                    <a:pt x="510" y="2317"/>
                  </a:lnTo>
                  <a:lnTo>
                    <a:pt x="491" y="2312"/>
                  </a:lnTo>
                  <a:lnTo>
                    <a:pt x="459" y="2287"/>
                  </a:lnTo>
                  <a:lnTo>
                    <a:pt x="448" y="2277"/>
                  </a:lnTo>
                  <a:lnTo>
                    <a:pt x="440" y="2271"/>
                  </a:lnTo>
                  <a:lnTo>
                    <a:pt x="429" y="2269"/>
                  </a:lnTo>
                  <a:lnTo>
                    <a:pt x="413" y="2266"/>
                  </a:lnTo>
                  <a:lnTo>
                    <a:pt x="381" y="2277"/>
                  </a:lnTo>
                  <a:lnTo>
                    <a:pt x="365" y="2287"/>
                  </a:lnTo>
                  <a:lnTo>
                    <a:pt x="354" y="2304"/>
                  </a:lnTo>
                  <a:lnTo>
                    <a:pt x="346" y="2322"/>
                  </a:lnTo>
                  <a:lnTo>
                    <a:pt x="349" y="2349"/>
                  </a:lnTo>
                  <a:lnTo>
                    <a:pt x="354" y="2381"/>
                  </a:lnTo>
                  <a:lnTo>
                    <a:pt x="357" y="2419"/>
                  </a:lnTo>
                  <a:lnTo>
                    <a:pt x="360" y="2464"/>
                  </a:lnTo>
                  <a:lnTo>
                    <a:pt x="360" y="2572"/>
                  </a:lnTo>
                  <a:lnTo>
                    <a:pt x="357" y="2631"/>
                  </a:lnTo>
                  <a:lnTo>
                    <a:pt x="357" y="2757"/>
                  </a:lnTo>
                  <a:lnTo>
                    <a:pt x="360" y="2880"/>
                  </a:lnTo>
                  <a:lnTo>
                    <a:pt x="365" y="2995"/>
                  </a:lnTo>
                  <a:lnTo>
                    <a:pt x="373" y="3105"/>
                  </a:lnTo>
                  <a:lnTo>
                    <a:pt x="384" y="3213"/>
                  </a:lnTo>
                  <a:lnTo>
                    <a:pt x="400" y="3312"/>
                  </a:lnTo>
                  <a:lnTo>
                    <a:pt x="419" y="3406"/>
                  </a:lnTo>
                  <a:lnTo>
                    <a:pt x="440" y="3497"/>
                  </a:lnTo>
                  <a:lnTo>
                    <a:pt x="467" y="3580"/>
                  </a:lnTo>
                  <a:lnTo>
                    <a:pt x="494" y="3660"/>
                  </a:lnTo>
                  <a:lnTo>
                    <a:pt x="526" y="3735"/>
                  </a:lnTo>
                  <a:lnTo>
                    <a:pt x="561" y="3805"/>
                  </a:lnTo>
                  <a:lnTo>
                    <a:pt x="598" y="3870"/>
                  </a:lnTo>
                  <a:lnTo>
                    <a:pt x="639" y="3931"/>
                  </a:lnTo>
                  <a:lnTo>
                    <a:pt x="681" y="3988"/>
                  </a:lnTo>
                  <a:lnTo>
                    <a:pt x="727" y="4041"/>
                  </a:lnTo>
                  <a:lnTo>
                    <a:pt x="778" y="4089"/>
                  </a:lnTo>
                  <a:lnTo>
                    <a:pt x="829" y="4135"/>
                  </a:lnTo>
                  <a:lnTo>
                    <a:pt x="883" y="4175"/>
                  </a:lnTo>
                  <a:lnTo>
                    <a:pt x="939" y="4213"/>
                  </a:lnTo>
                  <a:lnTo>
                    <a:pt x="998" y="4248"/>
                  </a:lnTo>
                  <a:lnTo>
                    <a:pt x="1060" y="4277"/>
                  </a:lnTo>
                  <a:lnTo>
                    <a:pt x="1124" y="4304"/>
                  </a:lnTo>
                  <a:lnTo>
                    <a:pt x="1191" y="4328"/>
                  </a:lnTo>
                  <a:lnTo>
                    <a:pt x="1261" y="4350"/>
                  </a:lnTo>
                  <a:lnTo>
                    <a:pt x="1405" y="4382"/>
                  </a:lnTo>
                  <a:lnTo>
                    <a:pt x="1558" y="4406"/>
                  </a:lnTo>
                  <a:lnTo>
                    <a:pt x="1719" y="4417"/>
                  </a:lnTo>
                  <a:lnTo>
                    <a:pt x="1888" y="4422"/>
                  </a:lnTo>
                  <a:lnTo>
                    <a:pt x="2017" y="4419"/>
                  </a:lnTo>
                  <a:lnTo>
                    <a:pt x="2146" y="4414"/>
                  </a:lnTo>
                  <a:lnTo>
                    <a:pt x="2274" y="4401"/>
                  </a:lnTo>
                  <a:lnTo>
                    <a:pt x="2400" y="4384"/>
                  </a:lnTo>
                  <a:lnTo>
                    <a:pt x="2524" y="4363"/>
                  </a:lnTo>
                  <a:lnTo>
                    <a:pt x="2650" y="4339"/>
                  </a:lnTo>
                  <a:lnTo>
                    <a:pt x="2773" y="4309"/>
                  </a:lnTo>
                  <a:lnTo>
                    <a:pt x="2896" y="4274"/>
                  </a:lnTo>
                  <a:lnTo>
                    <a:pt x="3017" y="4234"/>
                  </a:lnTo>
                  <a:lnTo>
                    <a:pt x="3138" y="4189"/>
                  </a:lnTo>
                  <a:lnTo>
                    <a:pt x="3258" y="4140"/>
                  </a:lnTo>
                  <a:lnTo>
                    <a:pt x="3376" y="4087"/>
                  </a:lnTo>
                  <a:lnTo>
                    <a:pt x="3494" y="4028"/>
                  </a:lnTo>
                  <a:lnTo>
                    <a:pt x="3612" y="3966"/>
                  </a:lnTo>
                  <a:lnTo>
                    <a:pt x="3728" y="3899"/>
                  </a:lnTo>
                  <a:lnTo>
                    <a:pt x="3843" y="3827"/>
                  </a:lnTo>
                  <a:lnTo>
                    <a:pt x="3894" y="3794"/>
                  </a:lnTo>
                  <a:lnTo>
                    <a:pt x="3950" y="3757"/>
                  </a:lnTo>
                  <a:lnTo>
                    <a:pt x="4012" y="3711"/>
                  </a:lnTo>
                  <a:lnTo>
                    <a:pt x="4079" y="3655"/>
                  </a:lnTo>
                  <a:lnTo>
                    <a:pt x="4079" y="3650"/>
                  </a:lnTo>
                  <a:lnTo>
                    <a:pt x="4079" y="3655"/>
                  </a:lnTo>
                  <a:close/>
                </a:path>
              </a:pathLst>
            </a:custGeom>
            <a:solidFill>
              <a:srgbClr val="000000"/>
            </a:solidFill>
            <a:ln w="9525">
              <a:noFill/>
              <a:round/>
              <a:headEnd/>
              <a:tailEnd/>
            </a:ln>
          </p:spPr>
          <p:txBody>
            <a:bodyPr/>
            <a:lstStyle/>
            <a:p>
              <a:endParaRPr lang="ar-SA"/>
            </a:p>
          </p:txBody>
        </p:sp>
        <p:sp>
          <p:nvSpPr>
            <p:cNvPr id="29703" name="Freeform 9"/>
            <p:cNvSpPr>
              <a:spLocks/>
            </p:cNvSpPr>
            <p:nvPr/>
          </p:nvSpPr>
          <p:spPr bwMode="auto">
            <a:xfrm>
              <a:off x="5471" y="6498"/>
              <a:ext cx="5869" cy="9065"/>
            </a:xfrm>
            <a:custGeom>
              <a:avLst/>
              <a:gdLst>
                <a:gd name="T0" fmla="*/ 5782 w 5427"/>
                <a:gd name="T1" fmla="*/ 1625 h 8954"/>
                <a:gd name="T2" fmla="*/ 6176 w 5427"/>
                <a:gd name="T3" fmla="*/ 3354 h 8954"/>
                <a:gd name="T4" fmla="*/ 6237 w 5427"/>
                <a:gd name="T5" fmla="*/ 4007 h 8954"/>
                <a:gd name="T6" fmla="*/ 6129 w 5427"/>
                <a:gd name="T7" fmla="*/ 4282 h 8954"/>
                <a:gd name="T8" fmla="*/ 5997 w 5427"/>
                <a:gd name="T9" fmla="*/ 4163 h 8954"/>
                <a:gd name="T10" fmla="*/ 5681 w 5427"/>
                <a:gd name="T11" fmla="*/ 3988 h 8954"/>
                <a:gd name="T12" fmla="*/ 5395 w 5427"/>
                <a:gd name="T13" fmla="*/ 4099 h 8954"/>
                <a:gd name="T14" fmla="*/ 5460 w 5427"/>
                <a:gd name="T15" fmla="*/ 4441 h 8954"/>
                <a:gd name="T16" fmla="*/ 5782 w 5427"/>
                <a:gd name="T17" fmla="*/ 4891 h 8954"/>
                <a:gd name="T18" fmla="*/ 6362 w 5427"/>
                <a:gd name="T19" fmla="*/ 5791 h 8954"/>
                <a:gd name="T20" fmla="*/ 6630 w 5427"/>
                <a:gd name="T21" fmla="*/ 6660 h 8954"/>
                <a:gd name="T22" fmla="*/ 6620 w 5427"/>
                <a:gd name="T23" fmla="*/ 7707 h 8954"/>
                <a:gd name="T24" fmla="*/ 6362 w 5427"/>
                <a:gd name="T25" fmla="*/ 8459 h 8954"/>
                <a:gd name="T26" fmla="*/ 5912 w 5427"/>
                <a:gd name="T27" fmla="*/ 8894 h 8954"/>
                <a:gd name="T28" fmla="*/ 5213 w 5427"/>
                <a:gd name="T29" fmla="*/ 9111 h 8954"/>
                <a:gd name="T30" fmla="*/ 3829 w 5427"/>
                <a:gd name="T31" fmla="*/ 9063 h 8954"/>
                <a:gd name="T32" fmla="*/ 2602 w 5427"/>
                <a:gd name="T33" fmla="*/ 8745 h 8954"/>
                <a:gd name="T34" fmla="*/ 1462 w 5427"/>
                <a:gd name="T35" fmla="*/ 8626 h 8954"/>
                <a:gd name="T36" fmla="*/ 865 w 5427"/>
                <a:gd name="T37" fmla="*/ 8704 h 8954"/>
                <a:gd name="T38" fmla="*/ 699 w 5427"/>
                <a:gd name="T39" fmla="*/ 8874 h 8954"/>
                <a:gd name="T40" fmla="*/ 1067 w 5427"/>
                <a:gd name="T41" fmla="*/ 8949 h 8954"/>
                <a:gd name="T42" fmla="*/ 1238 w 5427"/>
                <a:gd name="T43" fmla="*/ 9027 h 8954"/>
                <a:gd name="T44" fmla="*/ 886 w 5427"/>
                <a:gd name="T45" fmla="*/ 9135 h 8954"/>
                <a:gd name="T46" fmla="*/ 430 w 5427"/>
                <a:gd name="T47" fmla="*/ 9102 h 8954"/>
                <a:gd name="T48" fmla="*/ 175 w 5427"/>
                <a:gd name="T49" fmla="*/ 8815 h 8954"/>
                <a:gd name="T50" fmla="*/ 434 w 5427"/>
                <a:gd name="T51" fmla="*/ 8487 h 8954"/>
                <a:gd name="T52" fmla="*/ 37 w 5427"/>
                <a:gd name="T53" fmla="*/ 8788 h 8954"/>
                <a:gd name="T54" fmla="*/ 19 w 5427"/>
                <a:gd name="T55" fmla="*/ 9025 h 8954"/>
                <a:gd name="T56" fmla="*/ 261 w 5427"/>
                <a:gd name="T57" fmla="*/ 9177 h 8954"/>
                <a:gd name="T58" fmla="*/ 927 w 5427"/>
                <a:gd name="T59" fmla="*/ 9216 h 8954"/>
                <a:gd name="T60" fmla="*/ 1377 w 5427"/>
                <a:gd name="T61" fmla="*/ 9094 h 8954"/>
                <a:gd name="T62" fmla="*/ 1482 w 5427"/>
                <a:gd name="T63" fmla="*/ 8977 h 8954"/>
                <a:gd name="T64" fmla="*/ 1336 w 5427"/>
                <a:gd name="T65" fmla="*/ 8876 h 8954"/>
                <a:gd name="T66" fmla="*/ 1037 w 5427"/>
                <a:gd name="T67" fmla="*/ 8857 h 8954"/>
                <a:gd name="T68" fmla="*/ 1078 w 5427"/>
                <a:gd name="T69" fmla="*/ 8752 h 8954"/>
                <a:gd name="T70" fmla="*/ 1394 w 5427"/>
                <a:gd name="T71" fmla="*/ 8715 h 8954"/>
                <a:gd name="T72" fmla="*/ 2533 w 5427"/>
                <a:gd name="T73" fmla="*/ 8849 h 8954"/>
                <a:gd name="T74" fmla="*/ 4236 w 5427"/>
                <a:gd name="T75" fmla="*/ 9266 h 8954"/>
                <a:gd name="T76" fmla="*/ 5216 w 5427"/>
                <a:gd name="T77" fmla="*/ 9261 h 8954"/>
                <a:gd name="T78" fmla="*/ 5965 w 5427"/>
                <a:gd name="T79" fmla="*/ 9051 h 8954"/>
                <a:gd name="T80" fmla="*/ 6478 w 5427"/>
                <a:gd name="T81" fmla="*/ 8634 h 8954"/>
                <a:gd name="T82" fmla="*/ 6769 w 5427"/>
                <a:gd name="T83" fmla="*/ 7989 h 8954"/>
                <a:gd name="T84" fmla="*/ 6864 w 5427"/>
                <a:gd name="T85" fmla="*/ 7107 h 8954"/>
                <a:gd name="T86" fmla="*/ 6705 w 5427"/>
                <a:gd name="T87" fmla="*/ 6219 h 8954"/>
                <a:gd name="T88" fmla="*/ 6041 w 5427"/>
                <a:gd name="T89" fmla="*/ 5032 h 8954"/>
                <a:gd name="T90" fmla="*/ 5695 w 5427"/>
                <a:gd name="T91" fmla="*/ 4542 h 8954"/>
                <a:gd name="T92" fmla="*/ 5578 w 5427"/>
                <a:gd name="T93" fmla="*/ 4210 h 8954"/>
                <a:gd name="T94" fmla="*/ 5734 w 5427"/>
                <a:gd name="T95" fmla="*/ 4135 h 8954"/>
                <a:gd name="T96" fmla="*/ 5943 w 5427"/>
                <a:gd name="T97" fmla="*/ 4402 h 8954"/>
                <a:gd name="T98" fmla="*/ 6149 w 5427"/>
                <a:gd name="T99" fmla="*/ 4678 h 8954"/>
                <a:gd name="T100" fmla="*/ 6321 w 5427"/>
                <a:gd name="T101" fmla="*/ 4539 h 8954"/>
                <a:gd name="T102" fmla="*/ 6436 w 5427"/>
                <a:gd name="T103" fmla="*/ 4018 h 8954"/>
                <a:gd name="T104" fmla="*/ 6376 w 5427"/>
                <a:gd name="T105" fmla="*/ 3425 h 8954"/>
                <a:gd name="T106" fmla="*/ 6091 w 5427"/>
                <a:gd name="T107" fmla="*/ 2270 h 8954"/>
                <a:gd name="T108" fmla="*/ 5745 w 5427"/>
                <a:gd name="T109" fmla="*/ 289 h 89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27"/>
                <a:gd name="T166" fmla="*/ 0 h 8954"/>
                <a:gd name="T167" fmla="*/ 5427 w 5427"/>
                <a:gd name="T168" fmla="*/ 8954 h 89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27" h="8954">
                  <a:moveTo>
                    <a:pt x="4406" y="43"/>
                  </a:moveTo>
                  <a:lnTo>
                    <a:pt x="4411" y="290"/>
                  </a:lnTo>
                  <a:lnTo>
                    <a:pt x="4427" y="539"/>
                  </a:lnTo>
                  <a:lnTo>
                    <a:pt x="4454" y="794"/>
                  </a:lnTo>
                  <a:lnTo>
                    <a:pt x="4489" y="1051"/>
                  </a:lnTo>
                  <a:lnTo>
                    <a:pt x="4526" y="1309"/>
                  </a:lnTo>
                  <a:lnTo>
                    <a:pt x="4572" y="1566"/>
                  </a:lnTo>
                  <a:lnTo>
                    <a:pt x="4620" y="1821"/>
                  </a:lnTo>
                  <a:lnTo>
                    <a:pt x="4668" y="2076"/>
                  </a:lnTo>
                  <a:lnTo>
                    <a:pt x="4717" y="2322"/>
                  </a:lnTo>
                  <a:lnTo>
                    <a:pt x="4765" y="2561"/>
                  </a:lnTo>
                  <a:lnTo>
                    <a:pt x="4811" y="2794"/>
                  </a:lnTo>
                  <a:lnTo>
                    <a:pt x="4848" y="3020"/>
                  </a:lnTo>
                  <a:lnTo>
                    <a:pt x="4883" y="3232"/>
                  </a:lnTo>
                  <a:lnTo>
                    <a:pt x="4896" y="3333"/>
                  </a:lnTo>
                  <a:lnTo>
                    <a:pt x="4910" y="3433"/>
                  </a:lnTo>
                  <a:lnTo>
                    <a:pt x="4918" y="3529"/>
                  </a:lnTo>
                  <a:lnTo>
                    <a:pt x="4926" y="3620"/>
                  </a:lnTo>
                  <a:lnTo>
                    <a:pt x="4929" y="3709"/>
                  </a:lnTo>
                  <a:lnTo>
                    <a:pt x="4931" y="3792"/>
                  </a:lnTo>
                  <a:lnTo>
                    <a:pt x="4931" y="3862"/>
                  </a:lnTo>
                  <a:lnTo>
                    <a:pt x="4929" y="3923"/>
                  </a:lnTo>
                  <a:lnTo>
                    <a:pt x="4923" y="3982"/>
                  </a:lnTo>
                  <a:lnTo>
                    <a:pt x="4915" y="4031"/>
                  </a:lnTo>
                  <a:lnTo>
                    <a:pt x="4902" y="4074"/>
                  </a:lnTo>
                  <a:lnTo>
                    <a:pt x="4883" y="4103"/>
                  </a:lnTo>
                  <a:lnTo>
                    <a:pt x="4859" y="4122"/>
                  </a:lnTo>
                  <a:lnTo>
                    <a:pt x="4845" y="4127"/>
                  </a:lnTo>
                  <a:lnTo>
                    <a:pt x="4829" y="4130"/>
                  </a:lnTo>
                  <a:lnTo>
                    <a:pt x="4819" y="4127"/>
                  </a:lnTo>
                  <a:lnTo>
                    <a:pt x="4794" y="4103"/>
                  </a:lnTo>
                  <a:lnTo>
                    <a:pt x="4784" y="4084"/>
                  </a:lnTo>
                  <a:lnTo>
                    <a:pt x="4770" y="4063"/>
                  </a:lnTo>
                  <a:lnTo>
                    <a:pt x="4757" y="4039"/>
                  </a:lnTo>
                  <a:lnTo>
                    <a:pt x="4741" y="4012"/>
                  </a:lnTo>
                  <a:lnTo>
                    <a:pt x="4725" y="3985"/>
                  </a:lnTo>
                  <a:lnTo>
                    <a:pt x="4679" y="3931"/>
                  </a:lnTo>
                  <a:lnTo>
                    <a:pt x="4652" y="3907"/>
                  </a:lnTo>
                  <a:lnTo>
                    <a:pt x="4620" y="3886"/>
                  </a:lnTo>
                  <a:lnTo>
                    <a:pt x="4583" y="3867"/>
                  </a:lnTo>
                  <a:lnTo>
                    <a:pt x="4540" y="3854"/>
                  </a:lnTo>
                  <a:lnTo>
                    <a:pt x="4491" y="3843"/>
                  </a:lnTo>
                  <a:lnTo>
                    <a:pt x="4438" y="3840"/>
                  </a:lnTo>
                  <a:lnTo>
                    <a:pt x="4400" y="3843"/>
                  </a:lnTo>
                  <a:lnTo>
                    <a:pt x="4365" y="3854"/>
                  </a:lnTo>
                  <a:lnTo>
                    <a:pt x="4336" y="3870"/>
                  </a:lnTo>
                  <a:lnTo>
                    <a:pt x="4306" y="3894"/>
                  </a:lnTo>
                  <a:lnTo>
                    <a:pt x="4282" y="3921"/>
                  </a:lnTo>
                  <a:lnTo>
                    <a:pt x="4266" y="3950"/>
                  </a:lnTo>
                  <a:lnTo>
                    <a:pt x="4253" y="3988"/>
                  </a:lnTo>
                  <a:lnTo>
                    <a:pt x="4250" y="4025"/>
                  </a:lnTo>
                  <a:lnTo>
                    <a:pt x="4253" y="4074"/>
                  </a:lnTo>
                  <a:lnTo>
                    <a:pt x="4261" y="4122"/>
                  </a:lnTo>
                  <a:lnTo>
                    <a:pt x="4274" y="4173"/>
                  </a:lnTo>
                  <a:lnTo>
                    <a:pt x="4293" y="4226"/>
                  </a:lnTo>
                  <a:lnTo>
                    <a:pt x="4317" y="4280"/>
                  </a:lnTo>
                  <a:lnTo>
                    <a:pt x="4344" y="4336"/>
                  </a:lnTo>
                  <a:lnTo>
                    <a:pt x="4373" y="4393"/>
                  </a:lnTo>
                  <a:lnTo>
                    <a:pt x="4408" y="4452"/>
                  </a:lnTo>
                  <a:lnTo>
                    <a:pt x="4486" y="4580"/>
                  </a:lnTo>
                  <a:lnTo>
                    <a:pt x="4529" y="4645"/>
                  </a:lnTo>
                  <a:lnTo>
                    <a:pt x="4550" y="4680"/>
                  </a:lnTo>
                  <a:lnTo>
                    <a:pt x="4572" y="4714"/>
                  </a:lnTo>
                  <a:lnTo>
                    <a:pt x="4663" y="4862"/>
                  </a:lnTo>
                  <a:lnTo>
                    <a:pt x="4760" y="5020"/>
                  </a:lnTo>
                  <a:lnTo>
                    <a:pt x="4853" y="5192"/>
                  </a:lnTo>
                  <a:lnTo>
                    <a:pt x="4899" y="5283"/>
                  </a:lnTo>
                  <a:lnTo>
                    <a:pt x="4945" y="5379"/>
                  </a:lnTo>
                  <a:lnTo>
                    <a:pt x="4988" y="5476"/>
                  </a:lnTo>
                  <a:lnTo>
                    <a:pt x="5030" y="5581"/>
                  </a:lnTo>
                  <a:lnTo>
                    <a:pt x="5071" y="5685"/>
                  </a:lnTo>
                  <a:lnTo>
                    <a:pt x="5108" y="5798"/>
                  </a:lnTo>
                  <a:lnTo>
                    <a:pt x="5143" y="5913"/>
                  </a:lnTo>
                  <a:lnTo>
                    <a:pt x="5173" y="6031"/>
                  </a:lnTo>
                  <a:lnTo>
                    <a:pt x="5199" y="6154"/>
                  </a:lnTo>
                  <a:lnTo>
                    <a:pt x="5224" y="6283"/>
                  </a:lnTo>
                  <a:lnTo>
                    <a:pt x="5242" y="6417"/>
                  </a:lnTo>
                  <a:lnTo>
                    <a:pt x="5256" y="6557"/>
                  </a:lnTo>
                  <a:lnTo>
                    <a:pt x="5264" y="6699"/>
                  </a:lnTo>
                  <a:lnTo>
                    <a:pt x="5266" y="6849"/>
                  </a:lnTo>
                  <a:lnTo>
                    <a:pt x="5264" y="7007"/>
                  </a:lnTo>
                  <a:lnTo>
                    <a:pt x="5258" y="7155"/>
                  </a:lnTo>
                  <a:lnTo>
                    <a:pt x="5248" y="7297"/>
                  </a:lnTo>
                  <a:lnTo>
                    <a:pt x="5234" y="7428"/>
                  </a:lnTo>
                  <a:lnTo>
                    <a:pt x="5215" y="7554"/>
                  </a:lnTo>
                  <a:lnTo>
                    <a:pt x="5194" y="7672"/>
                  </a:lnTo>
                  <a:lnTo>
                    <a:pt x="5167" y="7782"/>
                  </a:lnTo>
                  <a:lnTo>
                    <a:pt x="5138" y="7884"/>
                  </a:lnTo>
                  <a:lnTo>
                    <a:pt x="5106" y="7981"/>
                  </a:lnTo>
                  <a:lnTo>
                    <a:pt x="5071" y="8069"/>
                  </a:lnTo>
                  <a:lnTo>
                    <a:pt x="5030" y="8152"/>
                  </a:lnTo>
                  <a:lnTo>
                    <a:pt x="4988" y="8230"/>
                  </a:lnTo>
                  <a:lnTo>
                    <a:pt x="4942" y="8300"/>
                  </a:lnTo>
                  <a:lnTo>
                    <a:pt x="4894" y="8364"/>
                  </a:lnTo>
                  <a:lnTo>
                    <a:pt x="4843" y="8423"/>
                  </a:lnTo>
                  <a:lnTo>
                    <a:pt x="4789" y="8479"/>
                  </a:lnTo>
                  <a:lnTo>
                    <a:pt x="4733" y="8528"/>
                  </a:lnTo>
                  <a:lnTo>
                    <a:pt x="4674" y="8571"/>
                  </a:lnTo>
                  <a:lnTo>
                    <a:pt x="4612" y="8611"/>
                  </a:lnTo>
                  <a:lnTo>
                    <a:pt x="4548" y="8646"/>
                  </a:lnTo>
                  <a:lnTo>
                    <a:pt x="4481" y="8678"/>
                  </a:lnTo>
                  <a:lnTo>
                    <a:pt x="4414" y="8705"/>
                  </a:lnTo>
                  <a:lnTo>
                    <a:pt x="4344" y="8729"/>
                  </a:lnTo>
                  <a:lnTo>
                    <a:pt x="4272" y="8748"/>
                  </a:lnTo>
                  <a:lnTo>
                    <a:pt x="4121" y="8780"/>
                  </a:lnTo>
                  <a:lnTo>
                    <a:pt x="3966" y="8798"/>
                  </a:lnTo>
                  <a:lnTo>
                    <a:pt x="3802" y="8809"/>
                  </a:lnTo>
                  <a:lnTo>
                    <a:pt x="3636" y="8812"/>
                  </a:lnTo>
                  <a:lnTo>
                    <a:pt x="3472" y="8807"/>
                  </a:lnTo>
                  <a:lnTo>
                    <a:pt x="3317" y="8790"/>
                  </a:lnTo>
                  <a:lnTo>
                    <a:pt x="3169" y="8766"/>
                  </a:lnTo>
                  <a:lnTo>
                    <a:pt x="3027" y="8734"/>
                  </a:lnTo>
                  <a:lnTo>
                    <a:pt x="2891" y="8697"/>
                  </a:lnTo>
                  <a:lnTo>
                    <a:pt x="2756" y="8654"/>
                  </a:lnTo>
                  <a:lnTo>
                    <a:pt x="2622" y="8608"/>
                  </a:lnTo>
                  <a:lnTo>
                    <a:pt x="2486" y="8562"/>
                  </a:lnTo>
                  <a:lnTo>
                    <a:pt x="2349" y="8517"/>
                  </a:lnTo>
                  <a:lnTo>
                    <a:pt x="2204" y="8471"/>
                  </a:lnTo>
                  <a:lnTo>
                    <a:pt x="2057" y="8428"/>
                  </a:lnTo>
                  <a:lnTo>
                    <a:pt x="1898" y="8391"/>
                  </a:lnTo>
                  <a:lnTo>
                    <a:pt x="1732" y="8359"/>
                  </a:lnTo>
                  <a:lnTo>
                    <a:pt x="1555" y="8335"/>
                  </a:lnTo>
                  <a:lnTo>
                    <a:pt x="1459" y="8327"/>
                  </a:lnTo>
                  <a:lnTo>
                    <a:pt x="1362" y="8318"/>
                  </a:lnTo>
                  <a:lnTo>
                    <a:pt x="1260" y="8316"/>
                  </a:lnTo>
                  <a:lnTo>
                    <a:pt x="1156" y="8313"/>
                  </a:lnTo>
                  <a:lnTo>
                    <a:pt x="1115" y="8313"/>
                  </a:lnTo>
                  <a:lnTo>
                    <a:pt x="1070" y="8316"/>
                  </a:lnTo>
                  <a:lnTo>
                    <a:pt x="973" y="8324"/>
                  </a:lnTo>
                  <a:lnTo>
                    <a:pt x="871" y="8337"/>
                  </a:lnTo>
                  <a:lnTo>
                    <a:pt x="772" y="8359"/>
                  </a:lnTo>
                  <a:lnTo>
                    <a:pt x="726" y="8372"/>
                  </a:lnTo>
                  <a:lnTo>
                    <a:pt x="684" y="8388"/>
                  </a:lnTo>
                  <a:lnTo>
                    <a:pt x="646" y="8404"/>
                  </a:lnTo>
                  <a:lnTo>
                    <a:pt x="614" y="8423"/>
                  </a:lnTo>
                  <a:lnTo>
                    <a:pt x="584" y="8445"/>
                  </a:lnTo>
                  <a:lnTo>
                    <a:pt x="566" y="8466"/>
                  </a:lnTo>
                  <a:lnTo>
                    <a:pt x="552" y="8493"/>
                  </a:lnTo>
                  <a:lnTo>
                    <a:pt x="547" y="8520"/>
                  </a:lnTo>
                  <a:lnTo>
                    <a:pt x="552" y="8552"/>
                  </a:lnTo>
                  <a:lnTo>
                    <a:pt x="566" y="8573"/>
                  </a:lnTo>
                  <a:lnTo>
                    <a:pt x="587" y="8592"/>
                  </a:lnTo>
                  <a:lnTo>
                    <a:pt x="614" y="8605"/>
                  </a:lnTo>
                  <a:lnTo>
                    <a:pt x="649" y="8613"/>
                  </a:lnTo>
                  <a:lnTo>
                    <a:pt x="684" y="8619"/>
                  </a:lnTo>
                  <a:lnTo>
                    <a:pt x="764" y="8621"/>
                  </a:lnTo>
                  <a:lnTo>
                    <a:pt x="844" y="8624"/>
                  </a:lnTo>
                  <a:lnTo>
                    <a:pt x="879" y="8624"/>
                  </a:lnTo>
                  <a:lnTo>
                    <a:pt x="914" y="8630"/>
                  </a:lnTo>
                  <a:lnTo>
                    <a:pt x="941" y="8635"/>
                  </a:lnTo>
                  <a:lnTo>
                    <a:pt x="962" y="8646"/>
                  </a:lnTo>
                  <a:lnTo>
                    <a:pt x="976" y="8662"/>
                  </a:lnTo>
                  <a:lnTo>
                    <a:pt x="981" y="8683"/>
                  </a:lnTo>
                  <a:lnTo>
                    <a:pt x="979" y="8699"/>
                  </a:lnTo>
                  <a:lnTo>
                    <a:pt x="970" y="8713"/>
                  </a:lnTo>
                  <a:lnTo>
                    <a:pt x="957" y="8726"/>
                  </a:lnTo>
                  <a:lnTo>
                    <a:pt x="938" y="8739"/>
                  </a:lnTo>
                  <a:lnTo>
                    <a:pt x="893" y="8761"/>
                  </a:lnTo>
                  <a:lnTo>
                    <a:pt x="836" y="8780"/>
                  </a:lnTo>
                  <a:lnTo>
                    <a:pt x="769" y="8793"/>
                  </a:lnTo>
                  <a:lnTo>
                    <a:pt x="700" y="8804"/>
                  </a:lnTo>
                  <a:lnTo>
                    <a:pt x="630" y="8809"/>
                  </a:lnTo>
                  <a:lnTo>
                    <a:pt x="563" y="8812"/>
                  </a:lnTo>
                  <a:lnTo>
                    <a:pt x="512" y="8809"/>
                  </a:lnTo>
                  <a:lnTo>
                    <a:pt x="464" y="8804"/>
                  </a:lnTo>
                  <a:lnTo>
                    <a:pt x="421" y="8796"/>
                  </a:lnTo>
                  <a:lnTo>
                    <a:pt x="378" y="8785"/>
                  </a:lnTo>
                  <a:lnTo>
                    <a:pt x="340" y="8772"/>
                  </a:lnTo>
                  <a:lnTo>
                    <a:pt x="305" y="8756"/>
                  </a:lnTo>
                  <a:lnTo>
                    <a:pt x="244" y="8718"/>
                  </a:lnTo>
                  <a:lnTo>
                    <a:pt x="196" y="8678"/>
                  </a:lnTo>
                  <a:lnTo>
                    <a:pt x="161" y="8635"/>
                  </a:lnTo>
                  <a:lnTo>
                    <a:pt x="142" y="8592"/>
                  </a:lnTo>
                  <a:lnTo>
                    <a:pt x="134" y="8552"/>
                  </a:lnTo>
                  <a:lnTo>
                    <a:pt x="139" y="8495"/>
                  </a:lnTo>
                  <a:lnTo>
                    <a:pt x="150" y="8445"/>
                  </a:lnTo>
                  <a:lnTo>
                    <a:pt x="169" y="8394"/>
                  </a:lnTo>
                  <a:lnTo>
                    <a:pt x="196" y="8345"/>
                  </a:lnTo>
                  <a:lnTo>
                    <a:pt x="225" y="8300"/>
                  </a:lnTo>
                  <a:lnTo>
                    <a:pt x="263" y="8257"/>
                  </a:lnTo>
                  <a:lnTo>
                    <a:pt x="300" y="8217"/>
                  </a:lnTo>
                  <a:lnTo>
                    <a:pt x="343" y="8179"/>
                  </a:lnTo>
                  <a:lnTo>
                    <a:pt x="276" y="8235"/>
                  </a:lnTo>
                  <a:lnTo>
                    <a:pt x="214" y="8281"/>
                  </a:lnTo>
                  <a:lnTo>
                    <a:pt x="158" y="8318"/>
                  </a:lnTo>
                  <a:lnTo>
                    <a:pt x="107" y="8351"/>
                  </a:lnTo>
                  <a:lnTo>
                    <a:pt x="75" y="8391"/>
                  </a:lnTo>
                  <a:lnTo>
                    <a:pt x="48" y="8431"/>
                  </a:lnTo>
                  <a:lnTo>
                    <a:pt x="29" y="8469"/>
                  </a:lnTo>
                  <a:lnTo>
                    <a:pt x="16" y="8506"/>
                  </a:lnTo>
                  <a:lnTo>
                    <a:pt x="8" y="8541"/>
                  </a:lnTo>
                  <a:lnTo>
                    <a:pt x="2" y="8571"/>
                  </a:lnTo>
                  <a:lnTo>
                    <a:pt x="0" y="8600"/>
                  </a:lnTo>
                  <a:lnTo>
                    <a:pt x="0" y="8621"/>
                  </a:lnTo>
                  <a:lnTo>
                    <a:pt x="2" y="8656"/>
                  </a:lnTo>
                  <a:lnTo>
                    <a:pt x="16" y="8697"/>
                  </a:lnTo>
                  <a:lnTo>
                    <a:pt x="27" y="8718"/>
                  </a:lnTo>
                  <a:lnTo>
                    <a:pt x="43" y="8739"/>
                  </a:lnTo>
                  <a:lnTo>
                    <a:pt x="64" y="8764"/>
                  </a:lnTo>
                  <a:lnTo>
                    <a:pt x="91" y="8785"/>
                  </a:lnTo>
                  <a:lnTo>
                    <a:pt x="123" y="8807"/>
                  </a:lnTo>
                  <a:lnTo>
                    <a:pt x="161" y="8825"/>
                  </a:lnTo>
                  <a:lnTo>
                    <a:pt x="206" y="8844"/>
                  </a:lnTo>
                  <a:lnTo>
                    <a:pt x="260" y="8857"/>
                  </a:lnTo>
                  <a:lnTo>
                    <a:pt x="322" y="8871"/>
                  </a:lnTo>
                  <a:lnTo>
                    <a:pt x="391" y="8882"/>
                  </a:lnTo>
                  <a:lnTo>
                    <a:pt x="472" y="8887"/>
                  </a:lnTo>
                  <a:lnTo>
                    <a:pt x="560" y="8890"/>
                  </a:lnTo>
                  <a:lnTo>
                    <a:pt x="651" y="8887"/>
                  </a:lnTo>
                  <a:lnTo>
                    <a:pt x="732" y="8882"/>
                  </a:lnTo>
                  <a:lnTo>
                    <a:pt x="807" y="8871"/>
                  </a:lnTo>
                  <a:lnTo>
                    <a:pt x="871" y="8857"/>
                  </a:lnTo>
                  <a:lnTo>
                    <a:pt x="928" y="8841"/>
                  </a:lnTo>
                  <a:lnTo>
                    <a:pt x="979" y="8825"/>
                  </a:lnTo>
                  <a:lnTo>
                    <a:pt x="1021" y="8807"/>
                  </a:lnTo>
                  <a:lnTo>
                    <a:pt x="1056" y="8785"/>
                  </a:lnTo>
                  <a:lnTo>
                    <a:pt x="1088" y="8764"/>
                  </a:lnTo>
                  <a:lnTo>
                    <a:pt x="1113" y="8745"/>
                  </a:lnTo>
                  <a:lnTo>
                    <a:pt x="1131" y="8723"/>
                  </a:lnTo>
                  <a:lnTo>
                    <a:pt x="1147" y="8705"/>
                  </a:lnTo>
                  <a:lnTo>
                    <a:pt x="1158" y="8689"/>
                  </a:lnTo>
                  <a:lnTo>
                    <a:pt x="1166" y="8672"/>
                  </a:lnTo>
                  <a:lnTo>
                    <a:pt x="1172" y="8659"/>
                  </a:lnTo>
                  <a:lnTo>
                    <a:pt x="1172" y="8651"/>
                  </a:lnTo>
                  <a:lnTo>
                    <a:pt x="1169" y="8635"/>
                  </a:lnTo>
                  <a:lnTo>
                    <a:pt x="1164" y="8619"/>
                  </a:lnTo>
                  <a:lnTo>
                    <a:pt x="1139" y="8589"/>
                  </a:lnTo>
                  <a:lnTo>
                    <a:pt x="1123" y="8576"/>
                  </a:lnTo>
                  <a:lnTo>
                    <a:pt x="1105" y="8565"/>
                  </a:lnTo>
                  <a:lnTo>
                    <a:pt x="1080" y="8557"/>
                  </a:lnTo>
                  <a:lnTo>
                    <a:pt x="1056" y="8554"/>
                  </a:lnTo>
                  <a:lnTo>
                    <a:pt x="1008" y="8554"/>
                  </a:lnTo>
                  <a:lnTo>
                    <a:pt x="965" y="8552"/>
                  </a:lnTo>
                  <a:lnTo>
                    <a:pt x="928" y="8552"/>
                  </a:lnTo>
                  <a:lnTo>
                    <a:pt x="898" y="8549"/>
                  </a:lnTo>
                  <a:lnTo>
                    <a:pt x="871" y="8546"/>
                  </a:lnTo>
                  <a:lnTo>
                    <a:pt x="850" y="8544"/>
                  </a:lnTo>
                  <a:lnTo>
                    <a:pt x="820" y="8536"/>
                  </a:lnTo>
                  <a:lnTo>
                    <a:pt x="802" y="8525"/>
                  </a:lnTo>
                  <a:lnTo>
                    <a:pt x="794" y="8514"/>
                  </a:lnTo>
                  <a:lnTo>
                    <a:pt x="791" y="8493"/>
                  </a:lnTo>
                  <a:lnTo>
                    <a:pt x="794" y="8479"/>
                  </a:lnTo>
                  <a:lnTo>
                    <a:pt x="802" y="8463"/>
                  </a:lnTo>
                  <a:lnTo>
                    <a:pt x="820" y="8450"/>
                  </a:lnTo>
                  <a:lnTo>
                    <a:pt x="853" y="8434"/>
                  </a:lnTo>
                  <a:lnTo>
                    <a:pt x="874" y="8426"/>
                  </a:lnTo>
                  <a:lnTo>
                    <a:pt x="898" y="8420"/>
                  </a:lnTo>
                  <a:lnTo>
                    <a:pt x="928" y="8415"/>
                  </a:lnTo>
                  <a:lnTo>
                    <a:pt x="965" y="8410"/>
                  </a:lnTo>
                  <a:lnTo>
                    <a:pt x="1005" y="8404"/>
                  </a:lnTo>
                  <a:lnTo>
                    <a:pt x="1051" y="8402"/>
                  </a:lnTo>
                  <a:lnTo>
                    <a:pt x="1102" y="8399"/>
                  </a:lnTo>
                  <a:lnTo>
                    <a:pt x="1161" y="8399"/>
                  </a:lnTo>
                  <a:lnTo>
                    <a:pt x="1255" y="8402"/>
                  </a:lnTo>
                  <a:lnTo>
                    <a:pt x="1346" y="8404"/>
                  </a:lnTo>
                  <a:lnTo>
                    <a:pt x="1523" y="8423"/>
                  </a:lnTo>
                  <a:lnTo>
                    <a:pt x="1689" y="8450"/>
                  </a:lnTo>
                  <a:lnTo>
                    <a:pt x="1850" y="8485"/>
                  </a:lnTo>
                  <a:lnTo>
                    <a:pt x="2003" y="8528"/>
                  </a:lnTo>
                  <a:lnTo>
                    <a:pt x="2153" y="8573"/>
                  </a:lnTo>
                  <a:lnTo>
                    <a:pt x="2445" y="8678"/>
                  </a:lnTo>
                  <a:lnTo>
                    <a:pt x="2735" y="8780"/>
                  </a:lnTo>
                  <a:lnTo>
                    <a:pt x="2882" y="8825"/>
                  </a:lnTo>
                  <a:lnTo>
                    <a:pt x="3033" y="8868"/>
                  </a:lnTo>
                  <a:lnTo>
                    <a:pt x="3188" y="8903"/>
                  </a:lnTo>
                  <a:lnTo>
                    <a:pt x="3349" y="8930"/>
                  </a:lnTo>
                  <a:lnTo>
                    <a:pt x="3521" y="8949"/>
                  </a:lnTo>
                  <a:lnTo>
                    <a:pt x="3607" y="8951"/>
                  </a:lnTo>
                  <a:lnTo>
                    <a:pt x="3698" y="8954"/>
                  </a:lnTo>
                  <a:lnTo>
                    <a:pt x="3810" y="8951"/>
                  </a:lnTo>
                  <a:lnTo>
                    <a:pt x="3920" y="8946"/>
                  </a:lnTo>
                  <a:lnTo>
                    <a:pt x="4025" y="8938"/>
                  </a:lnTo>
                  <a:lnTo>
                    <a:pt x="4124" y="8925"/>
                  </a:lnTo>
                  <a:lnTo>
                    <a:pt x="4221" y="8908"/>
                  </a:lnTo>
                  <a:lnTo>
                    <a:pt x="4314" y="8887"/>
                  </a:lnTo>
                  <a:lnTo>
                    <a:pt x="4403" y="8863"/>
                  </a:lnTo>
                  <a:lnTo>
                    <a:pt x="4486" y="8833"/>
                  </a:lnTo>
                  <a:lnTo>
                    <a:pt x="4567" y="8801"/>
                  </a:lnTo>
                  <a:lnTo>
                    <a:pt x="4644" y="8764"/>
                  </a:lnTo>
                  <a:lnTo>
                    <a:pt x="4717" y="8723"/>
                  </a:lnTo>
                  <a:lnTo>
                    <a:pt x="4786" y="8678"/>
                  </a:lnTo>
                  <a:lnTo>
                    <a:pt x="4851" y="8630"/>
                  </a:lnTo>
                  <a:lnTo>
                    <a:pt x="4912" y="8576"/>
                  </a:lnTo>
                  <a:lnTo>
                    <a:pt x="4969" y="8520"/>
                  </a:lnTo>
                  <a:lnTo>
                    <a:pt x="5025" y="8458"/>
                  </a:lnTo>
                  <a:lnTo>
                    <a:pt x="5073" y="8391"/>
                  </a:lnTo>
                  <a:lnTo>
                    <a:pt x="5122" y="8321"/>
                  </a:lnTo>
                  <a:lnTo>
                    <a:pt x="5165" y="8246"/>
                  </a:lnTo>
                  <a:lnTo>
                    <a:pt x="5205" y="8166"/>
                  </a:lnTo>
                  <a:lnTo>
                    <a:pt x="5242" y="8082"/>
                  </a:lnTo>
                  <a:lnTo>
                    <a:pt x="5274" y="7994"/>
                  </a:lnTo>
                  <a:lnTo>
                    <a:pt x="5304" y="7900"/>
                  </a:lnTo>
                  <a:lnTo>
                    <a:pt x="5331" y="7804"/>
                  </a:lnTo>
                  <a:lnTo>
                    <a:pt x="5352" y="7699"/>
                  </a:lnTo>
                  <a:lnTo>
                    <a:pt x="5374" y="7592"/>
                  </a:lnTo>
                  <a:lnTo>
                    <a:pt x="5390" y="7482"/>
                  </a:lnTo>
                  <a:lnTo>
                    <a:pt x="5403" y="7364"/>
                  </a:lnTo>
                  <a:lnTo>
                    <a:pt x="5414" y="7243"/>
                  </a:lnTo>
                  <a:lnTo>
                    <a:pt x="5422" y="7117"/>
                  </a:lnTo>
                  <a:lnTo>
                    <a:pt x="5425" y="6986"/>
                  </a:lnTo>
                  <a:lnTo>
                    <a:pt x="5427" y="6849"/>
                  </a:lnTo>
                  <a:lnTo>
                    <a:pt x="5425" y="6718"/>
                  </a:lnTo>
                  <a:lnTo>
                    <a:pt x="5417" y="6592"/>
                  </a:lnTo>
                  <a:lnTo>
                    <a:pt x="5403" y="6466"/>
                  </a:lnTo>
                  <a:lnTo>
                    <a:pt x="5384" y="6345"/>
                  </a:lnTo>
                  <a:lnTo>
                    <a:pt x="5360" y="6224"/>
                  </a:lnTo>
                  <a:lnTo>
                    <a:pt x="5333" y="6109"/>
                  </a:lnTo>
                  <a:lnTo>
                    <a:pt x="5301" y="5994"/>
                  </a:lnTo>
                  <a:lnTo>
                    <a:pt x="5269" y="5884"/>
                  </a:lnTo>
                  <a:lnTo>
                    <a:pt x="5191" y="5669"/>
                  </a:lnTo>
                  <a:lnTo>
                    <a:pt x="5106" y="5468"/>
                  </a:lnTo>
                  <a:lnTo>
                    <a:pt x="5012" y="5278"/>
                  </a:lnTo>
                  <a:lnTo>
                    <a:pt x="4918" y="5098"/>
                  </a:lnTo>
                  <a:lnTo>
                    <a:pt x="4824" y="4929"/>
                  </a:lnTo>
                  <a:lnTo>
                    <a:pt x="4776" y="4849"/>
                  </a:lnTo>
                  <a:lnTo>
                    <a:pt x="4730" y="4773"/>
                  </a:lnTo>
                  <a:lnTo>
                    <a:pt x="4687" y="4698"/>
                  </a:lnTo>
                  <a:lnTo>
                    <a:pt x="4644" y="4629"/>
                  </a:lnTo>
                  <a:lnTo>
                    <a:pt x="4604" y="4562"/>
                  </a:lnTo>
                  <a:lnTo>
                    <a:pt x="4567" y="4497"/>
                  </a:lnTo>
                  <a:lnTo>
                    <a:pt x="4534" y="4436"/>
                  </a:lnTo>
                  <a:lnTo>
                    <a:pt x="4502" y="4377"/>
                  </a:lnTo>
                  <a:lnTo>
                    <a:pt x="4475" y="4320"/>
                  </a:lnTo>
                  <a:lnTo>
                    <a:pt x="4451" y="4267"/>
                  </a:lnTo>
                  <a:lnTo>
                    <a:pt x="4432" y="4218"/>
                  </a:lnTo>
                  <a:lnTo>
                    <a:pt x="4419" y="4170"/>
                  </a:lnTo>
                  <a:lnTo>
                    <a:pt x="4411" y="4127"/>
                  </a:lnTo>
                  <a:lnTo>
                    <a:pt x="4408" y="4087"/>
                  </a:lnTo>
                  <a:lnTo>
                    <a:pt x="4411" y="4057"/>
                  </a:lnTo>
                  <a:lnTo>
                    <a:pt x="4416" y="4033"/>
                  </a:lnTo>
                  <a:lnTo>
                    <a:pt x="4424" y="4015"/>
                  </a:lnTo>
                  <a:lnTo>
                    <a:pt x="4438" y="4001"/>
                  </a:lnTo>
                  <a:lnTo>
                    <a:pt x="4451" y="3990"/>
                  </a:lnTo>
                  <a:lnTo>
                    <a:pt x="4465" y="3982"/>
                  </a:lnTo>
                  <a:lnTo>
                    <a:pt x="4497" y="3977"/>
                  </a:lnTo>
                  <a:lnTo>
                    <a:pt x="4534" y="3985"/>
                  </a:lnTo>
                  <a:lnTo>
                    <a:pt x="4567" y="4004"/>
                  </a:lnTo>
                  <a:lnTo>
                    <a:pt x="4596" y="4033"/>
                  </a:lnTo>
                  <a:lnTo>
                    <a:pt x="4623" y="4071"/>
                  </a:lnTo>
                  <a:lnTo>
                    <a:pt x="4647" y="4114"/>
                  </a:lnTo>
                  <a:lnTo>
                    <a:pt x="4668" y="4159"/>
                  </a:lnTo>
                  <a:lnTo>
                    <a:pt x="4685" y="4202"/>
                  </a:lnTo>
                  <a:lnTo>
                    <a:pt x="4698" y="4242"/>
                  </a:lnTo>
                  <a:lnTo>
                    <a:pt x="4725" y="4328"/>
                  </a:lnTo>
                  <a:lnTo>
                    <a:pt x="4757" y="4417"/>
                  </a:lnTo>
                  <a:lnTo>
                    <a:pt x="4776" y="4454"/>
                  </a:lnTo>
                  <a:lnTo>
                    <a:pt x="4797" y="4484"/>
                  </a:lnTo>
                  <a:lnTo>
                    <a:pt x="4821" y="4503"/>
                  </a:lnTo>
                  <a:lnTo>
                    <a:pt x="4845" y="4511"/>
                  </a:lnTo>
                  <a:lnTo>
                    <a:pt x="4862" y="4508"/>
                  </a:lnTo>
                  <a:lnTo>
                    <a:pt x="4878" y="4505"/>
                  </a:lnTo>
                  <a:lnTo>
                    <a:pt x="4896" y="4495"/>
                  </a:lnTo>
                  <a:lnTo>
                    <a:pt x="4915" y="4484"/>
                  </a:lnTo>
                  <a:lnTo>
                    <a:pt x="4937" y="4465"/>
                  </a:lnTo>
                  <a:lnTo>
                    <a:pt x="4955" y="4441"/>
                  </a:lnTo>
                  <a:lnTo>
                    <a:pt x="4977" y="4411"/>
                  </a:lnTo>
                  <a:lnTo>
                    <a:pt x="4998" y="4374"/>
                  </a:lnTo>
                  <a:lnTo>
                    <a:pt x="5017" y="4328"/>
                  </a:lnTo>
                  <a:lnTo>
                    <a:pt x="5033" y="4277"/>
                  </a:lnTo>
                  <a:lnTo>
                    <a:pt x="5049" y="4216"/>
                  </a:lnTo>
                  <a:lnTo>
                    <a:pt x="5065" y="4146"/>
                  </a:lnTo>
                  <a:lnTo>
                    <a:pt x="5076" y="4066"/>
                  </a:lnTo>
                  <a:lnTo>
                    <a:pt x="5084" y="3974"/>
                  </a:lnTo>
                  <a:lnTo>
                    <a:pt x="5089" y="3872"/>
                  </a:lnTo>
                  <a:lnTo>
                    <a:pt x="5092" y="3760"/>
                  </a:lnTo>
                  <a:lnTo>
                    <a:pt x="5089" y="3698"/>
                  </a:lnTo>
                  <a:lnTo>
                    <a:pt x="5087" y="3628"/>
                  </a:lnTo>
                  <a:lnTo>
                    <a:pt x="5079" y="3556"/>
                  </a:lnTo>
                  <a:lnTo>
                    <a:pt x="5068" y="3476"/>
                  </a:lnTo>
                  <a:lnTo>
                    <a:pt x="5055" y="3392"/>
                  </a:lnTo>
                  <a:lnTo>
                    <a:pt x="5041" y="3301"/>
                  </a:lnTo>
                  <a:lnTo>
                    <a:pt x="5025" y="3207"/>
                  </a:lnTo>
                  <a:lnTo>
                    <a:pt x="5006" y="3108"/>
                  </a:lnTo>
                  <a:lnTo>
                    <a:pt x="4985" y="3006"/>
                  </a:lnTo>
                  <a:lnTo>
                    <a:pt x="4963" y="2899"/>
                  </a:lnTo>
                  <a:lnTo>
                    <a:pt x="4918" y="2676"/>
                  </a:lnTo>
                  <a:lnTo>
                    <a:pt x="4867" y="2438"/>
                  </a:lnTo>
                  <a:lnTo>
                    <a:pt x="4816" y="2188"/>
                  </a:lnTo>
                  <a:lnTo>
                    <a:pt x="4762" y="1931"/>
                  </a:lnTo>
                  <a:lnTo>
                    <a:pt x="4711" y="1663"/>
                  </a:lnTo>
                  <a:lnTo>
                    <a:pt x="4666" y="1392"/>
                  </a:lnTo>
                  <a:lnTo>
                    <a:pt x="4623" y="1116"/>
                  </a:lnTo>
                  <a:lnTo>
                    <a:pt x="4588" y="837"/>
                  </a:lnTo>
                  <a:lnTo>
                    <a:pt x="4561" y="555"/>
                  </a:lnTo>
                  <a:lnTo>
                    <a:pt x="4542" y="279"/>
                  </a:lnTo>
                  <a:lnTo>
                    <a:pt x="4537" y="3"/>
                  </a:lnTo>
                  <a:lnTo>
                    <a:pt x="4537" y="0"/>
                  </a:lnTo>
                  <a:lnTo>
                    <a:pt x="4406" y="43"/>
                  </a:lnTo>
                  <a:close/>
                </a:path>
              </a:pathLst>
            </a:custGeom>
            <a:solidFill>
              <a:srgbClr val="000000"/>
            </a:solidFill>
            <a:ln w="9525">
              <a:noFill/>
              <a:round/>
              <a:headEnd/>
              <a:tailEnd/>
            </a:ln>
          </p:spPr>
          <p:txBody>
            <a:bodyPr/>
            <a:lstStyle/>
            <a:p>
              <a:endParaRPr lang="ar-SA"/>
            </a:p>
          </p:txBody>
        </p:sp>
        <p:sp>
          <p:nvSpPr>
            <p:cNvPr id="29704" name="Freeform 10"/>
            <p:cNvSpPr>
              <a:spLocks/>
            </p:cNvSpPr>
            <p:nvPr/>
          </p:nvSpPr>
          <p:spPr bwMode="auto">
            <a:xfrm>
              <a:off x="5088" y="1712"/>
              <a:ext cx="5736" cy="4829"/>
            </a:xfrm>
            <a:custGeom>
              <a:avLst/>
              <a:gdLst>
                <a:gd name="T0" fmla="*/ 6098 w 5304"/>
                <a:gd name="T1" fmla="*/ 4039 h 4770"/>
                <a:gd name="T2" fmla="*/ 6406 w 5304"/>
                <a:gd name="T3" fmla="*/ 2501 h 4770"/>
                <a:gd name="T4" fmla="*/ 6524 w 5304"/>
                <a:gd name="T5" fmla="*/ 1488 h 4770"/>
                <a:gd name="T6" fmla="*/ 6464 w 5304"/>
                <a:gd name="T7" fmla="*/ 985 h 4770"/>
                <a:gd name="T8" fmla="*/ 6255 w 5304"/>
                <a:gd name="T9" fmla="*/ 592 h 4770"/>
                <a:gd name="T10" fmla="*/ 5957 w 5304"/>
                <a:gd name="T11" fmla="*/ 350 h 4770"/>
                <a:gd name="T12" fmla="*/ 5491 w 5304"/>
                <a:gd name="T13" fmla="*/ 177 h 4770"/>
                <a:gd name="T14" fmla="*/ 4823 w 5304"/>
                <a:gd name="T15" fmla="*/ 113 h 4770"/>
                <a:gd name="T16" fmla="*/ 4287 w 5304"/>
                <a:gd name="T17" fmla="*/ 148 h 4770"/>
                <a:gd name="T18" fmla="*/ 3415 w 5304"/>
                <a:gd name="T19" fmla="*/ 358 h 4770"/>
                <a:gd name="T20" fmla="*/ 2667 w 5304"/>
                <a:gd name="T21" fmla="*/ 560 h 4770"/>
                <a:gd name="T22" fmla="*/ 2085 w 5304"/>
                <a:gd name="T23" fmla="*/ 603 h 4770"/>
                <a:gd name="T24" fmla="*/ 1801 w 5304"/>
                <a:gd name="T25" fmla="*/ 589 h 4770"/>
                <a:gd name="T26" fmla="*/ 1594 w 5304"/>
                <a:gd name="T27" fmla="*/ 516 h 4770"/>
                <a:gd name="T28" fmla="*/ 1621 w 5304"/>
                <a:gd name="T29" fmla="*/ 446 h 4770"/>
                <a:gd name="T30" fmla="*/ 1756 w 5304"/>
                <a:gd name="T31" fmla="*/ 425 h 4770"/>
                <a:gd name="T32" fmla="*/ 1734 w 5304"/>
                <a:gd name="T33" fmla="*/ 328 h 4770"/>
                <a:gd name="T34" fmla="*/ 1399 w 5304"/>
                <a:gd name="T35" fmla="*/ 183 h 4770"/>
                <a:gd name="T36" fmla="*/ 810 w 5304"/>
                <a:gd name="T37" fmla="*/ 107 h 4770"/>
                <a:gd name="T38" fmla="*/ 464 w 5304"/>
                <a:gd name="T39" fmla="*/ 161 h 4770"/>
                <a:gd name="T40" fmla="*/ 362 w 5304"/>
                <a:gd name="T41" fmla="*/ 245 h 4770"/>
                <a:gd name="T42" fmla="*/ 540 w 5304"/>
                <a:gd name="T43" fmla="*/ 341 h 4770"/>
                <a:gd name="T44" fmla="*/ 1000 w 5304"/>
                <a:gd name="T45" fmla="*/ 495 h 4770"/>
                <a:gd name="T46" fmla="*/ 1116 w 5304"/>
                <a:gd name="T47" fmla="*/ 659 h 4770"/>
                <a:gd name="T48" fmla="*/ 991 w 5304"/>
                <a:gd name="T49" fmla="*/ 740 h 4770"/>
                <a:gd name="T50" fmla="*/ 672 w 5304"/>
                <a:gd name="T51" fmla="*/ 689 h 4770"/>
                <a:gd name="T52" fmla="*/ 492 w 5304"/>
                <a:gd name="T53" fmla="*/ 700 h 4770"/>
                <a:gd name="T54" fmla="*/ 464 w 5304"/>
                <a:gd name="T55" fmla="*/ 862 h 4770"/>
                <a:gd name="T56" fmla="*/ 566 w 5304"/>
                <a:gd name="T57" fmla="*/ 1034 h 4770"/>
                <a:gd name="T58" fmla="*/ 540 w 5304"/>
                <a:gd name="T59" fmla="*/ 1141 h 4770"/>
                <a:gd name="T60" fmla="*/ 475 w 5304"/>
                <a:gd name="T61" fmla="*/ 966 h 4770"/>
                <a:gd name="T62" fmla="*/ 340 w 5304"/>
                <a:gd name="T63" fmla="*/ 753 h 4770"/>
                <a:gd name="T64" fmla="*/ 400 w 5304"/>
                <a:gd name="T65" fmla="*/ 623 h 4770"/>
                <a:gd name="T66" fmla="*/ 618 w 5304"/>
                <a:gd name="T67" fmla="*/ 595 h 4770"/>
                <a:gd name="T68" fmla="*/ 804 w 5304"/>
                <a:gd name="T69" fmla="*/ 597 h 4770"/>
                <a:gd name="T70" fmla="*/ 773 w 5304"/>
                <a:gd name="T71" fmla="*/ 498 h 4770"/>
                <a:gd name="T72" fmla="*/ 448 w 5304"/>
                <a:gd name="T73" fmla="*/ 390 h 4770"/>
                <a:gd name="T74" fmla="*/ 309 w 5304"/>
                <a:gd name="T75" fmla="*/ 366 h 4770"/>
                <a:gd name="T76" fmla="*/ 44 w 5304"/>
                <a:gd name="T77" fmla="*/ 285 h 4770"/>
                <a:gd name="T78" fmla="*/ 14 w 5304"/>
                <a:gd name="T79" fmla="*/ 188 h 4770"/>
                <a:gd name="T80" fmla="*/ 163 w 5304"/>
                <a:gd name="T81" fmla="*/ 97 h 4770"/>
                <a:gd name="T82" fmla="*/ 461 w 5304"/>
                <a:gd name="T83" fmla="*/ 24 h 4770"/>
                <a:gd name="T84" fmla="*/ 946 w 5304"/>
                <a:gd name="T85" fmla="*/ 5 h 4770"/>
                <a:gd name="T86" fmla="*/ 1537 w 5304"/>
                <a:gd name="T87" fmla="*/ 78 h 4770"/>
                <a:gd name="T88" fmla="*/ 1901 w 5304"/>
                <a:gd name="T89" fmla="*/ 218 h 4770"/>
                <a:gd name="T90" fmla="*/ 2024 w 5304"/>
                <a:gd name="T91" fmla="*/ 363 h 4770"/>
                <a:gd name="T92" fmla="*/ 1923 w 5304"/>
                <a:gd name="T93" fmla="*/ 446 h 4770"/>
                <a:gd name="T94" fmla="*/ 2001 w 5304"/>
                <a:gd name="T95" fmla="*/ 495 h 4770"/>
                <a:gd name="T96" fmla="*/ 2688 w 5304"/>
                <a:gd name="T97" fmla="*/ 453 h 4770"/>
                <a:gd name="T98" fmla="*/ 3445 w 5304"/>
                <a:gd name="T99" fmla="*/ 250 h 4770"/>
                <a:gd name="T100" fmla="*/ 4414 w 5304"/>
                <a:gd name="T101" fmla="*/ 24 h 4770"/>
                <a:gd name="T102" fmla="*/ 4944 w 5304"/>
                <a:gd name="T103" fmla="*/ 2 h 4770"/>
                <a:gd name="T104" fmla="*/ 5450 w 5304"/>
                <a:gd name="T105" fmla="*/ 54 h 4770"/>
                <a:gd name="T106" fmla="*/ 5969 w 5304"/>
                <a:gd name="T107" fmla="*/ 218 h 4770"/>
                <a:gd name="T108" fmla="*/ 6362 w 5304"/>
                <a:gd name="T109" fmla="*/ 492 h 4770"/>
                <a:gd name="T110" fmla="*/ 6630 w 5304"/>
                <a:gd name="T111" fmla="*/ 936 h 4770"/>
                <a:gd name="T112" fmla="*/ 6708 w 5304"/>
                <a:gd name="T113" fmla="*/ 1566 h 4770"/>
                <a:gd name="T114" fmla="*/ 6586 w 5304"/>
                <a:gd name="T115" fmla="*/ 2535 h 4770"/>
                <a:gd name="T116" fmla="*/ 6351 w 5304"/>
                <a:gd name="T117" fmla="*/ 3503 h 4770"/>
                <a:gd name="T118" fmla="*/ 6210 w 5304"/>
                <a:gd name="T119" fmla="*/ 4382 h 4770"/>
                <a:gd name="T120" fmla="*/ 6186 w 5304"/>
                <a:gd name="T121" fmla="*/ 4904 h 47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304"/>
                <a:gd name="T184" fmla="*/ 0 h 4770"/>
                <a:gd name="T185" fmla="*/ 5304 w 5304"/>
                <a:gd name="T186" fmla="*/ 4770 h 477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304" h="4770">
                  <a:moveTo>
                    <a:pt x="4760" y="4770"/>
                  </a:moveTo>
                  <a:lnTo>
                    <a:pt x="4765" y="4550"/>
                  </a:lnTo>
                  <a:lnTo>
                    <a:pt x="4776" y="4330"/>
                  </a:lnTo>
                  <a:lnTo>
                    <a:pt x="4797" y="4113"/>
                  </a:lnTo>
                  <a:lnTo>
                    <a:pt x="4821" y="3893"/>
                  </a:lnTo>
                  <a:lnTo>
                    <a:pt x="4853" y="3676"/>
                  </a:lnTo>
                  <a:lnTo>
                    <a:pt x="4886" y="3462"/>
                  </a:lnTo>
                  <a:lnTo>
                    <a:pt x="4961" y="3035"/>
                  </a:lnTo>
                  <a:lnTo>
                    <a:pt x="5033" y="2614"/>
                  </a:lnTo>
                  <a:lnTo>
                    <a:pt x="5065" y="2410"/>
                  </a:lnTo>
                  <a:lnTo>
                    <a:pt x="5098" y="2207"/>
                  </a:lnTo>
                  <a:lnTo>
                    <a:pt x="5122" y="2008"/>
                  </a:lnTo>
                  <a:lnTo>
                    <a:pt x="5143" y="1812"/>
                  </a:lnTo>
                  <a:lnTo>
                    <a:pt x="5154" y="1622"/>
                  </a:lnTo>
                  <a:lnTo>
                    <a:pt x="5159" y="1434"/>
                  </a:lnTo>
                  <a:lnTo>
                    <a:pt x="5159" y="1354"/>
                  </a:lnTo>
                  <a:lnTo>
                    <a:pt x="5157" y="1263"/>
                  </a:lnTo>
                  <a:lnTo>
                    <a:pt x="5148" y="1163"/>
                  </a:lnTo>
                  <a:lnTo>
                    <a:pt x="5135" y="1059"/>
                  </a:lnTo>
                  <a:lnTo>
                    <a:pt x="5111" y="949"/>
                  </a:lnTo>
                  <a:lnTo>
                    <a:pt x="5081" y="839"/>
                  </a:lnTo>
                  <a:lnTo>
                    <a:pt x="5036" y="729"/>
                  </a:lnTo>
                  <a:lnTo>
                    <a:pt x="5009" y="675"/>
                  </a:lnTo>
                  <a:lnTo>
                    <a:pt x="4980" y="622"/>
                  </a:lnTo>
                  <a:lnTo>
                    <a:pt x="4945" y="571"/>
                  </a:lnTo>
                  <a:lnTo>
                    <a:pt x="4907" y="520"/>
                  </a:lnTo>
                  <a:lnTo>
                    <a:pt x="4864" y="472"/>
                  </a:lnTo>
                  <a:lnTo>
                    <a:pt x="4819" y="423"/>
                  </a:lnTo>
                  <a:lnTo>
                    <a:pt x="4765" y="378"/>
                  </a:lnTo>
                  <a:lnTo>
                    <a:pt x="4709" y="338"/>
                  </a:lnTo>
                  <a:lnTo>
                    <a:pt x="4647" y="297"/>
                  </a:lnTo>
                  <a:lnTo>
                    <a:pt x="4580" y="260"/>
                  </a:lnTo>
                  <a:lnTo>
                    <a:pt x="4505" y="228"/>
                  </a:lnTo>
                  <a:lnTo>
                    <a:pt x="4427" y="198"/>
                  </a:lnTo>
                  <a:lnTo>
                    <a:pt x="4341" y="171"/>
                  </a:lnTo>
                  <a:lnTo>
                    <a:pt x="4250" y="150"/>
                  </a:lnTo>
                  <a:lnTo>
                    <a:pt x="4151" y="134"/>
                  </a:lnTo>
                  <a:lnTo>
                    <a:pt x="4046" y="120"/>
                  </a:lnTo>
                  <a:lnTo>
                    <a:pt x="3934" y="112"/>
                  </a:lnTo>
                  <a:lnTo>
                    <a:pt x="3813" y="110"/>
                  </a:lnTo>
                  <a:lnTo>
                    <a:pt x="3719" y="112"/>
                  </a:lnTo>
                  <a:lnTo>
                    <a:pt x="3631" y="115"/>
                  </a:lnTo>
                  <a:lnTo>
                    <a:pt x="3548" y="120"/>
                  </a:lnTo>
                  <a:lnTo>
                    <a:pt x="3467" y="131"/>
                  </a:lnTo>
                  <a:lnTo>
                    <a:pt x="3389" y="142"/>
                  </a:lnTo>
                  <a:lnTo>
                    <a:pt x="3317" y="153"/>
                  </a:lnTo>
                  <a:lnTo>
                    <a:pt x="3177" y="185"/>
                  </a:lnTo>
                  <a:lnTo>
                    <a:pt x="3049" y="220"/>
                  </a:lnTo>
                  <a:lnTo>
                    <a:pt x="2928" y="260"/>
                  </a:lnTo>
                  <a:lnTo>
                    <a:pt x="2700" y="346"/>
                  </a:lnTo>
                  <a:lnTo>
                    <a:pt x="2588" y="388"/>
                  </a:lnTo>
                  <a:lnTo>
                    <a:pt x="2475" y="431"/>
                  </a:lnTo>
                  <a:lnTo>
                    <a:pt x="2360" y="472"/>
                  </a:lnTo>
                  <a:lnTo>
                    <a:pt x="2239" y="509"/>
                  </a:lnTo>
                  <a:lnTo>
                    <a:pt x="2108" y="539"/>
                  </a:lnTo>
                  <a:lnTo>
                    <a:pt x="1968" y="560"/>
                  </a:lnTo>
                  <a:lnTo>
                    <a:pt x="1893" y="571"/>
                  </a:lnTo>
                  <a:lnTo>
                    <a:pt x="1815" y="576"/>
                  </a:lnTo>
                  <a:lnTo>
                    <a:pt x="1735" y="579"/>
                  </a:lnTo>
                  <a:lnTo>
                    <a:pt x="1649" y="582"/>
                  </a:lnTo>
                  <a:lnTo>
                    <a:pt x="1595" y="582"/>
                  </a:lnTo>
                  <a:lnTo>
                    <a:pt x="1547" y="579"/>
                  </a:lnTo>
                  <a:lnTo>
                    <a:pt x="1501" y="576"/>
                  </a:lnTo>
                  <a:lnTo>
                    <a:pt x="1461" y="574"/>
                  </a:lnTo>
                  <a:lnTo>
                    <a:pt x="1424" y="568"/>
                  </a:lnTo>
                  <a:lnTo>
                    <a:pt x="1392" y="563"/>
                  </a:lnTo>
                  <a:lnTo>
                    <a:pt x="1341" y="549"/>
                  </a:lnTo>
                  <a:lnTo>
                    <a:pt x="1300" y="533"/>
                  </a:lnTo>
                  <a:lnTo>
                    <a:pt x="1274" y="517"/>
                  </a:lnTo>
                  <a:lnTo>
                    <a:pt x="1260" y="498"/>
                  </a:lnTo>
                  <a:lnTo>
                    <a:pt x="1255" y="482"/>
                  </a:lnTo>
                  <a:lnTo>
                    <a:pt x="1257" y="466"/>
                  </a:lnTo>
                  <a:lnTo>
                    <a:pt x="1260" y="453"/>
                  </a:lnTo>
                  <a:lnTo>
                    <a:pt x="1268" y="439"/>
                  </a:lnTo>
                  <a:lnTo>
                    <a:pt x="1282" y="431"/>
                  </a:lnTo>
                  <a:lnTo>
                    <a:pt x="1295" y="423"/>
                  </a:lnTo>
                  <a:lnTo>
                    <a:pt x="1314" y="418"/>
                  </a:lnTo>
                  <a:lnTo>
                    <a:pt x="1335" y="413"/>
                  </a:lnTo>
                  <a:lnTo>
                    <a:pt x="1359" y="413"/>
                  </a:lnTo>
                  <a:lnTo>
                    <a:pt x="1389" y="410"/>
                  </a:lnTo>
                  <a:lnTo>
                    <a:pt x="1408" y="399"/>
                  </a:lnTo>
                  <a:lnTo>
                    <a:pt x="1413" y="383"/>
                  </a:lnTo>
                  <a:lnTo>
                    <a:pt x="1410" y="364"/>
                  </a:lnTo>
                  <a:lnTo>
                    <a:pt x="1394" y="340"/>
                  </a:lnTo>
                  <a:lnTo>
                    <a:pt x="1370" y="316"/>
                  </a:lnTo>
                  <a:lnTo>
                    <a:pt x="1335" y="287"/>
                  </a:lnTo>
                  <a:lnTo>
                    <a:pt x="1292" y="260"/>
                  </a:lnTo>
                  <a:lnTo>
                    <a:pt x="1239" y="230"/>
                  </a:lnTo>
                  <a:lnTo>
                    <a:pt x="1177" y="201"/>
                  </a:lnTo>
                  <a:lnTo>
                    <a:pt x="1107" y="177"/>
                  </a:lnTo>
                  <a:lnTo>
                    <a:pt x="1030" y="153"/>
                  </a:lnTo>
                  <a:lnTo>
                    <a:pt x="944" y="134"/>
                  </a:lnTo>
                  <a:lnTo>
                    <a:pt x="850" y="118"/>
                  </a:lnTo>
                  <a:lnTo>
                    <a:pt x="748" y="107"/>
                  </a:lnTo>
                  <a:lnTo>
                    <a:pt x="641" y="104"/>
                  </a:lnTo>
                  <a:lnTo>
                    <a:pt x="590" y="107"/>
                  </a:lnTo>
                  <a:lnTo>
                    <a:pt x="533" y="112"/>
                  </a:lnTo>
                  <a:lnTo>
                    <a:pt x="474" y="123"/>
                  </a:lnTo>
                  <a:lnTo>
                    <a:pt x="418" y="136"/>
                  </a:lnTo>
                  <a:lnTo>
                    <a:pt x="367" y="155"/>
                  </a:lnTo>
                  <a:lnTo>
                    <a:pt x="324" y="177"/>
                  </a:lnTo>
                  <a:lnTo>
                    <a:pt x="308" y="190"/>
                  </a:lnTo>
                  <a:lnTo>
                    <a:pt x="297" y="203"/>
                  </a:lnTo>
                  <a:lnTo>
                    <a:pt x="289" y="220"/>
                  </a:lnTo>
                  <a:lnTo>
                    <a:pt x="287" y="236"/>
                  </a:lnTo>
                  <a:lnTo>
                    <a:pt x="295" y="257"/>
                  </a:lnTo>
                  <a:lnTo>
                    <a:pt x="314" y="276"/>
                  </a:lnTo>
                  <a:lnTo>
                    <a:pt x="343" y="295"/>
                  </a:lnTo>
                  <a:lnTo>
                    <a:pt x="381" y="311"/>
                  </a:lnTo>
                  <a:lnTo>
                    <a:pt x="426" y="329"/>
                  </a:lnTo>
                  <a:lnTo>
                    <a:pt x="477" y="348"/>
                  </a:lnTo>
                  <a:lnTo>
                    <a:pt x="587" y="386"/>
                  </a:lnTo>
                  <a:lnTo>
                    <a:pt x="694" y="426"/>
                  </a:lnTo>
                  <a:lnTo>
                    <a:pt x="745" y="450"/>
                  </a:lnTo>
                  <a:lnTo>
                    <a:pt x="791" y="477"/>
                  </a:lnTo>
                  <a:lnTo>
                    <a:pt x="828" y="504"/>
                  </a:lnTo>
                  <a:lnTo>
                    <a:pt x="858" y="536"/>
                  </a:lnTo>
                  <a:lnTo>
                    <a:pt x="877" y="571"/>
                  </a:lnTo>
                  <a:lnTo>
                    <a:pt x="885" y="608"/>
                  </a:lnTo>
                  <a:lnTo>
                    <a:pt x="882" y="635"/>
                  </a:lnTo>
                  <a:lnTo>
                    <a:pt x="871" y="657"/>
                  </a:lnTo>
                  <a:lnTo>
                    <a:pt x="855" y="678"/>
                  </a:lnTo>
                  <a:lnTo>
                    <a:pt x="834" y="694"/>
                  </a:lnTo>
                  <a:lnTo>
                    <a:pt x="810" y="705"/>
                  </a:lnTo>
                  <a:lnTo>
                    <a:pt x="783" y="713"/>
                  </a:lnTo>
                  <a:lnTo>
                    <a:pt x="729" y="721"/>
                  </a:lnTo>
                  <a:lnTo>
                    <a:pt x="700" y="718"/>
                  </a:lnTo>
                  <a:lnTo>
                    <a:pt x="670" y="710"/>
                  </a:lnTo>
                  <a:lnTo>
                    <a:pt x="600" y="689"/>
                  </a:lnTo>
                  <a:lnTo>
                    <a:pt x="531" y="665"/>
                  </a:lnTo>
                  <a:lnTo>
                    <a:pt x="496" y="657"/>
                  </a:lnTo>
                  <a:lnTo>
                    <a:pt x="461" y="654"/>
                  </a:lnTo>
                  <a:lnTo>
                    <a:pt x="432" y="657"/>
                  </a:lnTo>
                  <a:lnTo>
                    <a:pt x="407" y="665"/>
                  </a:lnTo>
                  <a:lnTo>
                    <a:pt x="389" y="675"/>
                  </a:lnTo>
                  <a:lnTo>
                    <a:pt x="375" y="686"/>
                  </a:lnTo>
                  <a:lnTo>
                    <a:pt x="356" y="713"/>
                  </a:lnTo>
                  <a:lnTo>
                    <a:pt x="351" y="734"/>
                  </a:lnTo>
                  <a:lnTo>
                    <a:pt x="356" y="785"/>
                  </a:lnTo>
                  <a:lnTo>
                    <a:pt x="367" y="831"/>
                  </a:lnTo>
                  <a:lnTo>
                    <a:pt x="381" y="871"/>
                  </a:lnTo>
                  <a:lnTo>
                    <a:pt x="399" y="906"/>
                  </a:lnTo>
                  <a:lnTo>
                    <a:pt x="418" y="938"/>
                  </a:lnTo>
                  <a:lnTo>
                    <a:pt x="434" y="968"/>
                  </a:lnTo>
                  <a:lnTo>
                    <a:pt x="448" y="997"/>
                  </a:lnTo>
                  <a:lnTo>
                    <a:pt x="453" y="1024"/>
                  </a:lnTo>
                  <a:lnTo>
                    <a:pt x="453" y="1056"/>
                  </a:lnTo>
                  <a:lnTo>
                    <a:pt x="448" y="1078"/>
                  </a:lnTo>
                  <a:lnTo>
                    <a:pt x="440" y="1094"/>
                  </a:lnTo>
                  <a:lnTo>
                    <a:pt x="426" y="1099"/>
                  </a:lnTo>
                  <a:lnTo>
                    <a:pt x="432" y="1064"/>
                  </a:lnTo>
                  <a:lnTo>
                    <a:pt x="429" y="1032"/>
                  </a:lnTo>
                  <a:lnTo>
                    <a:pt x="421" y="1003"/>
                  </a:lnTo>
                  <a:lnTo>
                    <a:pt x="410" y="978"/>
                  </a:lnTo>
                  <a:lnTo>
                    <a:pt x="375" y="930"/>
                  </a:lnTo>
                  <a:lnTo>
                    <a:pt x="332" y="879"/>
                  </a:lnTo>
                  <a:lnTo>
                    <a:pt x="311" y="844"/>
                  </a:lnTo>
                  <a:lnTo>
                    <a:pt x="289" y="804"/>
                  </a:lnTo>
                  <a:lnTo>
                    <a:pt x="273" y="764"/>
                  </a:lnTo>
                  <a:lnTo>
                    <a:pt x="268" y="726"/>
                  </a:lnTo>
                  <a:lnTo>
                    <a:pt x="271" y="705"/>
                  </a:lnTo>
                  <a:lnTo>
                    <a:pt x="276" y="681"/>
                  </a:lnTo>
                  <a:lnTo>
                    <a:pt x="284" y="654"/>
                  </a:lnTo>
                  <a:lnTo>
                    <a:pt x="297" y="627"/>
                  </a:lnTo>
                  <a:lnTo>
                    <a:pt x="316" y="600"/>
                  </a:lnTo>
                  <a:lnTo>
                    <a:pt x="340" y="579"/>
                  </a:lnTo>
                  <a:lnTo>
                    <a:pt x="373" y="565"/>
                  </a:lnTo>
                  <a:lnTo>
                    <a:pt x="407" y="560"/>
                  </a:lnTo>
                  <a:lnTo>
                    <a:pt x="448" y="565"/>
                  </a:lnTo>
                  <a:lnTo>
                    <a:pt x="488" y="574"/>
                  </a:lnTo>
                  <a:lnTo>
                    <a:pt x="563" y="595"/>
                  </a:lnTo>
                  <a:lnTo>
                    <a:pt x="592" y="600"/>
                  </a:lnTo>
                  <a:lnTo>
                    <a:pt x="619" y="595"/>
                  </a:lnTo>
                  <a:lnTo>
                    <a:pt x="627" y="587"/>
                  </a:lnTo>
                  <a:lnTo>
                    <a:pt x="635" y="576"/>
                  </a:lnTo>
                  <a:lnTo>
                    <a:pt x="638" y="560"/>
                  </a:lnTo>
                  <a:lnTo>
                    <a:pt x="641" y="541"/>
                  </a:lnTo>
                  <a:lnTo>
                    <a:pt x="638" y="520"/>
                  </a:lnTo>
                  <a:lnTo>
                    <a:pt x="627" y="498"/>
                  </a:lnTo>
                  <a:lnTo>
                    <a:pt x="611" y="480"/>
                  </a:lnTo>
                  <a:lnTo>
                    <a:pt x="592" y="464"/>
                  </a:lnTo>
                  <a:lnTo>
                    <a:pt x="539" y="434"/>
                  </a:lnTo>
                  <a:lnTo>
                    <a:pt x="477" y="410"/>
                  </a:lnTo>
                  <a:lnTo>
                    <a:pt x="413" y="391"/>
                  </a:lnTo>
                  <a:lnTo>
                    <a:pt x="354" y="375"/>
                  </a:lnTo>
                  <a:lnTo>
                    <a:pt x="327" y="370"/>
                  </a:lnTo>
                  <a:lnTo>
                    <a:pt x="303" y="367"/>
                  </a:lnTo>
                  <a:lnTo>
                    <a:pt x="284" y="362"/>
                  </a:lnTo>
                  <a:lnTo>
                    <a:pt x="271" y="359"/>
                  </a:lnTo>
                  <a:lnTo>
                    <a:pt x="244" y="354"/>
                  </a:lnTo>
                  <a:lnTo>
                    <a:pt x="206" y="346"/>
                  </a:lnTo>
                  <a:lnTo>
                    <a:pt x="161" y="335"/>
                  </a:lnTo>
                  <a:lnTo>
                    <a:pt x="115" y="319"/>
                  </a:lnTo>
                  <a:lnTo>
                    <a:pt x="72" y="297"/>
                  </a:lnTo>
                  <a:lnTo>
                    <a:pt x="35" y="276"/>
                  </a:lnTo>
                  <a:lnTo>
                    <a:pt x="11" y="249"/>
                  </a:lnTo>
                  <a:lnTo>
                    <a:pt x="2" y="233"/>
                  </a:lnTo>
                  <a:lnTo>
                    <a:pt x="0" y="217"/>
                  </a:lnTo>
                  <a:lnTo>
                    <a:pt x="2" y="201"/>
                  </a:lnTo>
                  <a:lnTo>
                    <a:pt x="11" y="182"/>
                  </a:lnTo>
                  <a:lnTo>
                    <a:pt x="24" y="163"/>
                  </a:lnTo>
                  <a:lnTo>
                    <a:pt x="43" y="147"/>
                  </a:lnTo>
                  <a:lnTo>
                    <a:pt x="67" y="128"/>
                  </a:lnTo>
                  <a:lnTo>
                    <a:pt x="94" y="110"/>
                  </a:lnTo>
                  <a:lnTo>
                    <a:pt x="129" y="94"/>
                  </a:lnTo>
                  <a:lnTo>
                    <a:pt x="166" y="77"/>
                  </a:lnTo>
                  <a:lnTo>
                    <a:pt x="209" y="61"/>
                  </a:lnTo>
                  <a:lnTo>
                    <a:pt x="255" y="48"/>
                  </a:lnTo>
                  <a:lnTo>
                    <a:pt x="308" y="35"/>
                  </a:lnTo>
                  <a:lnTo>
                    <a:pt x="364" y="24"/>
                  </a:lnTo>
                  <a:lnTo>
                    <a:pt x="426" y="16"/>
                  </a:lnTo>
                  <a:lnTo>
                    <a:pt x="491" y="8"/>
                  </a:lnTo>
                  <a:lnTo>
                    <a:pt x="560" y="5"/>
                  </a:lnTo>
                  <a:lnTo>
                    <a:pt x="633" y="2"/>
                  </a:lnTo>
                  <a:lnTo>
                    <a:pt x="748" y="5"/>
                  </a:lnTo>
                  <a:lnTo>
                    <a:pt x="855" y="10"/>
                  </a:lnTo>
                  <a:lnTo>
                    <a:pt x="957" y="24"/>
                  </a:lnTo>
                  <a:lnTo>
                    <a:pt x="1051" y="37"/>
                  </a:lnTo>
                  <a:lnTo>
                    <a:pt x="1137" y="56"/>
                  </a:lnTo>
                  <a:lnTo>
                    <a:pt x="1215" y="75"/>
                  </a:lnTo>
                  <a:lnTo>
                    <a:pt x="1287" y="99"/>
                  </a:lnTo>
                  <a:lnTo>
                    <a:pt x="1354" y="126"/>
                  </a:lnTo>
                  <a:lnTo>
                    <a:pt x="1410" y="153"/>
                  </a:lnTo>
                  <a:lnTo>
                    <a:pt x="1461" y="179"/>
                  </a:lnTo>
                  <a:lnTo>
                    <a:pt x="1504" y="209"/>
                  </a:lnTo>
                  <a:lnTo>
                    <a:pt x="1539" y="238"/>
                  </a:lnTo>
                  <a:lnTo>
                    <a:pt x="1566" y="268"/>
                  </a:lnTo>
                  <a:lnTo>
                    <a:pt x="1585" y="295"/>
                  </a:lnTo>
                  <a:lnTo>
                    <a:pt x="1598" y="324"/>
                  </a:lnTo>
                  <a:lnTo>
                    <a:pt x="1601" y="351"/>
                  </a:lnTo>
                  <a:lnTo>
                    <a:pt x="1595" y="367"/>
                  </a:lnTo>
                  <a:lnTo>
                    <a:pt x="1585" y="378"/>
                  </a:lnTo>
                  <a:lnTo>
                    <a:pt x="1555" y="402"/>
                  </a:lnTo>
                  <a:lnTo>
                    <a:pt x="1528" y="421"/>
                  </a:lnTo>
                  <a:lnTo>
                    <a:pt x="1520" y="431"/>
                  </a:lnTo>
                  <a:lnTo>
                    <a:pt x="1523" y="445"/>
                  </a:lnTo>
                  <a:lnTo>
                    <a:pt x="1531" y="458"/>
                  </a:lnTo>
                  <a:lnTo>
                    <a:pt x="1542" y="466"/>
                  </a:lnTo>
                  <a:lnTo>
                    <a:pt x="1558" y="472"/>
                  </a:lnTo>
                  <a:lnTo>
                    <a:pt x="1582" y="477"/>
                  </a:lnTo>
                  <a:lnTo>
                    <a:pt x="1614" y="480"/>
                  </a:lnTo>
                  <a:lnTo>
                    <a:pt x="1778" y="480"/>
                  </a:lnTo>
                  <a:lnTo>
                    <a:pt x="1893" y="474"/>
                  </a:lnTo>
                  <a:lnTo>
                    <a:pt x="2011" y="458"/>
                  </a:lnTo>
                  <a:lnTo>
                    <a:pt x="2126" y="437"/>
                  </a:lnTo>
                  <a:lnTo>
                    <a:pt x="2244" y="405"/>
                  </a:lnTo>
                  <a:lnTo>
                    <a:pt x="2362" y="370"/>
                  </a:lnTo>
                  <a:lnTo>
                    <a:pt x="2483" y="329"/>
                  </a:lnTo>
                  <a:lnTo>
                    <a:pt x="2604" y="287"/>
                  </a:lnTo>
                  <a:lnTo>
                    <a:pt x="2724" y="241"/>
                  </a:lnTo>
                  <a:lnTo>
                    <a:pt x="2974" y="153"/>
                  </a:lnTo>
                  <a:lnTo>
                    <a:pt x="3100" y="112"/>
                  </a:lnTo>
                  <a:lnTo>
                    <a:pt x="3228" y="77"/>
                  </a:lnTo>
                  <a:lnTo>
                    <a:pt x="3360" y="45"/>
                  </a:lnTo>
                  <a:lnTo>
                    <a:pt x="3491" y="24"/>
                  </a:lnTo>
                  <a:lnTo>
                    <a:pt x="3628" y="8"/>
                  </a:lnTo>
                  <a:lnTo>
                    <a:pt x="3765" y="2"/>
                  </a:lnTo>
                  <a:lnTo>
                    <a:pt x="3834" y="2"/>
                  </a:lnTo>
                  <a:lnTo>
                    <a:pt x="3869" y="0"/>
                  </a:lnTo>
                  <a:lnTo>
                    <a:pt x="3910" y="2"/>
                  </a:lnTo>
                  <a:lnTo>
                    <a:pt x="3955" y="2"/>
                  </a:lnTo>
                  <a:lnTo>
                    <a:pt x="4006" y="5"/>
                  </a:lnTo>
                  <a:lnTo>
                    <a:pt x="4060" y="10"/>
                  </a:lnTo>
                  <a:lnTo>
                    <a:pt x="4180" y="24"/>
                  </a:lnTo>
                  <a:lnTo>
                    <a:pt x="4309" y="51"/>
                  </a:lnTo>
                  <a:lnTo>
                    <a:pt x="4446" y="85"/>
                  </a:lnTo>
                  <a:lnTo>
                    <a:pt x="4516" y="110"/>
                  </a:lnTo>
                  <a:lnTo>
                    <a:pt x="4583" y="139"/>
                  </a:lnTo>
                  <a:lnTo>
                    <a:pt x="4652" y="171"/>
                  </a:lnTo>
                  <a:lnTo>
                    <a:pt x="4719" y="209"/>
                  </a:lnTo>
                  <a:lnTo>
                    <a:pt x="4786" y="252"/>
                  </a:lnTo>
                  <a:lnTo>
                    <a:pt x="4851" y="297"/>
                  </a:lnTo>
                  <a:lnTo>
                    <a:pt x="4915" y="351"/>
                  </a:lnTo>
                  <a:lnTo>
                    <a:pt x="4974" y="410"/>
                  </a:lnTo>
                  <a:lnTo>
                    <a:pt x="5030" y="474"/>
                  </a:lnTo>
                  <a:lnTo>
                    <a:pt x="5081" y="547"/>
                  </a:lnTo>
                  <a:lnTo>
                    <a:pt x="5130" y="624"/>
                  </a:lnTo>
                  <a:lnTo>
                    <a:pt x="5173" y="710"/>
                  </a:lnTo>
                  <a:lnTo>
                    <a:pt x="5210" y="804"/>
                  </a:lnTo>
                  <a:lnTo>
                    <a:pt x="5242" y="903"/>
                  </a:lnTo>
                  <a:lnTo>
                    <a:pt x="5269" y="1013"/>
                  </a:lnTo>
                  <a:lnTo>
                    <a:pt x="5288" y="1131"/>
                  </a:lnTo>
                  <a:lnTo>
                    <a:pt x="5299" y="1257"/>
                  </a:lnTo>
                  <a:lnTo>
                    <a:pt x="5304" y="1391"/>
                  </a:lnTo>
                  <a:lnTo>
                    <a:pt x="5304" y="1509"/>
                  </a:lnTo>
                  <a:lnTo>
                    <a:pt x="5299" y="1625"/>
                  </a:lnTo>
                  <a:lnTo>
                    <a:pt x="5285" y="1845"/>
                  </a:lnTo>
                  <a:lnTo>
                    <a:pt x="5266" y="2051"/>
                  </a:lnTo>
                  <a:lnTo>
                    <a:pt x="5240" y="2252"/>
                  </a:lnTo>
                  <a:lnTo>
                    <a:pt x="5207" y="2443"/>
                  </a:lnTo>
                  <a:lnTo>
                    <a:pt x="5173" y="2630"/>
                  </a:lnTo>
                  <a:lnTo>
                    <a:pt x="5135" y="2815"/>
                  </a:lnTo>
                  <a:lnTo>
                    <a:pt x="5098" y="3000"/>
                  </a:lnTo>
                  <a:lnTo>
                    <a:pt x="5060" y="3185"/>
                  </a:lnTo>
                  <a:lnTo>
                    <a:pt x="5022" y="3376"/>
                  </a:lnTo>
                  <a:lnTo>
                    <a:pt x="4988" y="3572"/>
                  </a:lnTo>
                  <a:lnTo>
                    <a:pt x="4955" y="3778"/>
                  </a:lnTo>
                  <a:lnTo>
                    <a:pt x="4929" y="3995"/>
                  </a:lnTo>
                  <a:lnTo>
                    <a:pt x="4918" y="4108"/>
                  </a:lnTo>
                  <a:lnTo>
                    <a:pt x="4910" y="4223"/>
                  </a:lnTo>
                  <a:lnTo>
                    <a:pt x="4902" y="4344"/>
                  </a:lnTo>
                  <a:lnTo>
                    <a:pt x="4896" y="4467"/>
                  </a:lnTo>
                  <a:lnTo>
                    <a:pt x="4891" y="4596"/>
                  </a:lnTo>
                  <a:lnTo>
                    <a:pt x="4891" y="4730"/>
                  </a:lnTo>
                  <a:lnTo>
                    <a:pt x="4891" y="4727"/>
                  </a:lnTo>
                  <a:lnTo>
                    <a:pt x="4760" y="4770"/>
                  </a:lnTo>
                  <a:close/>
                </a:path>
              </a:pathLst>
            </a:custGeom>
            <a:solidFill>
              <a:srgbClr val="000000"/>
            </a:solidFill>
            <a:ln w="9525">
              <a:noFill/>
              <a:round/>
              <a:headEnd/>
              <a:tailEnd/>
            </a:ln>
          </p:spPr>
          <p:txBody>
            <a:bodyPr/>
            <a:lstStyle/>
            <a:p>
              <a:endParaRPr lang="ar-SA"/>
            </a:p>
          </p:txBody>
        </p:sp>
        <p:sp>
          <p:nvSpPr>
            <p:cNvPr id="29705" name="Freeform 11"/>
            <p:cNvSpPr>
              <a:spLocks/>
            </p:cNvSpPr>
            <p:nvPr/>
          </p:nvSpPr>
          <p:spPr bwMode="auto">
            <a:xfrm>
              <a:off x="1550" y="8952"/>
              <a:ext cx="957" cy="4097"/>
            </a:xfrm>
            <a:custGeom>
              <a:avLst/>
              <a:gdLst>
                <a:gd name="T0" fmla="*/ 988 w 885"/>
                <a:gd name="T1" fmla="*/ 4037 h 4047"/>
                <a:gd name="T2" fmla="*/ 1018 w 885"/>
                <a:gd name="T3" fmla="*/ 4107 h 4047"/>
                <a:gd name="T4" fmla="*/ 1040 w 885"/>
                <a:gd name="T5" fmla="*/ 4160 h 4047"/>
                <a:gd name="T6" fmla="*/ 1052 w 885"/>
                <a:gd name="T7" fmla="*/ 4191 h 4047"/>
                <a:gd name="T8" fmla="*/ 1082 w 885"/>
                <a:gd name="T9" fmla="*/ 4085 h 4047"/>
                <a:gd name="T10" fmla="*/ 1116 w 885"/>
                <a:gd name="T11" fmla="*/ 3884 h 4047"/>
                <a:gd name="T12" fmla="*/ 1116 w 885"/>
                <a:gd name="T13" fmla="*/ 3712 h 4047"/>
                <a:gd name="T14" fmla="*/ 1094 w 885"/>
                <a:gd name="T15" fmla="*/ 3542 h 4047"/>
                <a:gd name="T16" fmla="*/ 1052 w 885"/>
                <a:gd name="T17" fmla="*/ 3383 h 4047"/>
                <a:gd name="T18" fmla="*/ 960 w 885"/>
                <a:gd name="T19" fmla="*/ 3159 h 4047"/>
                <a:gd name="T20" fmla="*/ 794 w 885"/>
                <a:gd name="T21" fmla="*/ 2872 h 4047"/>
                <a:gd name="T22" fmla="*/ 513 w 885"/>
                <a:gd name="T23" fmla="*/ 2443 h 4047"/>
                <a:gd name="T24" fmla="*/ 332 w 885"/>
                <a:gd name="T25" fmla="*/ 2131 h 4047"/>
                <a:gd name="T26" fmla="*/ 221 w 885"/>
                <a:gd name="T27" fmla="*/ 1876 h 4047"/>
                <a:gd name="T28" fmla="*/ 162 w 885"/>
                <a:gd name="T29" fmla="*/ 1686 h 4047"/>
                <a:gd name="T30" fmla="*/ 119 w 885"/>
                <a:gd name="T31" fmla="*/ 1486 h 4047"/>
                <a:gd name="T32" fmla="*/ 98 w 885"/>
                <a:gd name="T33" fmla="*/ 1266 h 4047"/>
                <a:gd name="T34" fmla="*/ 98 w 885"/>
                <a:gd name="T35" fmla="*/ 1047 h 4047"/>
                <a:gd name="T36" fmla="*/ 133 w 885"/>
                <a:gd name="T37" fmla="*/ 824 h 4047"/>
                <a:gd name="T38" fmla="*/ 192 w 885"/>
                <a:gd name="T39" fmla="*/ 582 h 4047"/>
                <a:gd name="T40" fmla="*/ 289 w 885"/>
                <a:gd name="T41" fmla="*/ 315 h 4047"/>
                <a:gd name="T42" fmla="*/ 354 w 885"/>
                <a:gd name="T43" fmla="*/ 132 h 4047"/>
                <a:gd name="T44" fmla="*/ 354 w 885"/>
                <a:gd name="T45" fmla="*/ 68 h 4047"/>
                <a:gd name="T46" fmla="*/ 343 w 885"/>
                <a:gd name="T47" fmla="*/ 25 h 4047"/>
                <a:gd name="T48" fmla="*/ 322 w 885"/>
                <a:gd name="T49" fmla="*/ 3 h 4047"/>
                <a:gd name="T50" fmla="*/ 238 w 885"/>
                <a:gd name="T51" fmla="*/ 162 h 4047"/>
                <a:gd name="T52" fmla="*/ 119 w 885"/>
                <a:gd name="T53" fmla="*/ 469 h 4047"/>
                <a:gd name="T54" fmla="*/ 44 w 885"/>
                <a:gd name="T55" fmla="*/ 754 h 4047"/>
                <a:gd name="T56" fmla="*/ 3 w 885"/>
                <a:gd name="T57" fmla="*/ 1021 h 4047"/>
                <a:gd name="T58" fmla="*/ 3 w 885"/>
                <a:gd name="T59" fmla="*/ 1260 h 4047"/>
                <a:gd name="T60" fmla="*/ 25 w 885"/>
                <a:gd name="T61" fmla="*/ 1473 h 4047"/>
                <a:gd name="T62" fmla="*/ 64 w 885"/>
                <a:gd name="T63" fmla="*/ 1672 h 4047"/>
                <a:gd name="T64" fmla="*/ 154 w 885"/>
                <a:gd name="T65" fmla="*/ 1954 h 4047"/>
                <a:gd name="T66" fmla="*/ 308 w 885"/>
                <a:gd name="T67" fmla="*/ 2296 h 4047"/>
                <a:gd name="T68" fmla="*/ 488 w 885"/>
                <a:gd name="T69" fmla="*/ 2607 h 4047"/>
                <a:gd name="T70" fmla="*/ 665 w 885"/>
                <a:gd name="T71" fmla="*/ 2896 h 4047"/>
                <a:gd name="T72" fmla="*/ 821 w 885"/>
                <a:gd name="T73" fmla="*/ 3172 h 4047"/>
                <a:gd name="T74" fmla="*/ 933 w 885"/>
                <a:gd name="T75" fmla="*/ 3439 h 4047"/>
                <a:gd name="T76" fmla="*/ 969 w 885"/>
                <a:gd name="T77" fmla="*/ 3639 h 4047"/>
                <a:gd name="T78" fmla="*/ 974 w 885"/>
                <a:gd name="T79" fmla="*/ 3848 h 4047"/>
                <a:gd name="T80" fmla="*/ 969 w 885"/>
                <a:gd name="T81" fmla="*/ 3939 h 4047"/>
                <a:gd name="T82" fmla="*/ 963 w 885"/>
                <a:gd name="T83" fmla="*/ 3987 h 404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85"/>
                <a:gd name="T127" fmla="*/ 0 h 4047"/>
                <a:gd name="T128" fmla="*/ 885 w 885"/>
                <a:gd name="T129" fmla="*/ 4047 h 404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85" h="4047">
                  <a:moveTo>
                    <a:pt x="764" y="3848"/>
                  </a:moveTo>
                  <a:lnTo>
                    <a:pt x="781" y="3891"/>
                  </a:lnTo>
                  <a:lnTo>
                    <a:pt x="794" y="3926"/>
                  </a:lnTo>
                  <a:lnTo>
                    <a:pt x="805" y="3958"/>
                  </a:lnTo>
                  <a:lnTo>
                    <a:pt x="815" y="3985"/>
                  </a:lnTo>
                  <a:lnTo>
                    <a:pt x="823" y="4009"/>
                  </a:lnTo>
                  <a:lnTo>
                    <a:pt x="826" y="4025"/>
                  </a:lnTo>
                  <a:lnTo>
                    <a:pt x="832" y="4039"/>
                  </a:lnTo>
                  <a:lnTo>
                    <a:pt x="832" y="4047"/>
                  </a:lnTo>
                  <a:lnTo>
                    <a:pt x="856" y="3937"/>
                  </a:lnTo>
                  <a:lnTo>
                    <a:pt x="872" y="3835"/>
                  </a:lnTo>
                  <a:lnTo>
                    <a:pt x="882" y="3744"/>
                  </a:lnTo>
                  <a:lnTo>
                    <a:pt x="885" y="3663"/>
                  </a:lnTo>
                  <a:lnTo>
                    <a:pt x="882" y="3578"/>
                  </a:lnTo>
                  <a:lnTo>
                    <a:pt x="877" y="3494"/>
                  </a:lnTo>
                  <a:lnTo>
                    <a:pt x="866" y="3414"/>
                  </a:lnTo>
                  <a:lnTo>
                    <a:pt x="850" y="3336"/>
                  </a:lnTo>
                  <a:lnTo>
                    <a:pt x="832" y="3261"/>
                  </a:lnTo>
                  <a:lnTo>
                    <a:pt x="810" y="3186"/>
                  </a:lnTo>
                  <a:lnTo>
                    <a:pt x="759" y="3044"/>
                  </a:lnTo>
                  <a:lnTo>
                    <a:pt x="697" y="2905"/>
                  </a:lnTo>
                  <a:lnTo>
                    <a:pt x="628" y="2768"/>
                  </a:lnTo>
                  <a:lnTo>
                    <a:pt x="480" y="2494"/>
                  </a:lnTo>
                  <a:lnTo>
                    <a:pt x="405" y="2355"/>
                  </a:lnTo>
                  <a:lnTo>
                    <a:pt x="333" y="2207"/>
                  </a:lnTo>
                  <a:lnTo>
                    <a:pt x="263" y="2054"/>
                  </a:lnTo>
                  <a:lnTo>
                    <a:pt x="201" y="1891"/>
                  </a:lnTo>
                  <a:lnTo>
                    <a:pt x="175" y="1808"/>
                  </a:lnTo>
                  <a:lnTo>
                    <a:pt x="150" y="1719"/>
                  </a:lnTo>
                  <a:lnTo>
                    <a:pt x="129" y="1625"/>
                  </a:lnTo>
                  <a:lnTo>
                    <a:pt x="110" y="1532"/>
                  </a:lnTo>
                  <a:lnTo>
                    <a:pt x="94" y="1432"/>
                  </a:lnTo>
                  <a:lnTo>
                    <a:pt x="83" y="1328"/>
                  </a:lnTo>
                  <a:lnTo>
                    <a:pt x="78" y="1221"/>
                  </a:lnTo>
                  <a:lnTo>
                    <a:pt x="75" y="1108"/>
                  </a:lnTo>
                  <a:lnTo>
                    <a:pt x="78" y="1009"/>
                  </a:lnTo>
                  <a:lnTo>
                    <a:pt x="89" y="904"/>
                  </a:lnTo>
                  <a:lnTo>
                    <a:pt x="105" y="794"/>
                  </a:lnTo>
                  <a:lnTo>
                    <a:pt x="126" y="682"/>
                  </a:lnTo>
                  <a:lnTo>
                    <a:pt x="153" y="561"/>
                  </a:lnTo>
                  <a:lnTo>
                    <a:pt x="188" y="435"/>
                  </a:lnTo>
                  <a:lnTo>
                    <a:pt x="228" y="303"/>
                  </a:lnTo>
                  <a:lnTo>
                    <a:pt x="276" y="167"/>
                  </a:lnTo>
                  <a:lnTo>
                    <a:pt x="279" y="126"/>
                  </a:lnTo>
                  <a:lnTo>
                    <a:pt x="282" y="94"/>
                  </a:lnTo>
                  <a:lnTo>
                    <a:pt x="279" y="65"/>
                  </a:lnTo>
                  <a:lnTo>
                    <a:pt x="276" y="41"/>
                  </a:lnTo>
                  <a:lnTo>
                    <a:pt x="271" y="25"/>
                  </a:lnTo>
                  <a:lnTo>
                    <a:pt x="266" y="11"/>
                  </a:lnTo>
                  <a:lnTo>
                    <a:pt x="255" y="3"/>
                  </a:lnTo>
                  <a:lnTo>
                    <a:pt x="244" y="0"/>
                  </a:lnTo>
                  <a:lnTo>
                    <a:pt x="188" y="156"/>
                  </a:lnTo>
                  <a:lnTo>
                    <a:pt x="137" y="303"/>
                  </a:lnTo>
                  <a:lnTo>
                    <a:pt x="94" y="451"/>
                  </a:lnTo>
                  <a:lnTo>
                    <a:pt x="62" y="590"/>
                  </a:lnTo>
                  <a:lnTo>
                    <a:pt x="35" y="727"/>
                  </a:lnTo>
                  <a:lnTo>
                    <a:pt x="16" y="858"/>
                  </a:lnTo>
                  <a:lnTo>
                    <a:pt x="3" y="985"/>
                  </a:lnTo>
                  <a:lnTo>
                    <a:pt x="0" y="1108"/>
                  </a:lnTo>
                  <a:lnTo>
                    <a:pt x="3" y="1215"/>
                  </a:lnTo>
                  <a:lnTo>
                    <a:pt x="8" y="1317"/>
                  </a:lnTo>
                  <a:lnTo>
                    <a:pt x="19" y="1419"/>
                  </a:lnTo>
                  <a:lnTo>
                    <a:pt x="32" y="1515"/>
                  </a:lnTo>
                  <a:lnTo>
                    <a:pt x="51" y="1612"/>
                  </a:lnTo>
                  <a:lnTo>
                    <a:pt x="70" y="1703"/>
                  </a:lnTo>
                  <a:lnTo>
                    <a:pt x="121" y="1883"/>
                  </a:lnTo>
                  <a:lnTo>
                    <a:pt x="180" y="2052"/>
                  </a:lnTo>
                  <a:lnTo>
                    <a:pt x="244" y="2213"/>
                  </a:lnTo>
                  <a:lnTo>
                    <a:pt x="314" y="2366"/>
                  </a:lnTo>
                  <a:lnTo>
                    <a:pt x="386" y="2513"/>
                  </a:lnTo>
                  <a:lnTo>
                    <a:pt x="456" y="2655"/>
                  </a:lnTo>
                  <a:lnTo>
                    <a:pt x="526" y="2792"/>
                  </a:lnTo>
                  <a:lnTo>
                    <a:pt x="590" y="2926"/>
                  </a:lnTo>
                  <a:lnTo>
                    <a:pt x="649" y="3057"/>
                  </a:lnTo>
                  <a:lnTo>
                    <a:pt x="700" y="3186"/>
                  </a:lnTo>
                  <a:lnTo>
                    <a:pt x="738" y="3315"/>
                  </a:lnTo>
                  <a:lnTo>
                    <a:pt x="762" y="3444"/>
                  </a:lnTo>
                  <a:lnTo>
                    <a:pt x="767" y="3508"/>
                  </a:lnTo>
                  <a:lnTo>
                    <a:pt x="770" y="3572"/>
                  </a:lnTo>
                  <a:lnTo>
                    <a:pt x="770" y="3709"/>
                  </a:lnTo>
                  <a:lnTo>
                    <a:pt x="767" y="3752"/>
                  </a:lnTo>
                  <a:lnTo>
                    <a:pt x="767" y="3797"/>
                  </a:lnTo>
                  <a:lnTo>
                    <a:pt x="764" y="3848"/>
                  </a:lnTo>
                  <a:lnTo>
                    <a:pt x="762" y="3843"/>
                  </a:lnTo>
                  <a:lnTo>
                    <a:pt x="764" y="3848"/>
                  </a:lnTo>
                  <a:close/>
                </a:path>
              </a:pathLst>
            </a:custGeom>
            <a:solidFill>
              <a:srgbClr val="000000"/>
            </a:solidFill>
            <a:ln w="9525">
              <a:noFill/>
              <a:round/>
              <a:headEnd/>
              <a:tailEnd/>
            </a:ln>
          </p:spPr>
          <p:txBody>
            <a:bodyPr/>
            <a:lstStyle/>
            <a:p>
              <a:endParaRPr lang="ar-SA"/>
            </a:p>
          </p:txBody>
        </p:sp>
        <p:sp>
          <p:nvSpPr>
            <p:cNvPr id="29706" name="Freeform 12"/>
            <p:cNvSpPr>
              <a:spLocks/>
            </p:cNvSpPr>
            <p:nvPr/>
          </p:nvSpPr>
          <p:spPr bwMode="auto">
            <a:xfrm>
              <a:off x="1229" y="5464"/>
              <a:ext cx="912" cy="5546"/>
            </a:xfrm>
            <a:custGeom>
              <a:avLst/>
              <a:gdLst>
                <a:gd name="T0" fmla="*/ 829 w 844"/>
                <a:gd name="T1" fmla="*/ 5602 h 5478"/>
                <a:gd name="T2" fmla="*/ 1020 w 844"/>
                <a:gd name="T3" fmla="*/ 5150 h 5478"/>
                <a:gd name="T4" fmla="*/ 1062 w 844"/>
                <a:gd name="T5" fmla="*/ 4605 h 5478"/>
                <a:gd name="T6" fmla="*/ 951 w 844"/>
                <a:gd name="T7" fmla="*/ 3926 h 5478"/>
                <a:gd name="T8" fmla="*/ 632 w 844"/>
                <a:gd name="T9" fmla="*/ 2840 h 5478"/>
                <a:gd name="T10" fmla="*/ 405 w 844"/>
                <a:gd name="T11" fmla="*/ 2019 h 5478"/>
                <a:gd name="T12" fmla="*/ 341 w 844"/>
                <a:gd name="T13" fmla="*/ 1594 h 5478"/>
                <a:gd name="T14" fmla="*/ 362 w 844"/>
                <a:gd name="T15" fmla="*/ 1235 h 5478"/>
                <a:gd name="T16" fmla="*/ 464 w 844"/>
                <a:gd name="T17" fmla="*/ 842 h 5478"/>
                <a:gd name="T18" fmla="*/ 648 w 844"/>
                <a:gd name="T19" fmla="*/ 662 h 5478"/>
                <a:gd name="T20" fmla="*/ 740 w 844"/>
                <a:gd name="T21" fmla="*/ 519 h 5478"/>
                <a:gd name="T22" fmla="*/ 774 w 844"/>
                <a:gd name="T23" fmla="*/ 393 h 5478"/>
                <a:gd name="T24" fmla="*/ 856 w 844"/>
                <a:gd name="T25" fmla="*/ 379 h 5478"/>
                <a:gd name="T26" fmla="*/ 940 w 844"/>
                <a:gd name="T27" fmla="*/ 453 h 5478"/>
                <a:gd name="T28" fmla="*/ 965 w 844"/>
                <a:gd name="T29" fmla="*/ 568 h 5478"/>
                <a:gd name="T30" fmla="*/ 1038 w 844"/>
                <a:gd name="T31" fmla="*/ 516 h 5478"/>
                <a:gd name="T32" fmla="*/ 1048 w 844"/>
                <a:gd name="T33" fmla="*/ 398 h 5478"/>
                <a:gd name="T34" fmla="*/ 940 w 844"/>
                <a:gd name="T35" fmla="*/ 277 h 5478"/>
                <a:gd name="T36" fmla="*/ 815 w 844"/>
                <a:gd name="T37" fmla="*/ 247 h 5478"/>
                <a:gd name="T38" fmla="*/ 792 w 844"/>
                <a:gd name="T39" fmla="*/ 177 h 5478"/>
                <a:gd name="T40" fmla="*/ 829 w 844"/>
                <a:gd name="T41" fmla="*/ 125 h 5478"/>
                <a:gd name="T42" fmla="*/ 781 w 844"/>
                <a:gd name="T43" fmla="*/ 8 h 5478"/>
                <a:gd name="T44" fmla="*/ 648 w 844"/>
                <a:gd name="T45" fmla="*/ 99 h 5478"/>
                <a:gd name="T46" fmla="*/ 571 w 844"/>
                <a:gd name="T47" fmla="*/ 148 h 5478"/>
                <a:gd name="T48" fmla="*/ 480 w 844"/>
                <a:gd name="T49" fmla="*/ 72 h 5478"/>
                <a:gd name="T50" fmla="*/ 287 w 844"/>
                <a:gd name="T51" fmla="*/ 2 h 5478"/>
                <a:gd name="T52" fmla="*/ 165 w 844"/>
                <a:gd name="T53" fmla="*/ 8 h 5478"/>
                <a:gd name="T54" fmla="*/ 27 w 844"/>
                <a:gd name="T55" fmla="*/ 88 h 5478"/>
                <a:gd name="T56" fmla="*/ 5 w 844"/>
                <a:gd name="T57" fmla="*/ 201 h 5478"/>
                <a:gd name="T58" fmla="*/ 71 w 844"/>
                <a:gd name="T59" fmla="*/ 234 h 5478"/>
                <a:gd name="T60" fmla="*/ 128 w 844"/>
                <a:gd name="T61" fmla="*/ 177 h 5478"/>
                <a:gd name="T62" fmla="*/ 95 w 844"/>
                <a:gd name="T63" fmla="*/ 102 h 5478"/>
                <a:gd name="T64" fmla="*/ 183 w 844"/>
                <a:gd name="T65" fmla="*/ 83 h 5478"/>
                <a:gd name="T66" fmla="*/ 373 w 844"/>
                <a:gd name="T67" fmla="*/ 166 h 5478"/>
                <a:gd name="T68" fmla="*/ 437 w 844"/>
                <a:gd name="T69" fmla="*/ 299 h 5478"/>
                <a:gd name="T70" fmla="*/ 375 w 844"/>
                <a:gd name="T71" fmla="*/ 419 h 5478"/>
                <a:gd name="T72" fmla="*/ 368 w 844"/>
                <a:gd name="T73" fmla="*/ 600 h 5478"/>
                <a:gd name="T74" fmla="*/ 389 w 844"/>
                <a:gd name="T75" fmla="*/ 707 h 5478"/>
                <a:gd name="T76" fmla="*/ 375 w 844"/>
                <a:gd name="T77" fmla="*/ 821 h 5478"/>
                <a:gd name="T78" fmla="*/ 320 w 844"/>
                <a:gd name="T79" fmla="*/ 1087 h 5478"/>
                <a:gd name="T80" fmla="*/ 277 w 844"/>
                <a:gd name="T81" fmla="*/ 1594 h 5478"/>
                <a:gd name="T82" fmla="*/ 338 w 844"/>
                <a:gd name="T83" fmla="*/ 2054 h 5478"/>
                <a:gd name="T84" fmla="*/ 632 w 844"/>
                <a:gd name="T85" fmla="*/ 3124 h 5478"/>
                <a:gd name="T86" fmla="*/ 875 w 844"/>
                <a:gd name="T87" fmla="*/ 3979 h 5478"/>
                <a:gd name="T88" fmla="*/ 970 w 844"/>
                <a:gd name="T89" fmla="*/ 4447 h 5478"/>
                <a:gd name="T90" fmla="*/ 984 w 844"/>
                <a:gd name="T91" fmla="*/ 4819 h 5478"/>
                <a:gd name="T92" fmla="*/ 882 w 844"/>
                <a:gd name="T93" fmla="*/ 5343 h 5478"/>
                <a:gd name="T94" fmla="*/ 787 w 844"/>
                <a:gd name="T95" fmla="*/ 5537 h 5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44"/>
                <a:gd name="T145" fmla="*/ 0 h 5478"/>
                <a:gd name="T146" fmla="*/ 844 w 844"/>
                <a:gd name="T147" fmla="*/ 5478 h 5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44" h="5478">
                  <a:moveTo>
                    <a:pt x="579" y="5398"/>
                  </a:moveTo>
                  <a:lnTo>
                    <a:pt x="598" y="5478"/>
                  </a:lnTo>
                  <a:lnTo>
                    <a:pt x="600" y="5478"/>
                  </a:lnTo>
                  <a:lnTo>
                    <a:pt x="657" y="5398"/>
                  </a:lnTo>
                  <a:lnTo>
                    <a:pt x="708" y="5304"/>
                  </a:lnTo>
                  <a:lnTo>
                    <a:pt x="750" y="5202"/>
                  </a:lnTo>
                  <a:lnTo>
                    <a:pt x="783" y="5087"/>
                  </a:lnTo>
                  <a:lnTo>
                    <a:pt x="809" y="4963"/>
                  </a:lnTo>
                  <a:lnTo>
                    <a:pt x="828" y="4826"/>
                  </a:lnTo>
                  <a:lnTo>
                    <a:pt x="842" y="4679"/>
                  </a:lnTo>
                  <a:lnTo>
                    <a:pt x="844" y="4521"/>
                  </a:lnTo>
                  <a:lnTo>
                    <a:pt x="842" y="4438"/>
                  </a:lnTo>
                  <a:lnTo>
                    <a:pt x="839" y="4352"/>
                  </a:lnTo>
                  <a:lnTo>
                    <a:pt x="820" y="4172"/>
                  </a:lnTo>
                  <a:lnTo>
                    <a:pt x="791" y="3982"/>
                  </a:lnTo>
                  <a:lnTo>
                    <a:pt x="753" y="3783"/>
                  </a:lnTo>
                  <a:lnTo>
                    <a:pt x="710" y="3579"/>
                  </a:lnTo>
                  <a:lnTo>
                    <a:pt x="662" y="3370"/>
                  </a:lnTo>
                  <a:lnTo>
                    <a:pt x="557" y="2947"/>
                  </a:lnTo>
                  <a:lnTo>
                    <a:pt x="501" y="2737"/>
                  </a:lnTo>
                  <a:lnTo>
                    <a:pt x="450" y="2528"/>
                  </a:lnTo>
                  <a:lnTo>
                    <a:pt x="402" y="2327"/>
                  </a:lnTo>
                  <a:lnTo>
                    <a:pt x="359" y="2131"/>
                  </a:lnTo>
                  <a:lnTo>
                    <a:pt x="321" y="1946"/>
                  </a:lnTo>
                  <a:lnTo>
                    <a:pt x="292" y="1772"/>
                  </a:lnTo>
                  <a:lnTo>
                    <a:pt x="281" y="1689"/>
                  </a:lnTo>
                  <a:lnTo>
                    <a:pt x="273" y="1611"/>
                  </a:lnTo>
                  <a:lnTo>
                    <a:pt x="270" y="1536"/>
                  </a:lnTo>
                  <a:lnTo>
                    <a:pt x="268" y="1464"/>
                  </a:lnTo>
                  <a:lnTo>
                    <a:pt x="270" y="1373"/>
                  </a:lnTo>
                  <a:lnTo>
                    <a:pt x="276" y="1281"/>
                  </a:lnTo>
                  <a:lnTo>
                    <a:pt x="287" y="1190"/>
                  </a:lnTo>
                  <a:lnTo>
                    <a:pt x="300" y="1096"/>
                  </a:lnTo>
                  <a:lnTo>
                    <a:pt x="319" y="1002"/>
                  </a:lnTo>
                  <a:lnTo>
                    <a:pt x="340" y="909"/>
                  </a:lnTo>
                  <a:lnTo>
                    <a:pt x="367" y="812"/>
                  </a:lnTo>
                  <a:lnTo>
                    <a:pt x="396" y="716"/>
                  </a:lnTo>
                  <a:lnTo>
                    <a:pt x="442" y="691"/>
                  </a:lnTo>
                  <a:lnTo>
                    <a:pt x="482" y="667"/>
                  </a:lnTo>
                  <a:lnTo>
                    <a:pt x="514" y="638"/>
                  </a:lnTo>
                  <a:lnTo>
                    <a:pt x="541" y="608"/>
                  </a:lnTo>
                  <a:lnTo>
                    <a:pt x="563" y="576"/>
                  </a:lnTo>
                  <a:lnTo>
                    <a:pt x="579" y="539"/>
                  </a:lnTo>
                  <a:lnTo>
                    <a:pt x="587" y="501"/>
                  </a:lnTo>
                  <a:lnTo>
                    <a:pt x="590" y="461"/>
                  </a:lnTo>
                  <a:lnTo>
                    <a:pt x="592" y="423"/>
                  </a:lnTo>
                  <a:lnTo>
                    <a:pt x="606" y="391"/>
                  </a:lnTo>
                  <a:lnTo>
                    <a:pt x="614" y="378"/>
                  </a:lnTo>
                  <a:lnTo>
                    <a:pt x="627" y="370"/>
                  </a:lnTo>
                  <a:lnTo>
                    <a:pt x="640" y="364"/>
                  </a:lnTo>
                  <a:lnTo>
                    <a:pt x="659" y="362"/>
                  </a:lnTo>
                  <a:lnTo>
                    <a:pt x="678" y="364"/>
                  </a:lnTo>
                  <a:lnTo>
                    <a:pt x="697" y="375"/>
                  </a:lnTo>
                  <a:lnTo>
                    <a:pt x="716" y="388"/>
                  </a:lnTo>
                  <a:lnTo>
                    <a:pt x="734" y="410"/>
                  </a:lnTo>
                  <a:lnTo>
                    <a:pt x="745" y="437"/>
                  </a:lnTo>
                  <a:lnTo>
                    <a:pt x="753" y="469"/>
                  </a:lnTo>
                  <a:lnTo>
                    <a:pt x="750" y="506"/>
                  </a:lnTo>
                  <a:lnTo>
                    <a:pt x="742" y="549"/>
                  </a:lnTo>
                  <a:lnTo>
                    <a:pt x="764" y="547"/>
                  </a:lnTo>
                  <a:lnTo>
                    <a:pt x="785" y="541"/>
                  </a:lnTo>
                  <a:lnTo>
                    <a:pt x="801" y="531"/>
                  </a:lnTo>
                  <a:lnTo>
                    <a:pt x="815" y="517"/>
                  </a:lnTo>
                  <a:lnTo>
                    <a:pt x="823" y="498"/>
                  </a:lnTo>
                  <a:lnTo>
                    <a:pt x="831" y="480"/>
                  </a:lnTo>
                  <a:lnTo>
                    <a:pt x="834" y="455"/>
                  </a:lnTo>
                  <a:lnTo>
                    <a:pt x="836" y="426"/>
                  </a:lnTo>
                  <a:lnTo>
                    <a:pt x="831" y="383"/>
                  </a:lnTo>
                  <a:lnTo>
                    <a:pt x="817" y="346"/>
                  </a:lnTo>
                  <a:lnTo>
                    <a:pt x="799" y="313"/>
                  </a:lnTo>
                  <a:lnTo>
                    <a:pt x="775" y="289"/>
                  </a:lnTo>
                  <a:lnTo>
                    <a:pt x="745" y="268"/>
                  </a:lnTo>
                  <a:lnTo>
                    <a:pt x="718" y="254"/>
                  </a:lnTo>
                  <a:lnTo>
                    <a:pt x="689" y="244"/>
                  </a:lnTo>
                  <a:lnTo>
                    <a:pt x="665" y="241"/>
                  </a:lnTo>
                  <a:lnTo>
                    <a:pt x="646" y="238"/>
                  </a:lnTo>
                  <a:lnTo>
                    <a:pt x="632" y="230"/>
                  </a:lnTo>
                  <a:lnTo>
                    <a:pt x="624" y="217"/>
                  </a:lnTo>
                  <a:lnTo>
                    <a:pt x="622" y="201"/>
                  </a:lnTo>
                  <a:lnTo>
                    <a:pt x="627" y="171"/>
                  </a:lnTo>
                  <a:lnTo>
                    <a:pt x="635" y="158"/>
                  </a:lnTo>
                  <a:lnTo>
                    <a:pt x="649" y="144"/>
                  </a:lnTo>
                  <a:lnTo>
                    <a:pt x="654" y="134"/>
                  </a:lnTo>
                  <a:lnTo>
                    <a:pt x="657" y="120"/>
                  </a:lnTo>
                  <a:lnTo>
                    <a:pt x="659" y="104"/>
                  </a:lnTo>
                  <a:lnTo>
                    <a:pt x="659" y="32"/>
                  </a:lnTo>
                  <a:lnTo>
                    <a:pt x="657" y="0"/>
                  </a:lnTo>
                  <a:lnTo>
                    <a:pt x="619" y="8"/>
                  </a:lnTo>
                  <a:lnTo>
                    <a:pt x="587" y="21"/>
                  </a:lnTo>
                  <a:lnTo>
                    <a:pt x="557" y="42"/>
                  </a:lnTo>
                  <a:lnTo>
                    <a:pt x="531" y="72"/>
                  </a:lnTo>
                  <a:lnTo>
                    <a:pt x="514" y="96"/>
                  </a:lnTo>
                  <a:lnTo>
                    <a:pt x="498" y="118"/>
                  </a:lnTo>
                  <a:lnTo>
                    <a:pt x="482" y="134"/>
                  </a:lnTo>
                  <a:lnTo>
                    <a:pt x="469" y="142"/>
                  </a:lnTo>
                  <a:lnTo>
                    <a:pt x="453" y="142"/>
                  </a:lnTo>
                  <a:lnTo>
                    <a:pt x="437" y="136"/>
                  </a:lnTo>
                  <a:lnTo>
                    <a:pt x="421" y="120"/>
                  </a:lnTo>
                  <a:lnTo>
                    <a:pt x="402" y="96"/>
                  </a:lnTo>
                  <a:lnTo>
                    <a:pt x="380" y="69"/>
                  </a:lnTo>
                  <a:lnTo>
                    <a:pt x="354" y="48"/>
                  </a:lnTo>
                  <a:lnTo>
                    <a:pt x="321" y="29"/>
                  </a:lnTo>
                  <a:lnTo>
                    <a:pt x="289" y="18"/>
                  </a:lnTo>
                  <a:lnTo>
                    <a:pt x="228" y="2"/>
                  </a:lnTo>
                  <a:lnTo>
                    <a:pt x="201" y="0"/>
                  </a:lnTo>
                  <a:lnTo>
                    <a:pt x="179" y="0"/>
                  </a:lnTo>
                  <a:lnTo>
                    <a:pt x="158" y="2"/>
                  </a:lnTo>
                  <a:lnTo>
                    <a:pt x="131" y="8"/>
                  </a:lnTo>
                  <a:lnTo>
                    <a:pt x="99" y="21"/>
                  </a:lnTo>
                  <a:lnTo>
                    <a:pt x="69" y="37"/>
                  </a:lnTo>
                  <a:lnTo>
                    <a:pt x="42" y="59"/>
                  </a:lnTo>
                  <a:lnTo>
                    <a:pt x="21" y="85"/>
                  </a:lnTo>
                  <a:lnTo>
                    <a:pt x="5" y="115"/>
                  </a:lnTo>
                  <a:lnTo>
                    <a:pt x="0" y="152"/>
                  </a:lnTo>
                  <a:lnTo>
                    <a:pt x="2" y="177"/>
                  </a:lnTo>
                  <a:lnTo>
                    <a:pt x="5" y="195"/>
                  </a:lnTo>
                  <a:lnTo>
                    <a:pt x="13" y="211"/>
                  </a:lnTo>
                  <a:lnTo>
                    <a:pt x="24" y="219"/>
                  </a:lnTo>
                  <a:lnTo>
                    <a:pt x="37" y="225"/>
                  </a:lnTo>
                  <a:lnTo>
                    <a:pt x="56" y="225"/>
                  </a:lnTo>
                  <a:lnTo>
                    <a:pt x="75" y="222"/>
                  </a:lnTo>
                  <a:lnTo>
                    <a:pt x="99" y="211"/>
                  </a:lnTo>
                  <a:lnTo>
                    <a:pt x="101" y="193"/>
                  </a:lnTo>
                  <a:lnTo>
                    <a:pt x="101" y="171"/>
                  </a:lnTo>
                  <a:lnTo>
                    <a:pt x="99" y="160"/>
                  </a:lnTo>
                  <a:lnTo>
                    <a:pt x="93" y="147"/>
                  </a:lnTo>
                  <a:lnTo>
                    <a:pt x="80" y="115"/>
                  </a:lnTo>
                  <a:lnTo>
                    <a:pt x="75" y="99"/>
                  </a:lnTo>
                  <a:lnTo>
                    <a:pt x="80" y="88"/>
                  </a:lnTo>
                  <a:lnTo>
                    <a:pt x="91" y="77"/>
                  </a:lnTo>
                  <a:lnTo>
                    <a:pt x="112" y="75"/>
                  </a:lnTo>
                  <a:lnTo>
                    <a:pt x="144" y="80"/>
                  </a:lnTo>
                  <a:lnTo>
                    <a:pt x="182" y="91"/>
                  </a:lnTo>
                  <a:lnTo>
                    <a:pt x="222" y="110"/>
                  </a:lnTo>
                  <a:lnTo>
                    <a:pt x="260" y="134"/>
                  </a:lnTo>
                  <a:lnTo>
                    <a:pt x="295" y="160"/>
                  </a:lnTo>
                  <a:lnTo>
                    <a:pt x="321" y="193"/>
                  </a:lnTo>
                  <a:lnTo>
                    <a:pt x="340" y="225"/>
                  </a:lnTo>
                  <a:lnTo>
                    <a:pt x="348" y="257"/>
                  </a:lnTo>
                  <a:lnTo>
                    <a:pt x="346" y="287"/>
                  </a:lnTo>
                  <a:lnTo>
                    <a:pt x="337" y="311"/>
                  </a:lnTo>
                  <a:lnTo>
                    <a:pt x="319" y="351"/>
                  </a:lnTo>
                  <a:lnTo>
                    <a:pt x="305" y="375"/>
                  </a:lnTo>
                  <a:lnTo>
                    <a:pt x="297" y="404"/>
                  </a:lnTo>
                  <a:lnTo>
                    <a:pt x="289" y="442"/>
                  </a:lnTo>
                  <a:lnTo>
                    <a:pt x="287" y="490"/>
                  </a:lnTo>
                  <a:lnTo>
                    <a:pt x="289" y="541"/>
                  </a:lnTo>
                  <a:lnTo>
                    <a:pt x="292" y="579"/>
                  </a:lnTo>
                  <a:lnTo>
                    <a:pt x="297" y="611"/>
                  </a:lnTo>
                  <a:lnTo>
                    <a:pt x="300" y="635"/>
                  </a:lnTo>
                  <a:lnTo>
                    <a:pt x="305" y="657"/>
                  </a:lnTo>
                  <a:lnTo>
                    <a:pt x="308" y="681"/>
                  </a:lnTo>
                  <a:lnTo>
                    <a:pt x="308" y="708"/>
                  </a:lnTo>
                  <a:lnTo>
                    <a:pt x="305" y="740"/>
                  </a:lnTo>
                  <a:lnTo>
                    <a:pt x="303" y="761"/>
                  </a:lnTo>
                  <a:lnTo>
                    <a:pt x="297" y="791"/>
                  </a:lnTo>
                  <a:lnTo>
                    <a:pt x="292" y="823"/>
                  </a:lnTo>
                  <a:lnTo>
                    <a:pt x="284" y="860"/>
                  </a:lnTo>
                  <a:lnTo>
                    <a:pt x="270" y="949"/>
                  </a:lnTo>
                  <a:lnTo>
                    <a:pt x="254" y="1048"/>
                  </a:lnTo>
                  <a:lnTo>
                    <a:pt x="228" y="1260"/>
                  </a:lnTo>
                  <a:lnTo>
                    <a:pt x="219" y="1362"/>
                  </a:lnTo>
                  <a:lnTo>
                    <a:pt x="217" y="1458"/>
                  </a:lnTo>
                  <a:lnTo>
                    <a:pt x="219" y="1536"/>
                  </a:lnTo>
                  <a:lnTo>
                    <a:pt x="222" y="1619"/>
                  </a:lnTo>
                  <a:lnTo>
                    <a:pt x="230" y="1705"/>
                  </a:lnTo>
                  <a:lnTo>
                    <a:pt x="241" y="1794"/>
                  </a:lnTo>
                  <a:lnTo>
                    <a:pt x="268" y="1979"/>
                  </a:lnTo>
                  <a:lnTo>
                    <a:pt x="305" y="2174"/>
                  </a:lnTo>
                  <a:lnTo>
                    <a:pt x="348" y="2378"/>
                  </a:lnTo>
                  <a:lnTo>
                    <a:pt x="396" y="2585"/>
                  </a:lnTo>
                  <a:lnTo>
                    <a:pt x="501" y="3011"/>
                  </a:lnTo>
                  <a:lnTo>
                    <a:pt x="603" y="3432"/>
                  </a:lnTo>
                  <a:lnTo>
                    <a:pt x="651" y="3636"/>
                  </a:lnTo>
                  <a:lnTo>
                    <a:pt x="673" y="3738"/>
                  </a:lnTo>
                  <a:lnTo>
                    <a:pt x="694" y="3834"/>
                  </a:lnTo>
                  <a:lnTo>
                    <a:pt x="732" y="4022"/>
                  </a:lnTo>
                  <a:lnTo>
                    <a:pt x="745" y="4113"/>
                  </a:lnTo>
                  <a:lnTo>
                    <a:pt x="758" y="4199"/>
                  </a:lnTo>
                  <a:lnTo>
                    <a:pt x="769" y="4285"/>
                  </a:lnTo>
                  <a:lnTo>
                    <a:pt x="777" y="4365"/>
                  </a:lnTo>
                  <a:lnTo>
                    <a:pt x="780" y="4440"/>
                  </a:lnTo>
                  <a:lnTo>
                    <a:pt x="783" y="4513"/>
                  </a:lnTo>
                  <a:lnTo>
                    <a:pt x="780" y="4644"/>
                  </a:lnTo>
                  <a:lnTo>
                    <a:pt x="769" y="4778"/>
                  </a:lnTo>
                  <a:lnTo>
                    <a:pt x="753" y="4910"/>
                  </a:lnTo>
                  <a:lnTo>
                    <a:pt x="729" y="5033"/>
                  </a:lnTo>
                  <a:lnTo>
                    <a:pt x="699" y="5148"/>
                  </a:lnTo>
                  <a:lnTo>
                    <a:pt x="683" y="5202"/>
                  </a:lnTo>
                  <a:lnTo>
                    <a:pt x="665" y="5250"/>
                  </a:lnTo>
                  <a:lnTo>
                    <a:pt x="646" y="5296"/>
                  </a:lnTo>
                  <a:lnTo>
                    <a:pt x="624" y="5336"/>
                  </a:lnTo>
                  <a:lnTo>
                    <a:pt x="603" y="5371"/>
                  </a:lnTo>
                  <a:lnTo>
                    <a:pt x="579" y="5400"/>
                  </a:lnTo>
                  <a:lnTo>
                    <a:pt x="579" y="5398"/>
                  </a:lnTo>
                  <a:close/>
                </a:path>
              </a:pathLst>
            </a:custGeom>
            <a:solidFill>
              <a:srgbClr val="000000"/>
            </a:solidFill>
            <a:ln w="9525">
              <a:noFill/>
              <a:round/>
              <a:headEnd/>
              <a:tailEnd/>
            </a:ln>
          </p:spPr>
          <p:txBody>
            <a:bodyPr/>
            <a:lstStyle/>
            <a:p>
              <a:endParaRPr lang="ar-SA"/>
            </a:p>
          </p:txBody>
        </p:sp>
        <p:sp>
          <p:nvSpPr>
            <p:cNvPr id="29707" name="Freeform 13"/>
            <p:cNvSpPr>
              <a:spLocks/>
            </p:cNvSpPr>
            <p:nvPr/>
          </p:nvSpPr>
          <p:spPr bwMode="auto">
            <a:xfrm>
              <a:off x="1956" y="5749"/>
              <a:ext cx="493" cy="3075"/>
            </a:xfrm>
            <a:custGeom>
              <a:avLst/>
              <a:gdLst>
                <a:gd name="T0" fmla="*/ 0 w 456"/>
                <a:gd name="T1" fmla="*/ 2998 h 3038"/>
                <a:gd name="T2" fmla="*/ 44 w 456"/>
                <a:gd name="T3" fmla="*/ 3148 h 3038"/>
                <a:gd name="T4" fmla="*/ 46 w 456"/>
                <a:gd name="T5" fmla="*/ 3150 h 3038"/>
                <a:gd name="T6" fmla="*/ 111 w 456"/>
                <a:gd name="T7" fmla="*/ 2945 h 3038"/>
                <a:gd name="T8" fmla="*/ 172 w 456"/>
                <a:gd name="T9" fmla="*/ 2745 h 3038"/>
                <a:gd name="T10" fmla="*/ 227 w 456"/>
                <a:gd name="T11" fmla="*/ 2547 h 3038"/>
                <a:gd name="T12" fmla="*/ 278 w 456"/>
                <a:gd name="T13" fmla="*/ 2355 h 3038"/>
                <a:gd name="T14" fmla="*/ 325 w 456"/>
                <a:gd name="T15" fmla="*/ 2169 h 3038"/>
                <a:gd name="T16" fmla="*/ 370 w 456"/>
                <a:gd name="T17" fmla="*/ 1986 h 3038"/>
                <a:gd name="T18" fmla="*/ 409 w 456"/>
                <a:gd name="T19" fmla="*/ 1807 h 3038"/>
                <a:gd name="T20" fmla="*/ 443 w 456"/>
                <a:gd name="T21" fmla="*/ 1632 h 3038"/>
                <a:gd name="T22" fmla="*/ 474 w 456"/>
                <a:gd name="T23" fmla="*/ 1463 h 3038"/>
                <a:gd name="T24" fmla="*/ 502 w 456"/>
                <a:gd name="T25" fmla="*/ 1298 h 3038"/>
                <a:gd name="T26" fmla="*/ 524 w 456"/>
                <a:gd name="T27" fmla="*/ 1138 h 3038"/>
                <a:gd name="T28" fmla="*/ 543 w 456"/>
                <a:gd name="T29" fmla="*/ 983 h 3038"/>
                <a:gd name="T30" fmla="*/ 559 w 456"/>
                <a:gd name="T31" fmla="*/ 829 h 3038"/>
                <a:gd name="T32" fmla="*/ 570 w 456"/>
                <a:gd name="T33" fmla="*/ 681 h 3038"/>
                <a:gd name="T34" fmla="*/ 573 w 456"/>
                <a:gd name="T35" fmla="*/ 536 h 3038"/>
                <a:gd name="T36" fmla="*/ 576 w 456"/>
                <a:gd name="T37" fmla="*/ 399 h 3038"/>
                <a:gd name="T38" fmla="*/ 576 w 456"/>
                <a:gd name="T39" fmla="*/ 323 h 3038"/>
                <a:gd name="T40" fmla="*/ 573 w 456"/>
                <a:gd name="T41" fmla="*/ 253 h 3038"/>
                <a:gd name="T42" fmla="*/ 570 w 456"/>
                <a:gd name="T43" fmla="*/ 191 h 3038"/>
                <a:gd name="T44" fmla="*/ 564 w 456"/>
                <a:gd name="T45" fmla="*/ 140 h 3038"/>
                <a:gd name="T46" fmla="*/ 559 w 456"/>
                <a:gd name="T47" fmla="*/ 94 h 3038"/>
                <a:gd name="T48" fmla="*/ 548 w 456"/>
                <a:gd name="T49" fmla="*/ 57 h 3038"/>
                <a:gd name="T50" fmla="*/ 538 w 456"/>
                <a:gd name="T51" fmla="*/ 24 h 3038"/>
                <a:gd name="T52" fmla="*/ 529 w 456"/>
                <a:gd name="T53" fmla="*/ 3 h 3038"/>
                <a:gd name="T54" fmla="*/ 529 w 456"/>
                <a:gd name="T55" fmla="*/ 0 h 3038"/>
                <a:gd name="T56" fmla="*/ 467 w 456"/>
                <a:gd name="T57" fmla="*/ 16 h 3038"/>
                <a:gd name="T58" fmla="*/ 467 w 456"/>
                <a:gd name="T59" fmla="*/ 19 h 3038"/>
                <a:gd name="T60" fmla="*/ 490 w 456"/>
                <a:gd name="T61" fmla="*/ 108 h 3038"/>
                <a:gd name="T62" fmla="*/ 504 w 456"/>
                <a:gd name="T63" fmla="*/ 199 h 3038"/>
                <a:gd name="T64" fmla="*/ 515 w 456"/>
                <a:gd name="T65" fmla="*/ 294 h 3038"/>
                <a:gd name="T66" fmla="*/ 518 w 456"/>
                <a:gd name="T67" fmla="*/ 399 h 3038"/>
                <a:gd name="T68" fmla="*/ 515 w 456"/>
                <a:gd name="T69" fmla="*/ 525 h 3038"/>
                <a:gd name="T70" fmla="*/ 512 w 456"/>
                <a:gd name="T71" fmla="*/ 660 h 3038"/>
                <a:gd name="T72" fmla="*/ 502 w 456"/>
                <a:gd name="T73" fmla="*/ 798 h 3038"/>
                <a:gd name="T74" fmla="*/ 484 w 456"/>
                <a:gd name="T75" fmla="*/ 940 h 3038"/>
                <a:gd name="T76" fmla="*/ 467 w 456"/>
                <a:gd name="T77" fmla="*/ 1088 h 3038"/>
                <a:gd name="T78" fmla="*/ 443 w 456"/>
                <a:gd name="T79" fmla="*/ 1238 h 3038"/>
                <a:gd name="T80" fmla="*/ 419 w 456"/>
                <a:gd name="T81" fmla="*/ 1394 h 3038"/>
                <a:gd name="T82" fmla="*/ 389 w 456"/>
                <a:gd name="T83" fmla="*/ 1554 h 3038"/>
                <a:gd name="T84" fmla="*/ 356 w 456"/>
                <a:gd name="T85" fmla="*/ 1718 h 3038"/>
                <a:gd name="T86" fmla="*/ 315 w 456"/>
                <a:gd name="T87" fmla="*/ 1888 h 3038"/>
                <a:gd name="T88" fmla="*/ 275 w 456"/>
                <a:gd name="T89" fmla="*/ 2060 h 3038"/>
                <a:gd name="T90" fmla="*/ 227 w 456"/>
                <a:gd name="T91" fmla="*/ 2239 h 3038"/>
                <a:gd name="T92" fmla="*/ 175 w 456"/>
                <a:gd name="T93" fmla="*/ 2422 h 3038"/>
                <a:gd name="T94" fmla="*/ 121 w 456"/>
                <a:gd name="T95" fmla="*/ 2608 h 3038"/>
                <a:gd name="T96" fmla="*/ 64 w 456"/>
                <a:gd name="T97" fmla="*/ 2800 h 3038"/>
                <a:gd name="T98" fmla="*/ 0 w 456"/>
                <a:gd name="T99" fmla="*/ 2998 h 30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6"/>
                <a:gd name="T151" fmla="*/ 0 h 3038"/>
                <a:gd name="T152" fmla="*/ 456 w 456"/>
                <a:gd name="T153" fmla="*/ 3038 h 303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6" h="3038">
                  <a:moveTo>
                    <a:pt x="0" y="2891"/>
                  </a:moveTo>
                  <a:lnTo>
                    <a:pt x="35" y="3036"/>
                  </a:lnTo>
                  <a:lnTo>
                    <a:pt x="37" y="3038"/>
                  </a:lnTo>
                  <a:lnTo>
                    <a:pt x="88" y="2840"/>
                  </a:lnTo>
                  <a:lnTo>
                    <a:pt x="136" y="2647"/>
                  </a:lnTo>
                  <a:lnTo>
                    <a:pt x="179" y="2456"/>
                  </a:lnTo>
                  <a:lnTo>
                    <a:pt x="220" y="2271"/>
                  </a:lnTo>
                  <a:lnTo>
                    <a:pt x="257" y="2092"/>
                  </a:lnTo>
                  <a:lnTo>
                    <a:pt x="292" y="1915"/>
                  </a:lnTo>
                  <a:lnTo>
                    <a:pt x="324" y="1743"/>
                  </a:lnTo>
                  <a:lnTo>
                    <a:pt x="351" y="1574"/>
                  </a:lnTo>
                  <a:lnTo>
                    <a:pt x="375" y="1411"/>
                  </a:lnTo>
                  <a:lnTo>
                    <a:pt x="397" y="1252"/>
                  </a:lnTo>
                  <a:lnTo>
                    <a:pt x="415" y="1097"/>
                  </a:lnTo>
                  <a:lnTo>
                    <a:pt x="429" y="947"/>
                  </a:lnTo>
                  <a:lnTo>
                    <a:pt x="442" y="799"/>
                  </a:lnTo>
                  <a:lnTo>
                    <a:pt x="450" y="657"/>
                  </a:lnTo>
                  <a:lnTo>
                    <a:pt x="453" y="518"/>
                  </a:lnTo>
                  <a:lnTo>
                    <a:pt x="456" y="384"/>
                  </a:lnTo>
                  <a:lnTo>
                    <a:pt x="456" y="311"/>
                  </a:lnTo>
                  <a:lnTo>
                    <a:pt x="453" y="244"/>
                  </a:lnTo>
                  <a:lnTo>
                    <a:pt x="450" y="185"/>
                  </a:lnTo>
                  <a:lnTo>
                    <a:pt x="447" y="134"/>
                  </a:lnTo>
                  <a:lnTo>
                    <a:pt x="442" y="91"/>
                  </a:lnTo>
                  <a:lnTo>
                    <a:pt x="434" y="54"/>
                  </a:lnTo>
                  <a:lnTo>
                    <a:pt x="426" y="24"/>
                  </a:lnTo>
                  <a:lnTo>
                    <a:pt x="418" y="3"/>
                  </a:lnTo>
                  <a:lnTo>
                    <a:pt x="418" y="0"/>
                  </a:lnTo>
                  <a:lnTo>
                    <a:pt x="370" y="16"/>
                  </a:lnTo>
                  <a:lnTo>
                    <a:pt x="370" y="19"/>
                  </a:lnTo>
                  <a:lnTo>
                    <a:pt x="388" y="105"/>
                  </a:lnTo>
                  <a:lnTo>
                    <a:pt x="399" y="193"/>
                  </a:lnTo>
                  <a:lnTo>
                    <a:pt x="407" y="284"/>
                  </a:lnTo>
                  <a:lnTo>
                    <a:pt x="410" y="384"/>
                  </a:lnTo>
                  <a:lnTo>
                    <a:pt x="407" y="507"/>
                  </a:lnTo>
                  <a:lnTo>
                    <a:pt x="405" y="636"/>
                  </a:lnTo>
                  <a:lnTo>
                    <a:pt x="397" y="770"/>
                  </a:lnTo>
                  <a:lnTo>
                    <a:pt x="383" y="907"/>
                  </a:lnTo>
                  <a:lnTo>
                    <a:pt x="370" y="1049"/>
                  </a:lnTo>
                  <a:lnTo>
                    <a:pt x="351" y="1193"/>
                  </a:lnTo>
                  <a:lnTo>
                    <a:pt x="332" y="1344"/>
                  </a:lnTo>
                  <a:lnTo>
                    <a:pt x="308" y="1499"/>
                  </a:lnTo>
                  <a:lnTo>
                    <a:pt x="281" y="1657"/>
                  </a:lnTo>
                  <a:lnTo>
                    <a:pt x="249" y="1821"/>
                  </a:lnTo>
                  <a:lnTo>
                    <a:pt x="217" y="1987"/>
                  </a:lnTo>
                  <a:lnTo>
                    <a:pt x="179" y="2159"/>
                  </a:lnTo>
                  <a:lnTo>
                    <a:pt x="139" y="2336"/>
                  </a:lnTo>
                  <a:lnTo>
                    <a:pt x="96" y="2515"/>
                  </a:lnTo>
                  <a:lnTo>
                    <a:pt x="51" y="2700"/>
                  </a:lnTo>
                  <a:lnTo>
                    <a:pt x="0" y="2891"/>
                  </a:lnTo>
                  <a:close/>
                </a:path>
              </a:pathLst>
            </a:custGeom>
            <a:solidFill>
              <a:srgbClr val="000000"/>
            </a:solidFill>
            <a:ln w="9525">
              <a:noFill/>
              <a:round/>
              <a:headEnd/>
              <a:tailEnd/>
            </a:ln>
          </p:spPr>
          <p:txBody>
            <a:bodyPr/>
            <a:lstStyle/>
            <a:p>
              <a:endParaRPr lang="ar-SA"/>
            </a:p>
          </p:txBody>
        </p:sp>
        <p:sp>
          <p:nvSpPr>
            <p:cNvPr id="29708" name="Freeform 14"/>
            <p:cNvSpPr>
              <a:spLocks/>
            </p:cNvSpPr>
            <p:nvPr/>
          </p:nvSpPr>
          <p:spPr bwMode="auto">
            <a:xfrm>
              <a:off x="1348" y="3031"/>
              <a:ext cx="1621" cy="1583"/>
            </a:xfrm>
            <a:custGeom>
              <a:avLst/>
              <a:gdLst>
                <a:gd name="T0" fmla="*/ 1044 w 1499"/>
                <a:gd name="T1" fmla="*/ 97 h 1563"/>
                <a:gd name="T2" fmla="*/ 905 w 1499"/>
                <a:gd name="T3" fmla="*/ 118 h 1563"/>
                <a:gd name="T4" fmla="*/ 851 w 1499"/>
                <a:gd name="T5" fmla="*/ 102 h 1563"/>
                <a:gd name="T6" fmla="*/ 799 w 1499"/>
                <a:gd name="T7" fmla="*/ 67 h 1563"/>
                <a:gd name="T8" fmla="*/ 667 w 1499"/>
                <a:gd name="T9" fmla="*/ 48 h 1563"/>
                <a:gd name="T10" fmla="*/ 518 w 1499"/>
                <a:gd name="T11" fmla="*/ 62 h 1563"/>
                <a:gd name="T12" fmla="*/ 308 w 1499"/>
                <a:gd name="T13" fmla="*/ 94 h 1563"/>
                <a:gd name="T14" fmla="*/ 186 w 1499"/>
                <a:gd name="T15" fmla="*/ 153 h 1563"/>
                <a:gd name="T16" fmla="*/ 77 w 1499"/>
                <a:gd name="T17" fmla="*/ 256 h 1563"/>
                <a:gd name="T18" fmla="*/ 13 w 1499"/>
                <a:gd name="T19" fmla="*/ 388 h 1563"/>
                <a:gd name="T20" fmla="*/ 2 w 1499"/>
                <a:gd name="T21" fmla="*/ 482 h 1563"/>
                <a:gd name="T22" fmla="*/ 77 w 1499"/>
                <a:gd name="T23" fmla="*/ 527 h 1563"/>
                <a:gd name="T24" fmla="*/ 175 w 1499"/>
                <a:gd name="T25" fmla="*/ 515 h 1563"/>
                <a:gd name="T26" fmla="*/ 191 w 1499"/>
                <a:gd name="T27" fmla="*/ 463 h 1563"/>
                <a:gd name="T28" fmla="*/ 125 w 1499"/>
                <a:gd name="T29" fmla="*/ 437 h 1563"/>
                <a:gd name="T30" fmla="*/ 95 w 1499"/>
                <a:gd name="T31" fmla="*/ 380 h 1563"/>
                <a:gd name="T32" fmla="*/ 121 w 1499"/>
                <a:gd name="T33" fmla="*/ 310 h 1563"/>
                <a:gd name="T34" fmla="*/ 298 w 1499"/>
                <a:gd name="T35" fmla="*/ 245 h 1563"/>
                <a:gd name="T36" fmla="*/ 478 w 1499"/>
                <a:gd name="T37" fmla="*/ 183 h 1563"/>
                <a:gd name="T38" fmla="*/ 634 w 1499"/>
                <a:gd name="T39" fmla="*/ 83 h 1563"/>
                <a:gd name="T40" fmla="*/ 757 w 1499"/>
                <a:gd name="T41" fmla="*/ 97 h 1563"/>
                <a:gd name="T42" fmla="*/ 799 w 1499"/>
                <a:gd name="T43" fmla="*/ 148 h 1563"/>
                <a:gd name="T44" fmla="*/ 787 w 1499"/>
                <a:gd name="T45" fmla="*/ 272 h 1563"/>
                <a:gd name="T46" fmla="*/ 752 w 1499"/>
                <a:gd name="T47" fmla="*/ 471 h 1563"/>
                <a:gd name="T48" fmla="*/ 789 w 1499"/>
                <a:gd name="T49" fmla="*/ 646 h 1563"/>
                <a:gd name="T50" fmla="*/ 905 w 1499"/>
                <a:gd name="T51" fmla="*/ 875 h 1563"/>
                <a:gd name="T52" fmla="*/ 1040 w 1499"/>
                <a:gd name="T53" fmla="*/ 1055 h 1563"/>
                <a:gd name="T54" fmla="*/ 1075 w 1499"/>
                <a:gd name="T55" fmla="*/ 1144 h 1563"/>
                <a:gd name="T56" fmla="*/ 1102 w 1499"/>
                <a:gd name="T57" fmla="*/ 1384 h 1563"/>
                <a:gd name="T58" fmla="*/ 1094 w 1499"/>
                <a:gd name="T59" fmla="*/ 1554 h 1563"/>
                <a:gd name="T60" fmla="*/ 1162 w 1499"/>
                <a:gd name="T61" fmla="*/ 1621 h 1563"/>
                <a:gd name="T62" fmla="*/ 1182 w 1499"/>
                <a:gd name="T63" fmla="*/ 1526 h 1563"/>
                <a:gd name="T64" fmla="*/ 1177 w 1499"/>
                <a:gd name="T65" fmla="*/ 1404 h 1563"/>
                <a:gd name="T66" fmla="*/ 1146 w 1499"/>
                <a:gd name="T67" fmla="*/ 1234 h 1563"/>
                <a:gd name="T68" fmla="*/ 1125 w 1499"/>
                <a:gd name="T69" fmla="*/ 1058 h 1563"/>
                <a:gd name="T70" fmla="*/ 1141 w 1499"/>
                <a:gd name="T71" fmla="*/ 980 h 1563"/>
                <a:gd name="T72" fmla="*/ 1186 w 1499"/>
                <a:gd name="T73" fmla="*/ 896 h 1563"/>
                <a:gd name="T74" fmla="*/ 1275 w 1499"/>
                <a:gd name="T75" fmla="*/ 713 h 1563"/>
                <a:gd name="T76" fmla="*/ 1321 w 1499"/>
                <a:gd name="T77" fmla="*/ 515 h 1563"/>
                <a:gd name="T78" fmla="*/ 1280 w 1499"/>
                <a:gd name="T79" fmla="*/ 328 h 1563"/>
                <a:gd name="T80" fmla="*/ 1213 w 1499"/>
                <a:gd name="T81" fmla="*/ 132 h 1563"/>
                <a:gd name="T82" fmla="*/ 1203 w 1499"/>
                <a:gd name="T83" fmla="*/ 70 h 1563"/>
                <a:gd name="T84" fmla="*/ 1226 w 1499"/>
                <a:gd name="T85" fmla="*/ 43 h 1563"/>
                <a:gd name="T86" fmla="*/ 1399 w 1499"/>
                <a:gd name="T87" fmla="*/ 48 h 1563"/>
                <a:gd name="T88" fmla="*/ 1464 w 1499"/>
                <a:gd name="T89" fmla="*/ 107 h 1563"/>
                <a:gd name="T90" fmla="*/ 1555 w 1499"/>
                <a:gd name="T91" fmla="*/ 221 h 1563"/>
                <a:gd name="T92" fmla="*/ 1637 w 1499"/>
                <a:gd name="T93" fmla="*/ 272 h 1563"/>
                <a:gd name="T94" fmla="*/ 1703 w 1499"/>
                <a:gd name="T95" fmla="*/ 315 h 1563"/>
                <a:gd name="T96" fmla="*/ 1780 w 1499"/>
                <a:gd name="T97" fmla="*/ 417 h 1563"/>
                <a:gd name="T98" fmla="*/ 1777 w 1499"/>
                <a:gd name="T99" fmla="*/ 503 h 1563"/>
                <a:gd name="T100" fmla="*/ 1777 w 1499"/>
                <a:gd name="T101" fmla="*/ 530 h 1563"/>
                <a:gd name="T102" fmla="*/ 1858 w 1499"/>
                <a:gd name="T103" fmla="*/ 463 h 1563"/>
                <a:gd name="T104" fmla="*/ 1892 w 1499"/>
                <a:gd name="T105" fmla="*/ 369 h 1563"/>
                <a:gd name="T106" fmla="*/ 1884 w 1499"/>
                <a:gd name="T107" fmla="*/ 282 h 1563"/>
                <a:gd name="T108" fmla="*/ 1809 w 1499"/>
                <a:gd name="T109" fmla="*/ 196 h 1563"/>
                <a:gd name="T110" fmla="*/ 1746 w 1499"/>
                <a:gd name="T111" fmla="*/ 129 h 1563"/>
                <a:gd name="T112" fmla="*/ 1644 w 1499"/>
                <a:gd name="T113" fmla="*/ 78 h 1563"/>
                <a:gd name="T114" fmla="*/ 1454 w 1499"/>
                <a:gd name="T115" fmla="*/ 37 h 1563"/>
                <a:gd name="T116" fmla="*/ 1280 w 1499"/>
                <a:gd name="T117" fmla="*/ 0 h 1563"/>
                <a:gd name="T118" fmla="*/ 1180 w 1499"/>
                <a:gd name="T119" fmla="*/ 19 h 15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99"/>
                <a:gd name="T181" fmla="*/ 0 h 1563"/>
                <a:gd name="T182" fmla="*/ 1499 w 1499"/>
                <a:gd name="T183" fmla="*/ 1563 h 15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99" h="1563">
                  <a:moveTo>
                    <a:pt x="933" y="21"/>
                  </a:moveTo>
                  <a:lnTo>
                    <a:pt x="876" y="64"/>
                  </a:lnTo>
                  <a:lnTo>
                    <a:pt x="825" y="94"/>
                  </a:lnTo>
                  <a:lnTo>
                    <a:pt x="780" y="113"/>
                  </a:lnTo>
                  <a:lnTo>
                    <a:pt x="740" y="118"/>
                  </a:lnTo>
                  <a:lnTo>
                    <a:pt x="716" y="115"/>
                  </a:lnTo>
                  <a:lnTo>
                    <a:pt x="697" y="113"/>
                  </a:lnTo>
                  <a:lnTo>
                    <a:pt x="683" y="104"/>
                  </a:lnTo>
                  <a:lnTo>
                    <a:pt x="673" y="99"/>
                  </a:lnTo>
                  <a:lnTo>
                    <a:pt x="659" y="83"/>
                  </a:lnTo>
                  <a:lnTo>
                    <a:pt x="643" y="70"/>
                  </a:lnTo>
                  <a:lnTo>
                    <a:pt x="632" y="64"/>
                  </a:lnTo>
                  <a:lnTo>
                    <a:pt x="616" y="59"/>
                  </a:lnTo>
                  <a:lnTo>
                    <a:pt x="579" y="48"/>
                  </a:lnTo>
                  <a:lnTo>
                    <a:pt x="528" y="45"/>
                  </a:lnTo>
                  <a:lnTo>
                    <a:pt x="501" y="45"/>
                  </a:lnTo>
                  <a:lnTo>
                    <a:pt x="471" y="51"/>
                  </a:lnTo>
                  <a:lnTo>
                    <a:pt x="410" y="59"/>
                  </a:lnTo>
                  <a:lnTo>
                    <a:pt x="345" y="67"/>
                  </a:lnTo>
                  <a:lnTo>
                    <a:pt x="278" y="78"/>
                  </a:lnTo>
                  <a:lnTo>
                    <a:pt x="244" y="91"/>
                  </a:lnTo>
                  <a:lnTo>
                    <a:pt x="209" y="107"/>
                  </a:lnTo>
                  <a:lnTo>
                    <a:pt x="177" y="129"/>
                  </a:lnTo>
                  <a:lnTo>
                    <a:pt x="147" y="147"/>
                  </a:lnTo>
                  <a:lnTo>
                    <a:pt x="101" y="190"/>
                  </a:lnTo>
                  <a:lnTo>
                    <a:pt x="80" y="214"/>
                  </a:lnTo>
                  <a:lnTo>
                    <a:pt x="61" y="247"/>
                  </a:lnTo>
                  <a:lnTo>
                    <a:pt x="45" y="284"/>
                  </a:lnTo>
                  <a:lnTo>
                    <a:pt x="29" y="330"/>
                  </a:lnTo>
                  <a:lnTo>
                    <a:pt x="10" y="373"/>
                  </a:lnTo>
                  <a:lnTo>
                    <a:pt x="2" y="407"/>
                  </a:lnTo>
                  <a:lnTo>
                    <a:pt x="0" y="440"/>
                  </a:lnTo>
                  <a:lnTo>
                    <a:pt x="2" y="464"/>
                  </a:lnTo>
                  <a:lnTo>
                    <a:pt x="16" y="485"/>
                  </a:lnTo>
                  <a:lnTo>
                    <a:pt x="34" y="499"/>
                  </a:lnTo>
                  <a:lnTo>
                    <a:pt x="61" y="507"/>
                  </a:lnTo>
                  <a:lnTo>
                    <a:pt x="96" y="509"/>
                  </a:lnTo>
                  <a:lnTo>
                    <a:pt x="118" y="507"/>
                  </a:lnTo>
                  <a:lnTo>
                    <a:pt x="139" y="496"/>
                  </a:lnTo>
                  <a:lnTo>
                    <a:pt x="158" y="475"/>
                  </a:lnTo>
                  <a:lnTo>
                    <a:pt x="174" y="448"/>
                  </a:lnTo>
                  <a:lnTo>
                    <a:pt x="152" y="445"/>
                  </a:lnTo>
                  <a:lnTo>
                    <a:pt x="131" y="442"/>
                  </a:lnTo>
                  <a:lnTo>
                    <a:pt x="115" y="432"/>
                  </a:lnTo>
                  <a:lnTo>
                    <a:pt x="99" y="421"/>
                  </a:lnTo>
                  <a:lnTo>
                    <a:pt x="88" y="407"/>
                  </a:lnTo>
                  <a:lnTo>
                    <a:pt x="80" y="389"/>
                  </a:lnTo>
                  <a:lnTo>
                    <a:pt x="75" y="365"/>
                  </a:lnTo>
                  <a:lnTo>
                    <a:pt x="72" y="340"/>
                  </a:lnTo>
                  <a:lnTo>
                    <a:pt x="77" y="316"/>
                  </a:lnTo>
                  <a:lnTo>
                    <a:pt x="96" y="298"/>
                  </a:lnTo>
                  <a:lnTo>
                    <a:pt x="123" y="279"/>
                  </a:lnTo>
                  <a:lnTo>
                    <a:pt x="158" y="265"/>
                  </a:lnTo>
                  <a:lnTo>
                    <a:pt x="236" y="236"/>
                  </a:lnTo>
                  <a:lnTo>
                    <a:pt x="313" y="212"/>
                  </a:lnTo>
                  <a:lnTo>
                    <a:pt x="348" y="196"/>
                  </a:lnTo>
                  <a:lnTo>
                    <a:pt x="378" y="177"/>
                  </a:lnTo>
                  <a:lnTo>
                    <a:pt x="429" y="131"/>
                  </a:lnTo>
                  <a:lnTo>
                    <a:pt x="477" y="91"/>
                  </a:lnTo>
                  <a:lnTo>
                    <a:pt x="501" y="80"/>
                  </a:lnTo>
                  <a:lnTo>
                    <a:pt x="528" y="75"/>
                  </a:lnTo>
                  <a:lnTo>
                    <a:pt x="563" y="78"/>
                  </a:lnTo>
                  <a:lnTo>
                    <a:pt x="598" y="94"/>
                  </a:lnTo>
                  <a:lnTo>
                    <a:pt x="614" y="104"/>
                  </a:lnTo>
                  <a:lnTo>
                    <a:pt x="624" y="121"/>
                  </a:lnTo>
                  <a:lnTo>
                    <a:pt x="632" y="142"/>
                  </a:lnTo>
                  <a:lnTo>
                    <a:pt x="635" y="169"/>
                  </a:lnTo>
                  <a:lnTo>
                    <a:pt x="630" y="231"/>
                  </a:lnTo>
                  <a:lnTo>
                    <a:pt x="622" y="263"/>
                  </a:lnTo>
                  <a:lnTo>
                    <a:pt x="616" y="298"/>
                  </a:lnTo>
                  <a:lnTo>
                    <a:pt x="600" y="370"/>
                  </a:lnTo>
                  <a:lnTo>
                    <a:pt x="595" y="453"/>
                  </a:lnTo>
                  <a:lnTo>
                    <a:pt x="598" y="501"/>
                  </a:lnTo>
                  <a:lnTo>
                    <a:pt x="608" y="558"/>
                  </a:lnTo>
                  <a:lnTo>
                    <a:pt x="624" y="622"/>
                  </a:lnTo>
                  <a:lnTo>
                    <a:pt x="648" y="692"/>
                  </a:lnTo>
                  <a:lnTo>
                    <a:pt x="678" y="764"/>
                  </a:lnTo>
                  <a:lnTo>
                    <a:pt x="716" y="842"/>
                  </a:lnTo>
                  <a:lnTo>
                    <a:pt x="758" y="920"/>
                  </a:lnTo>
                  <a:lnTo>
                    <a:pt x="809" y="995"/>
                  </a:lnTo>
                  <a:lnTo>
                    <a:pt x="823" y="1016"/>
                  </a:lnTo>
                  <a:lnTo>
                    <a:pt x="833" y="1040"/>
                  </a:lnTo>
                  <a:lnTo>
                    <a:pt x="842" y="1070"/>
                  </a:lnTo>
                  <a:lnTo>
                    <a:pt x="850" y="1102"/>
                  </a:lnTo>
                  <a:lnTo>
                    <a:pt x="863" y="1174"/>
                  </a:lnTo>
                  <a:lnTo>
                    <a:pt x="868" y="1252"/>
                  </a:lnTo>
                  <a:lnTo>
                    <a:pt x="871" y="1333"/>
                  </a:lnTo>
                  <a:lnTo>
                    <a:pt x="871" y="1405"/>
                  </a:lnTo>
                  <a:lnTo>
                    <a:pt x="868" y="1469"/>
                  </a:lnTo>
                  <a:lnTo>
                    <a:pt x="866" y="1496"/>
                  </a:lnTo>
                  <a:lnTo>
                    <a:pt x="863" y="1518"/>
                  </a:lnTo>
                  <a:lnTo>
                    <a:pt x="860" y="1515"/>
                  </a:lnTo>
                  <a:lnTo>
                    <a:pt x="919" y="1561"/>
                  </a:lnTo>
                  <a:lnTo>
                    <a:pt x="919" y="1563"/>
                  </a:lnTo>
                  <a:lnTo>
                    <a:pt x="930" y="1515"/>
                  </a:lnTo>
                  <a:lnTo>
                    <a:pt x="935" y="1469"/>
                  </a:lnTo>
                  <a:lnTo>
                    <a:pt x="935" y="1429"/>
                  </a:lnTo>
                  <a:lnTo>
                    <a:pt x="933" y="1389"/>
                  </a:lnTo>
                  <a:lnTo>
                    <a:pt x="930" y="1351"/>
                  </a:lnTo>
                  <a:lnTo>
                    <a:pt x="922" y="1303"/>
                  </a:lnTo>
                  <a:lnTo>
                    <a:pt x="914" y="1247"/>
                  </a:lnTo>
                  <a:lnTo>
                    <a:pt x="906" y="1188"/>
                  </a:lnTo>
                  <a:lnTo>
                    <a:pt x="898" y="1126"/>
                  </a:lnTo>
                  <a:lnTo>
                    <a:pt x="892" y="1070"/>
                  </a:lnTo>
                  <a:lnTo>
                    <a:pt x="890" y="1019"/>
                  </a:lnTo>
                  <a:lnTo>
                    <a:pt x="892" y="981"/>
                  </a:lnTo>
                  <a:lnTo>
                    <a:pt x="898" y="965"/>
                  </a:lnTo>
                  <a:lnTo>
                    <a:pt x="903" y="944"/>
                  </a:lnTo>
                  <a:lnTo>
                    <a:pt x="914" y="920"/>
                  </a:lnTo>
                  <a:lnTo>
                    <a:pt x="925" y="893"/>
                  </a:lnTo>
                  <a:lnTo>
                    <a:pt x="938" y="863"/>
                  </a:lnTo>
                  <a:lnTo>
                    <a:pt x="951" y="831"/>
                  </a:lnTo>
                  <a:lnTo>
                    <a:pt x="981" y="761"/>
                  </a:lnTo>
                  <a:lnTo>
                    <a:pt x="1008" y="686"/>
                  </a:lnTo>
                  <a:lnTo>
                    <a:pt x="1029" y="609"/>
                  </a:lnTo>
                  <a:lnTo>
                    <a:pt x="1043" y="534"/>
                  </a:lnTo>
                  <a:lnTo>
                    <a:pt x="1045" y="496"/>
                  </a:lnTo>
                  <a:lnTo>
                    <a:pt x="1043" y="458"/>
                  </a:lnTo>
                  <a:lnTo>
                    <a:pt x="1029" y="386"/>
                  </a:lnTo>
                  <a:lnTo>
                    <a:pt x="1013" y="316"/>
                  </a:lnTo>
                  <a:lnTo>
                    <a:pt x="992" y="247"/>
                  </a:lnTo>
                  <a:lnTo>
                    <a:pt x="976" y="182"/>
                  </a:lnTo>
                  <a:lnTo>
                    <a:pt x="960" y="126"/>
                  </a:lnTo>
                  <a:lnTo>
                    <a:pt x="954" y="102"/>
                  </a:lnTo>
                  <a:lnTo>
                    <a:pt x="951" y="83"/>
                  </a:lnTo>
                  <a:lnTo>
                    <a:pt x="951" y="67"/>
                  </a:lnTo>
                  <a:lnTo>
                    <a:pt x="954" y="54"/>
                  </a:lnTo>
                  <a:lnTo>
                    <a:pt x="960" y="43"/>
                  </a:lnTo>
                  <a:lnTo>
                    <a:pt x="970" y="40"/>
                  </a:lnTo>
                  <a:lnTo>
                    <a:pt x="1024" y="32"/>
                  </a:lnTo>
                  <a:lnTo>
                    <a:pt x="1080" y="37"/>
                  </a:lnTo>
                  <a:lnTo>
                    <a:pt x="1107" y="45"/>
                  </a:lnTo>
                  <a:lnTo>
                    <a:pt x="1131" y="59"/>
                  </a:lnTo>
                  <a:lnTo>
                    <a:pt x="1147" y="78"/>
                  </a:lnTo>
                  <a:lnTo>
                    <a:pt x="1158" y="104"/>
                  </a:lnTo>
                  <a:lnTo>
                    <a:pt x="1169" y="134"/>
                  </a:lnTo>
                  <a:lnTo>
                    <a:pt x="1185" y="163"/>
                  </a:lnTo>
                  <a:lnTo>
                    <a:pt x="1230" y="212"/>
                  </a:lnTo>
                  <a:lnTo>
                    <a:pt x="1252" y="233"/>
                  </a:lnTo>
                  <a:lnTo>
                    <a:pt x="1276" y="249"/>
                  </a:lnTo>
                  <a:lnTo>
                    <a:pt x="1295" y="263"/>
                  </a:lnTo>
                  <a:lnTo>
                    <a:pt x="1308" y="271"/>
                  </a:lnTo>
                  <a:lnTo>
                    <a:pt x="1324" y="281"/>
                  </a:lnTo>
                  <a:lnTo>
                    <a:pt x="1346" y="303"/>
                  </a:lnTo>
                  <a:lnTo>
                    <a:pt x="1370" y="330"/>
                  </a:lnTo>
                  <a:lnTo>
                    <a:pt x="1391" y="365"/>
                  </a:lnTo>
                  <a:lnTo>
                    <a:pt x="1407" y="402"/>
                  </a:lnTo>
                  <a:lnTo>
                    <a:pt x="1413" y="442"/>
                  </a:lnTo>
                  <a:lnTo>
                    <a:pt x="1410" y="464"/>
                  </a:lnTo>
                  <a:lnTo>
                    <a:pt x="1405" y="485"/>
                  </a:lnTo>
                  <a:lnTo>
                    <a:pt x="1391" y="504"/>
                  </a:lnTo>
                  <a:lnTo>
                    <a:pt x="1375" y="525"/>
                  </a:lnTo>
                  <a:lnTo>
                    <a:pt x="1405" y="509"/>
                  </a:lnTo>
                  <a:lnTo>
                    <a:pt x="1429" y="491"/>
                  </a:lnTo>
                  <a:lnTo>
                    <a:pt x="1450" y="469"/>
                  </a:lnTo>
                  <a:lnTo>
                    <a:pt x="1469" y="445"/>
                  </a:lnTo>
                  <a:lnTo>
                    <a:pt x="1482" y="418"/>
                  </a:lnTo>
                  <a:lnTo>
                    <a:pt x="1490" y="386"/>
                  </a:lnTo>
                  <a:lnTo>
                    <a:pt x="1496" y="354"/>
                  </a:lnTo>
                  <a:lnTo>
                    <a:pt x="1499" y="316"/>
                  </a:lnTo>
                  <a:lnTo>
                    <a:pt x="1496" y="292"/>
                  </a:lnTo>
                  <a:lnTo>
                    <a:pt x="1490" y="271"/>
                  </a:lnTo>
                  <a:lnTo>
                    <a:pt x="1472" y="239"/>
                  </a:lnTo>
                  <a:lnTo>
                    <a:pt x="1450" y="212"/>
                  </a:lnTo>
                  <a:lnTo>
                    <a:pt x="1431" y="190"/>
                  </a:lnTo>
                  <a:lnTo>
                    <a:pt x="1423" y="177"/>
                  </a:lnTo>
                  <a:lnTo>
                    <a:pt x="1410" y="161"/>
                  </a:lnTo>
                  <a:lnTo>
                    <a:pt x="1381" y="123"/>
                  </a:lnTo>
                  <a:lnTo>
                    <a:pt x="1343" y="91"/>
                  </a:lnTo>
                  <a:lnTo>
                    <a:pt x="1322" y="80"/>
                  </a:lnTo>
                  <a:lnTo>
                    <a:pt x="1300" y="75"/>
                  </a:lnTo>
                  <a:lnTo>
                    <a:pt x="1249" y="67"/>
                  </a:lnTo>
                  <a:lnTo>
                    <a:pt x="1198" y="54"/>
                  </a:lnTo>
                  <a:lnTo>
                    <a:pt x="1150" y="37"/>
                  </a:lnTo>
                  <a:lnTo>
                    <a:pt x="1102" y="21"/>
                  </a:lnTo>
                  <a:lnTo>
                    <a:pt x="1056" y="8"/>
                  </a:lnTo>
                  <a:lnTo>
                    <a:pt x="1013" y="0"/>
                  </a:lnTo>
                  <a:lnTo>
                    <a:pt x="973" y="5"/>
                  </a:lnTo>
                  <a:lnTo>
                    <a:pt x="933" y="21"/>
                  </a:lnTo>
                  <a:lnTo>
                    <a:pt x="933" y="19"/>
                  </a:lnTo>
                  <a:lnTo>
                    <a:pt x="933" y="21"/>
                  </a:lnTo>
                  <a:close/>
                </a:path>
              </a:pathLst>
            </a:custGeom>
            <a:solidFill>
              <a:srgbClr val="000000"/>
            </a:solidFill>
            <a:ln w="9525">
              <a:noFill/>
              <a:round/>
              <a:headEnd/>
              <a:tailEnd/>
            </a:ln>
          </p:spPr>
          <p:txBody>
            <a:bodyPr/>
            <a:lstStyle/>
            <a:p>
              <a:endParaRPr lang="ar-SA"/>
            </a:p>
          </p:txBody>
        </p:sp>
        <p:sp>
          <p:nvSpPr>
            <p:cNvPr id="29709" name="Freeform 15"/>
            <p:cNvSpPr>
              <a:spLocks/>
            </p:cNvSpPr>
            <p:nvPr/>
          </p:nvSpPr>
          <p:spPr bwMode="auto">
            <a:xfrm>
              <a:off x="1208" y="4442"/>
              <a:ext cx="1705" cy="1310"/>
            </a:xfrm>
            <a:custGeom>
              <a:avLst/>
              <a:gdLst>
                <a:gd name="T0" fmla="*/ 576 w 1577"/>
                <a:gd name="T1" fmla="*/ 1190 h 1293"/>
                <a:gd name="T2" fmla="*/ 634 w 1577"/>
                <a:gd name="T3" fmla="*/ 1188 h 1293"/>
                <a:gd name="T4" fmla="*/ 695 w 1577"/>
                <a:gd name="T5" fmla="*/ 1124 h 1293"/>
                <a:gd name="T6" fmla="*/ 807 w 1577"/>
                <a:gd name="T7" fmla="*/ 1058 h 1293"/>
                <a:gd name="T8" fmla="*/ 856 w 1577"/>
                <a:gd name="T9" fmla="*/ 1158 h 1293"/>
                <a:gd name="T10" fmla="*/ 844 w 1577"/>
                <a:gd name="T11" fmla="*/ 1199 h 1293"/>
                <a:gd name="T12" fmla="*/ 810 w 1577"/>
                <a:gd name="T13" fmla="*/ 1258 h 1293"/>
                <a:gd name="T14" fmla="*/ 840 w 1577"/>
                <a:gd name="T15" fmla="*/ 1297 h 1293"/>
                <a:gd name="T16" fmla="*/ 924 w 1577"/>
                <a:gd name="T17" fmla="*/ 1314 h 1293"/>
                <a:gd name="T18" fmla="*/ 1030 w 1577"/>
                <a:gd name="T19" fmla="*/ 1322 h 1293"/>
                <a:gd name="T20" fmla="*/ 1119 w 1577"/>
                <a:gd name="T21" fmla="*/ 1280 h 1293"/>
                <a:gd name="T22" fmla="*/ 1180 w 1577"/>
                <a:gd name="T23" fmla="*/ 1272 h 1293"/>
                <a:gd name="T24" fmla="*/ 1254 w 1577"/>
                <a:gd name="T25" fmla="*/ 1289 h 1293"/>
                <a:gd name="T26" fmla="*/ 1423 w 1577"/>
                <a:gd name="T27" fmla="*/ 1292 h 1293"/>
                <a:gd name="T28" fmla="*/ 1511 w 1577"/>
                <a:gd name="T29" fmla="*/ 1247 h 1293"/>
                <a:gd name="T30" fmla="*/ 1586 w 1577"/>
                <a:gd name="T31" fmla="*/ 1228 h 1293"/>
                <a:gd name="T32" fmla="*/ 1691 w 1577"/>
                <a:gd name="T33" fmla="*/ 1216 h 1293"/>
                <a:gd name="T34" fmla="*/ 1791 w 1577"/>
                <a:gd name="T35" fmla="*/ 1169 h 1293"/>
                <a:gd name="T36" fmla="*/ 1901 w 1577"/>
                <a:gd name="T37" fmla="*/ 1144 h 1293"/>
                <a:gd name="T38" fmla="*/ 1959 w 1577"/>
                <a:gd name="T39" fmla="*/ 1066 h 1293"/>
                <a:gd name="T40" fmla="*/ 1945 w 1577"/>
                <a:gd name="T41" fmla="*/ 965 h 1293"/>
                <a:gd name="T42" fmla="*/ 1979 w 1577"/>
                <a:gd name="T43" fmla="*/ 854 h 1293"/>
                <a:gd name="T44" fmla="*/ 1983 w 1577"/>
                <a:gd name="T45" fmla="*/ 765 h 1293"/>
                <a:gd name="T46" fmla="*/ 1887 w 1577"/>
                <a:gd name="T47" fmla="*/ 674 h 1293"/>
                <a:gd name="T48" fmla="*/ 1796 w 1577"/>
                <a:gd name="T49" fmla="*/ 658 h 1293"/>
                <a:gd name="T50" fmla="*/ 1691 w 1577"/>
                <a:gd name="T51" fmla="*/ 667 h 1293"/>
                <a:gd name="T52" fmla="*/ 1602 w 1577"/>
                <a:gd name="T53" fmla="*/ 649 h 1293"/>
                <a:gd name="T54" fmla="*/ 1620 w 1577"/>
                <a:gd name="T55" fmla="*/ 617 h 1293"/>
                <a:gd name="T56" fmla="*/ 1670 w 1577"/>
                <a:gd name="T57" fmla="*/ 574 h 1293"/>
                <a:gd name="T58" fmla="*/ 1691 w 1577"/>
                <a:gd name="T59" fmla="*/ 507 h 1293"/>
                <a:gd name="T60" fmla="*/ 1656 w 1577"/>
                <a:gd name="T61" fmla="*/ 423 h 1293"/>
                <a:gd name="T62" fmla="*/ 1583 w 1577"/>
                <a:gd name="T63" fmla="*/ 337 h 1293"/>
                <a:gd name="T64" fmla="*/ 1464 w 1577"/>
                <a:gd name="T65" fmla="*/ 286 h 1293"/>
                <a:gd name="T66" fmla="*/ 1338 w 1577"/>
                <a:gd name="T67" fmla="*/ 256 h 1293"/>
                <a:gd name="T68" fmla="*/ 1189 w 1577"/>
                <a:gd name="T69" fmla="*/ 154 h 1293"/>
                <a:gd name="T70" fmla="*/ 1115 w 1577"/>
                <a:gd name="T71" fmla="*/ 117 h 1293"/>
                <a:gd name="T72" fmla="*/ 1007 w 1577"/>
                <a:gd name="T73" fmla="*/ 103 h 1293"/>
                <a:gd name="T74" fmla="*/ 877 w 1577"/>
                <a:gd name="T75" fmla="*/ 146 h 1293"/>
                <a:gd name="T76" fmla="*/ 780 w 1577"/>
                <a:gd name="T77" fmla="*/ 100 h 1293"/>
                <a:gd name="T78" fmla="*/ 674 w 1577"/>
                <a:gd name="T79" fmla="*/ 24 h 1293"/>
                <a:gd name="T80" fmla="*/ 548 w 1577"/>
                <a:gd name="T81" fmla="*/ 0 h 1293"/>
                <a:gd name="T82" fmla="*/ 443 w 1577"/>
                <a:gd name="T83" fmla="*/ 19 h 1293"/>
                <a:gd name="T84" fmla="*/ 364 w 1577"/>
                <a:gd name="T85" fmla="*/ 84 h 1293"/>
                <a:gd name="T86" fmla="*/ 308 w 1577"/>
                <a:gd name="T87" fmla="*/ 135 h 1293"/>
                <a:gd name="T88" fmla="*/ 179 w 1577"/>
                <a:gd name="T89" fmla="*/ 159 h 1293"/>
                <a:gd name="T90" fmla="*/ 57 w 1577"/>
                <a:gd name="T91" fmla="*/ 218 h 1293"/>
                <a:gd name="T92" fmla="*/ 11 w 1577"/>
                <a:gd name="T93" fmla="*/ 294 h 1293"/>
                <a:gd name="T94" fmla="*/ 5 w 1577"/>
                <a:gd name="T95" fmla="*/ 399 h 1293"/>
                <a:gd name="T96" fmla="*/ 109 w 1577"/>
                <a:gd name="T97" fmla="*/ 533 h 1293"/>
                <a:gd name="T98" fmla="*/ 129 w 1577"/>
                <a:gd name="T99" fmla="*/ 598 h 1293"/>
                <a:gd name="T100" fmla="*/ 125 w 1577"/>
                <a:gd name="T101" fmla="*/ 711 h 1293"/>
                <a:gd name="T102" fmla="*/ 192 w 1577"/>
                <a:gd name="T103" fmla="*/ 803 h 1293"/>
                <a:gd name="T104" fmla="*/ 354 w 1577"/>
                <a:gd name="T105" fmla="*/ 895 h 1293"/>
                <a:gd name="T106" fmla="*/ 502 w 1577"/>
                <a:gd name="T107" fmla="*/ 1021 h 1293"/>
                <a:gd name="T108" fmla="*/ 532 w 1577"/>
                <a:gd name="T109" fmla="*/ 1112 h 1293"/>
                <a:gd name="T110" fmla="*/ 532 w 1577"/>
                <a:gd name="T111" fmla="*/ 1150 h 129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77"/>
                <a:gd name="T169" fmla="*/ 0 h 1293"/>
                <a:gd name="T170" fmla="*/ 1577 w 1577"/>
                <a:gd name="T171" fmla="*/ 1293 h 129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77" h="1293">
                  <a:moveTo>
                    <a:pt x="421" y="1105"/>
                  </a:moveTo>
                  <a:lnTo>
                    <a:pt x="440" y="1129"/>
                  </a:lnTo>
                  <a:lnTo>
                    <a:pt x="456" y="1145"/>
                  </a:lnTo>
                  <a:lnTo>
                    <a:pt x="472" y="1151"/>
                  </a:lnTo>
                  <a:lnTo>
                    <a:pt x="488" y="1151"/>
                  </a:lnTo>
                  <a:lnTo>
                    <a:pt x="501" y="1143"/>
                  </a:lnTo>
                  <a:lnTo>
                    <a:pt x="517" y="1127"/>
                  </a:lnTo>
                  <a:lnTo>
                    <a:pt x="533" y="1105"/>
                  </a:lnTo>
                  <a:lnTo>
                    <a:pt x="550" y="1081"/>
                  </a:lnTo>
                  <a:lnTo>
                    <a:pt x="576" y="1051"/>
                  </a:lnTo>
                  <a:lnTo>
                    <a:pt x="606" y="1030"/>
                  </a:lnTo>
                  <a:lnTo>
                    <a:pt x="638" y="1017"/>
                  </a:lnTo>
                  <a:lnTo>
                    <a:pt x="676" y="1009"/>
                  </a:lnTo>
                  <a:lnTo>
                    <a:pt x="678" y="1041"/>
                  </a:lnTo>
                  <a:lnTo>
                    <a:pt x="678" y="1113"/>
                  </a:lnTo>
                  <a:lnTo>
                    <a:pt x="676" y="1129"/>
                  </a:lnTo>
                  <a:lnTo>
                    <a:pt x="673" y="1143"/>
                  </a:lnTo>
                  <a:lnTo>
                    <a:pt x="668" y="1153"/>
                  </a:lnTo>
                  <a:lnTo>
                    <a:pt x="654" y="1167"/>
                  </a:lnTo>
                  <a:lnTo>
                    <a:pt x="646" y="1180"/>
                  </a:lnTo>
                  <a:lnTo>
                    <a:pt x="641" y="1210"/>
                  </a:lnTo>
                  <a:lnTo>
                    <a:pt x="643" y="1226"/>
                  </a:lnTo>
                  <a:lnTo>
                    <a:pt x="651" y="1239"/>
                  </a:lnTo>
                  <a:lnTo>
                    <a:pt x="665" y="1247"/>
                  </a:lnTo>
                  <a:lnTo>
                    <a:pt x="684" y="1250"/>
                  </a:lnTo>
                  <a:lnTo>
                    <a:pt x="705" y="1255"/>
                  </a:lnTo>
                  <a:lnTo>
                    <a:pt x="732" y="1263"/>
                  </a:lnTo>
                  <a:lnTo>
                    <a:pt x="759" y="1274"/>
                  </a:lnTo>
                  <a:lnTo>
                    <a:pt x="786" y="1293"/>
                  </a:lnTo>
                  <a:lnTo>
                    <a:pt x="815" y="1271"/>
                  </a:lnTo>
                  <a:lnTo>
                    <a:pt x="839" y="1255"/>
                  </a:lnTo>
                  <a:lnTo>
                    <a:pt x="863" y="1242"/>
                  </a:lnTo>
                  <a:lnTo>
                    <a:pt x="885" y="1231"/>
                  </a:lnTo>
                  <a:lnTo>
                    <a:pt x="904" y="1226"/>
                  </a:lnTo>
                  <a:lnTo>
                    <a:pt x="920" y="1223"/>
                  </a:lnTo>
                  <a:lnTo>
                    <a:pt x="933" y="1223"/>
                  </a:lnTo>
                  <a:lnTo>
                    <a:pt x="946" y="1226"/>
                  </a:lnTo>
                  <a:lnTo>
                    <a:pt x="965" y="1234"/>
                  </a:lnTo>
                  <a:lnTo>
                    <a:pt x="992" y="1239"/>
                  </a:lnTo>
                  <a:lnTo>
                    <a:pt x="1059" y="1247"/>
                  </a:lnTo>
                  <a:lnTo>
                    <a:pt x="1091" y="1245"/>
                  </a:lnTo>
                  <a:lnTo>
                    <a:pt x="1126" y="1242"/>
                  </a:lnTo>
                  <a:lnTo>
                    <a:pt x="1153" y="1231"/>
                  </a:lnTo>
                  <a:lnTo>
                    <a:pt x="1177" y="1215"/>
                  </a:lnTo>
                  <a:lnTo>
                    <a:pt x="1196" y="1199"/>
                  </a:lnTo>
                  <a:lnTo>
                    <a:pt x="1215" y="1188"/>
                  </a:lnTo>
                  <a:lnTo>
                    <a:pt x="1236" y="1183"/>
                  </a:lnTo>
                  <a:lnTo>
                    <a:pt x="1255" y="1180"/>
                  </a:lnTo>
                  <a:lnTo>
                    <a:pt x="1287" y="1186"/>
                  </a:lnTo>
                  <a:lnTo>
                    <a:pt x="1311" y="1186"/>
                  </a:lnTo>
                  <a:lnTo>
                    <a:pt x="1338" y="1169"/>
                  </a:lnTo>
                  <a:lnTo>
                    <a:pt x="1367" y="1148"/>
                  </a:lnTo>
                  <a:lnTo>
                    <a:pt x="1400" y="1129"/>
                  </a:lnTo>
                  <a:lnTo>
                    <a:pt x="1418" y="1124"/>
                  </a:lnTo>
                  <a:lnTo>
                    <a:pt x="1459" y="1124"/>
                  </a:lnTo>
                  <a:lnTo>
                    <a:pt x="1483" y="1116"/>
                  </a:lnTo>
                  <a:lnTo>
                    <a:pt x="1504" y="1100"/>
                  </a:lnTo>
                  <a:lnTo>
                    <a:pt x="1526" y="1081"/>
                  </a:lnTo>
                  <a:lnTo>
                    <a:pt x="1539" y="1054"/>
                  </a:lnTo>
                  <a:lnTo>
                    <a:pt x="1550" y="1025"/>
                  </a:lnTo>
                  <a:lnTo>
                    <a:pt x="1552" y="992"/>
                  </a:lnTo>
                  <a:lnTo>
                    <a:pt x="1547" y="958"/>
                  </a:lnTo>
                  <a:lnTo>
                    <a:pt x="1539" y="928"/>
                  </a:lnTo>
                  <a:lnTo>
                    <a:pt x="1539" y="891"/>
                  </a:lnTo>
                  <a:lnTo>
                    <a:pt x="1547" y="853"/>
                  </a:lnTo>
                  <a:lnTo>
                    <a:pt x="1566" y="821"/>
                  </a:lnTo>
                  <a:lnTo>
                    <a:pt x="1574" y="799"/>
                  </a:lnTo>
                  <a:lnTo>
                    <a:pt x="1577" y="770"/>
                  </a:lnTo>
                  <a:lnTo>
                    <a:pt x="1569" y="735"/>
                  </a:lnTo>
                  <a:lnTo>
                    <a:pt x="1552" y="700"/>
                  </a:lnTo>
                  <a:lnTo>
                    <a:pt x="1528" y="671"/>
                  </a:lnTo>
                  <a:lnTo>
                    <a:pt x="1493" y="647"/>
                  </a:lnTo>
                  <a:lnTo>
                    <a:pt x="1472" y="639"/>
                  </a:lnTo>
                  <a:lnTo>
                    <a:pt x="1448" y="633"/>
                  </a:lnTo>
                  <a:lnTo>
                    <a:pt x="1421" y="633"/>
                  </a:lnTo>
                  <a:lnTo>
                    <a:pt x="1392" y="636"/>
                  </a:lnTo>
                  <a:lnTo>
                    <a:pt x="1362" y="639"/>
                  </a:lnTo>
                  <a:lnTo>
                    <a:pt x="1338" y="641"/>
                  </a:lnTo>
                  <a:lnTo>
                    <a:pt x="1303" y="641"/>
                  </a:lnTo>
                  <a:lnTo>
                    <a:pt x="1279" y="633"/>
                  </a:lnTo>
                  <a:lnTo>
                    <a:pt x="1268" y="625"/>
                  </a:lnTo>
                  <a:lnTo>
                    <a:pt x="1266" y="614"/>
                  </a:lnTo>
                  <a:lnTo>
                    <a:pt x="1268" y="606"/>
                  </a:lnTo>
                  <a:lnTo>
                    <a:pt x="1282" y="593"/>
                  </a:lnTo>
                  <a:lnTo>
                    <a:pt x="1290" y="588"/>
                  </a:lnTo>
                  <a:lnTo>
                    <a:pt x="1300" y="580"/>
                  </a:lnTo>
                  <a:lnTo>
                    <a:pt x="1322" y="553"/>
                  </a:lnTo>
                  <a:lnTo>
                    <a:pt x="1333" y="534"/>
                  </a:lnTo>
                  <a:lnTo>
                    <a:pt x="1338" y="512"/>
                  </a:lnTo>
                  <a:lnTo>
                    <a:pt x="1338" y="488"/>
                  </a:lnTo>
                  <a:lnTo>
                    <a:pt x="1330" y="464"/>
                  </a:lnTo>
                  <a:lnTo>
                    <a:pt x="1322" y="437"/>
                  </a:lnTo>
                  <a:lnTo>
                    <a:pt x="1311" y="408"/>
                  </a:lnTo>
                  <a:lnTo>
                    <a:pt x="1298" y="381"/>
                  </a:lnTo>
                  <a:lnTo>
                    <a:pt x="1279" y="352"/>
                  </a:lnTo>
                  <a:lnTo>
                    <a:pt x="1252" y="325"/>
                  </a:lnTo>
                  <a:lnTo>
                    <a:pt x="1212" y="298"/>
                  </a:lnTo>
                  <a:lnTo>
                    <a:pt x="1188" y="287"/>
                  </a:lnTo>
                  <a:lnTo>
                    <a:pt x="1158" y="274"/>
                  </a:lnTo>
                  <a:lnTo>
                    <a:pt x="1123" y="266"/>
                  </a:lnTo>
                  <a:lnTo>
                    <a:pt x="1086" y="255"/>
                  </a:lnTo>
                  <a:lnTo>
                    <a:pt x="1059" y="247"/>
                  </a:lnTo>
                  <a:lnTo>
                    <a:pt x="1032" y="231"/>
                  </a:lnTo>
                  <a:lnTo>
                    <a:pt x="984" y="191"/>
                  </a:lnTo>
                  <a:lnTo>
                    <a:pt x="941" y="148"/>
                  </a:lnTo>
                  <a:lnTo>
                    <a:pt x="922" y="132"/>
                  </a:lnTo>
                  <a:lnTo>
                    <a:pt x="904" y="121"/>
                  </a:lnTo>
                  <a:lnTo>
                    <a:pt x="882" y="113"/>
                  </a:lnTo>
                  <a:lnTo>
                    <a:pt x="858" y="105"/>
                  </a:lnTo>
                  <a:lnTo>
                    <a:pt x="828" y="100"/>
                  </a:lnTo>
                  <a:lnTo>
                    <a:pt x="796" y="100"/>
                  </a:lnTo>
                  <a:lnTo>
                    <a:pt x="764" y="102"/>
                  </a:lnTo>
                  <a:lnTo>
                    <a:pt x="729" y="116"/>
                  </a:lnTo>
                  <a:lnTo>
                    <a:pt x="694" y="140"/>
                  </a:lnTo>
                  <a:lnTo>
                    <a:pt x="662" y="172"/>
                  </a:lnTo>
                  <a:lnTo>
                    <a:pt x="641" y="132"/>
                  </a:lnTo>
                  <a:lnTo>
                    <a:pt x="617" y="97"/>
                  </a:lnTo>
                  <a:lnTo>
                    <a:pt x="590" y="67"/>
                  </a:lnTo>
                  <a:lnTo>
                    <a:pt x="563" y="43"/>
                  </a:lnTo>
                  <a:lnTo>
                    <a:pt x="533" y="24"/>
                  </a:lnTo>
                  <a:lnTo>
                    <a:pt x="501" y="11"/>
                  </a:lnTo>
                  <a:lnTo>
                    <a:pt x="469" y="3"/>
                  </a:lnTo>
                  <a:lnTo>
                    <a:pt x="434" y="0"/>
                  </a:lnTo>
                  <a:lnTo>
                    <a:pt x="410" y="0"/>
                  </a:lnTo>
                  <a:lnTo>
                    <a:pt x="389" y="6"/>
                  </a:lnTo>
                  <a:lnTo>
                    <a:pt x="351" y="19"/>
                  </a:lnTo>
                  <a:lnTo>
                    <a:pt x="327" y="35"/>
                  </a:lnTo>
                  <a:lnTo>
                    <a:pt x="306" y="57"/>
                  </a:lnTo>
                  <a:lnTo>
                    <a:pt x="289" y="81"/>
                  </a:lnTo>
                  <a:lnTo>
                    <a:pt x="276" y="102"/>
                  </a:lnTo>
                  <a:lnTo>
                    <a:pt x="263" y="118"/>
                  </a:lnTo>
                  <a:lnTo>
                    <a:pt x="244" y="129"/>
                  </a:lnTo>
                  <a:lnTo>
                    <a:pt x="217" y="137"/>
                  </a:lnTo>
                  <a:lnTo>
                    <a:pt x="182" y="142"/>
                  </a:lnTo>
                  <a:lnTo>
                    <a:pt x="142" y="153"/>
                  </a:lnTo>
                  <a:lnTo>
                    <a:pt x="102" y="169"/>
                  </a:lnTo>
                  <a:lnTo>
                    <a:pt x="64" y="193"/>
                  </a:lnTo>
                  <a:lnTo>
                    <a:pt x="45" y="209"/>
                  </a:lnTo>
                  <a:lnTo>
                    <a:pt x="29" y="228"/>
                  </a:lnTo>
                  <a:lnTo>
                    <a:pt x="19" y="252"/>
                  </a:lnTo>
                  <a:lnTo>
                    <a:pt x="8" y="282"/>
                  </a:lnTo>
                  <a:lnTo>
                    <a:pt x="2" y="314"/>
                  </a:lnTo>
                  <a:lnTo>
                    <a:pt x="0" y="352"/>
                  </a:lnTo>
                  <a:lnTo>
                    <a:pt x="5" y="384"/>
                  </a:lnTo>
                  <a:lnTo>
                    <a:pt x="16" y="413"/>
                  </a:lnTo>
                  <a:lnTo>
                    <a:pt x="51" y="464"/>
                  </a:lnTo>
                  <a:lnTo>
                    <a:pt x="86" y="512"/>
                  </a:lnTo>
                  <a:lnTo>
                    <a:pt x="96" y="534"/>
                  </a:lnTo>
                  <a:lnTo>
                    <a:pt x="102" y="553"/>
                  </a:lnTo>
                  <a:lnTo>
                    <a:pt x="102" y="574"/>
                  </a:lnTo>
                  <a:lnTo>
                    <a:pt x="96" y="598"/>
                  </a:lnTo>
                  <a:lnTo>
                    <a:pt x="96" y="655"/>
                  </a:lnTo>
                  <a:lnTo>
                    <a:pt x="99" y="684"/>
                  </a:lnTo>
                  <a:lnTo>
                    <a:pt x="110" y="714"/>
                  </a:lnTo>
                  <a:lnTo>
                    <a:pt x="126" y="743"/>
                  </a:lnTo>
                  <a:lnTo>
                    <a:pt x="153" y="773"/>
                  </a:lnTo>
                  <a:lnTo>
                    <a:pt x="190" y="802"/>
                  </a:lnTo>
                  <a:lnTo>
                    <a:pt x="233" y="829"/>
                  </a:lnTo>
                  <a:lnTo>
                    <a:pt x="279" y="861"/>
                  </a:lnTo>
                  <a:lnTo>
                    <a:pt x="324" y="896"/>
                  </a:lnTo>
                  <a:lnTo>
                    <a:pt x="365" y="936"/>
                  </a:lnTo>
                  <a:lnTo>
                    <a:pt x="397" y="982"/>
                  </a:lnTo>
                  <a:lnTo>
                    <a:pt x="407" y="1009"/>
                  </a:lnTo>
                  <a:lnTo>
                    <a:pt x="415" y="1038"/>
                  </a:lnTo>
                  <a:lnTo>
                    <a:pt x="421" y="1070"/>
                  </a:lnTo>
                  <a:lnTo>
                    <a:pt x="421" y="1105"/>
                  </a:lnTo>
                  <a:lnTo>
                    <a:pt x="418" y="1102"/>
                  </a:lnTo>
                  <a:lnTo>
                    <a:pt x="421" y="1105"/>
                  </a:lnTo>
                  <a:close/>
                </a:path>
              </a:pathLst>
            </a:custGeom>
            <a:solidFill>
              <a:srgbClr val="FFFFFF"/>
            </a:solidFill>
            <a:ln w="9525">
              <a:noFill/>
              <a:round/>
              <a:headEnd/>
              <a:tailEnd/>
            </a:ln>
          </p:spPr>
          <p:txBody>
            <a:bodyPr/>
            <a:lstStyle/>
            <a:p>
              <a:endParaRPr lang="ar-SA"/>
            </a:p>
          </p:txBody>
        </p:sp>
        <p:sp>
          <p:nvSpPr>
            <p:cNvPr id="29710" name="Freeform 16"/>
            <p:cNvSpPr>
              <a:spLocks/>
            </p:cNvSpPr>
            <p:nvPr/>
          </p:nvSpPr>
          <p:spPr bwMode="auto">
            <a:xfrm>
              <a:off x="3290" y="2463"/>
              <a:ext cx="598" cy="348"/>
            </a:xfrm>
            <a:custGeom>
              <a:avLst/>
              <a:gdLst>
                <a:gd name="T0" fmla="*/ 672 w 553"/>
                <a:gd name="T1" fmla="*/ 103 h 344"/>
                <a:gd name="T2" fmla="*/ 587 w 553"/>
                <a:gd name="T3" fmla="*/ 87 h 344"/>
                <a:gd name="T4" fmla="*/ 532 w 553"/>
                <a:gd name="T5" fmla="*/ 65 h 344"/>
                <a:gd name="T6" fmla="*/ 499 w 553"/>
                <a:gd name="T7" fmla="*/ 57 h 344"/>
                <a:gd name="T8" fmla="*/ 488 w 553"/>
                <a:gd name="T9" fmla="*/ 70 h 344"/>
                <a:gd name="T10" fmla="*/ 506 w 553"/>
                <a:gd name="T11" fmla="*/ 116 h 344"/>
                <a:gd name="T12" fmla="*/ 516 w 553"/>
                <a:gd name="T13" fmla="*/ 149 h 344"/>
                <a:gd name="T14" fmla="*/ 513 w 553"/>
                <a:gd name="T15" fmla="*/ 191 h 344"/>
                <a:gd name="T16" fmla="*/ 468 w 553"/>
                <a:gd name="T17" fmla="*/ 235 h 344"/>
                <a:gd name="T18" fmla="*/ 398 w 553"/>
                <a:gd name="T19" fmla="*/ 259 h 344"/>
                <a:gd name="T20" fmla="*/ 319 w 553"/>
                <a:gd name="T21" fmla="*/ 262 h 344"/>
                <a:gd name="T22" fmla="*/ 251 w 553"/>
                <a:gd name="T23" fmla="*/ 256 h 344"/>
                <a:gd name="T24" fmla="*/ 192 w 553"/>
                <a:gd name="T25" fmla="*/ 259 h 344"/>
                <a:gd name="T26" fmla="*/ 135 w 553"/>
                <a:gd name="T27" fmla="*/ 283 h 344"/>
                <a:gd name="T28" fmla="*/ 82 w 553"/>
                <a:gd name="T29" fmla="*/ 326 h 344"/>
                <a:gd name="T30" fmla="*/ 30 w 553"/>
                <a:gd name="T31" fmla="*/ 356 h 344"/>
                <a:gd name="T32" fmla="*/ 6 w 553"/>
                <a:gd name="T33" fmla="*/ 353 h 344"/>
                <a:gd name="T34" fmla="*/ 0 w 553"/>
                <a:gd name="T35" fmla="*/ 342 h 344"/>
                <a:gd name="T36" fmla="*/ 19 w 553"/>
                <a:gd name="T37" fmla="*/ 321 h 344"/>
                <a:gd name="T38" fmla="*/ 64 w 553"/>
                <a:gd name="T39" fmla="*/ 286 h 344"/>
                <a:gd name="T40" fmla="*/ 123 w 553"/>
                <a:gd name="T41" fmla="*/ 243 h 344"/>
                <a:gd name="T42" fmla="*/ 200 w 553"/>
                <a:gd name="T43" fmla="*/ 219 h 344"/>
                <a:gd name="T44" fmla="*/ 262 w 553"/>
                <a:gd name="T45" fmla="*/ 227 h 344"/>
                <a:gd name="T46" fmla="*/ 370 w 553"/>
                <a:gd name="T47" fmla="*/ 235 h 344"/>
                <a:gd name="T48" fmla="*/ 423 w 553"/>
                <a:gd name="T49" fmla="*/ 216 h 344"/>
                <a:gd name="T50" fmla="*/ 444 w 553"/>
                <a:gd name="T51" fmla="*/ 170 h 344"/>
                <a:gd name="T52" fmla="*/ 421 w 553"/>
                <a:gd name="T53" fmla="*/ 103 h 344"/>
                <a:gd name="T54" fmla="*/ 411 w 553"/>
                <a:gd name="T55" fmla="*/ 52 h 344"/>
                <a:gd name="T56" fmla="*/ 451 w 553"/>
                <a:gd name="T57" fmla="*/ 11 h 344"/>
                <a:gd name="T58" fmla="*/ 513 w 553"/>
                <a:gd name="T59" fmla="*/ 3 h 344"/>
                <a:gd name="T60" fmla="*/ 576 w 553"/>
                <a:gd name="T61" fmla="*/ 33 h 344"/>
                <a:gd name="T62" fmla="*/ 655 w 553"/>
                <a:gd name="T63" fmla="*/ 79 h 344"/>
                <a:gd name="T64" fmla="*/ 692 w 553"/>
                <a:gd name="T65" fmla="*/ 97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3"/>
                <a:gd name="T100" fmla="*/ 0 h 344"/>
                <a:gd name="T101" fmla="*/ 553 w 553"/>
                <a:gd name="T102" fmla="*/ 344 h 34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3" h="344">
                  <a:moveTo>
                    <a:pt x="553" y="97"/>
                  </a:moveTo>
                  <a:lnTo>
                    <a:pt x="531" y="100"/>
                  </a:lnTo>
                  <a:lnTo>
                    <a:pt x="510" y="97"/>
                  </a:lnTo>
                  <a:lnTo>
                    <a:pt x="464" y="84"/>
                  </a:lnTo>
                  <a:lnTo>
                    <a:pt x="443" y="73"/>
                  </a:lnTo>
                  <a:lnTo>
                    <a:pt x="421" y="62"/>
                  </a:lnTo>
                  <a:lnTo>
                    <a:pt x="405" y="57"/>
                  </a:lnTo>
                  <a:lnTo>
                    <a:pt x="394" y="54"/>
                  </a:lnTo>
                  <a:lnTo>
                    <a:pt x="389" y="57"/>
                  </a:lnTo>
                  <a:lnTo>
                    <a:pt x="386" y="67"/>
                  </a:lnTo>
                  <a:lnTo>
                    <a:pt x="394" y="94"/>
                  </a:lnTo>
                  <a:lnTo>
                    <a:pt x="400" y="113"/>
                  </a:lnTo>
                  <a:lnTo>
                    <a:pt x="405" y="129"/>
                  </a:lnTo>
                  <a:lnTo>
                    <a:pt x="408" y="143"/>
                  </a:lnTo>
                  <a:lnTo>
                    <a:pt x="410" y="156"/>
                  </a:lnTo>
                  <a:lnTo>
                    <a:pt x="405" y="185"/>
                  </a:lnTo>
                  <a:lnTo>
                    <a:pt x="392" y="210"/>
                  </a:lnTo>
                  <a:lnTo>
                    <a:pt x="370" y="226"/>
                  </a:lnTo>
                  <a:lnTo>
                    <a:pt x="343" y="239"/>
                  </a:lnTo>
                  <a:lnTo>
                    <a:pt x="314" y="250"/>
                  </a:lnTo>
                  <a:lnTo>
                    <a:pt x="282" y="253"/>
                  </a:lnTo>
                  <a:lnTo>
                    <a:pt x="252" y="253"/>
                  </a:lnTo>
                  <a:lnTo>
                    <a:pt x="225" y="250"/>
                  </a:lnTo>
                  <a:lnTo>
                    <a:pt x="199" y="247"/>
                  </a:lnTo>
                  <a:lnTo>
                    <a:pt x="174" y="247"/>
                  </a:lnTo>
                  <a:lnTo>
                    <a:pt x="153" y="250"/>
                  </a:lnTo>
                  <a:lnTo>
                    <a:pt x="129" y="261"/>
                  </a:lnTo>
                  <a:lnTo>
                    <a:pt x="107" y="274"/>
                  </a:lnTo>
                  <a:lnTo>
                    <a:pt x="86" y="293"/>
                  </a:lnTo>
                  <a:lnTo>
                    <a:pt x="65" y="314"/>
                  </a:lnTo>
                  <a:lnTo>
                    <a:pt x="40" y="341"/>
                  </a:lnTo>
                  <a:lnTo>
                    <a:pt x="24" y="344"/>
                  </a:lnTo>
                  <a:lnTo>
                    <a:pt x="14" y="344"/>
                  </a:lnTo>
                  <a:lnTo>
                    <a:pt x="6" y="341"/>
                  </a:lnTo>
                  <a:lnTo>
                    <a:pt x="0" y="338"/>
                  </a:lnTo>
                  <a:lnTo>
                    <a:pt x="0" y="330"/>
                  </a:lnTo>
                  <a:lnTo>
                    <a:pt x="6" y="322"/>
                  </a:lnTo>
                  <a:lnTo>
                    <a:pt x="16" y="309"/>
                  </a:lnTo>
                  <a:lnTo>
                    <a:pt x="30" y="295"/>
                  </a:lnTo>
                  <a:lnTo>
                    <a:pt x="51" y="277"/>
                  </a:lnTo>
                  <a:lnTo>
                    <a:pt x="67" y="258"/>
                  </a:lnTo>
                  <a:lnTo>
                    <a:pt x="97" y="234"/>
                  </a:lnTo>
                  <a:lnTo>
                    <a:pt x="124" y="218"/>
                  </a:lnTo>
                  <a:lnTo>
                    <a:pt x="158" y="212"/>
                  </a:lnTo>
                  <a:lnTo>
                    <a:pt x="180" y="215"/>
                  </a:lnTo>
                  <a:lnTo>
                    <a:pt x="207" y="218"/>
                  </a:lnTo>
                  <a:lnTo>
                    <a:pt x="266" y="226"/>
                  </a:lnTo>
                  <a:lnTo>
                    <a:pt x="292" y="226"/>
                  </a:lnTo>
                  <a:lnTo>
                    <a:pt x="317" y="220"/>
                  </a:lnTo>
                  <a:lnTo>
                    <a:pt x="335" y="210"/>
                  </a:lnTo>
                  <a:lnTo>
                    <a:pt x="349" y="188"/>
                  </a:lnTo>
                  <a:lnTo>
                    <a:pt x="351" y="164"/>
                  </a:lnTo>
                  <a:lnTo>
                    <a:pt x="349" y="143"/>
                  </a:lnTo>
                  <a:lnTo>
                    <a:pt x="333" y="100"/>
                  </a:lnTo>
                  <a:lnTo>
                    <a:pt x="322" y="65"/>
                  </a:lnTo>
                  <a:lnTo>
                    <a:pt x="325" y="49"/>
                  </a:lnTo>
                  <a:lnTo>
                    <a:pt x="333" y="33"/>
                  </a:lnTo>
                  <a:lnTo>
                    <a:pt x="357" y="11"/>
                  </a:lnTo>
                  <a:lnTo>
                    <a:pt x="381" y="0"/>
                  </a:lnTo>
                  <a:lnTo>
                    <a:pt x="405" y="3"/>
                  </a:lnTo>
                  <a:lnTo>
                    <a:pt x="432" y="14"/>
                  </a:lnTo>
                  <a:lnTo>
                    <a:pt x="456" y="33"/>
                  </a:lnTo>
                  <a:lnTo>
                    <a:pt x="486" y="54"/>
                  </a:lnTo>
                  <a:lnTo>
                    <a:pt x="518" y="76"/>
                  </a:lnTo>
                  <a:lnTo>
                    <a:pt x="553" y="97"/>
                  </a:lnTo>
                  <a:lnTo>
                    <a:pt x="547" y="94"/>
                  </a:lnTo>
                  <a:lnTo>
                    <a:pt x="553" y="97"/>
                  </a:lnTo>
                  <a:close/>
                </a:path>
              </a:pathLst>
            </a:custGeom>
            <a:solidFill>
              <a:srgbClr val="000000"/>
            </a:solidFill>
            <a:ln w="9525">
              <a:noFill/>
              <a:round/>
              <a:headEnd/>
              <a:tailEnd/>
            </a:ln>
          </p:spPr>
          <p:txBody>
            <a:bodyPr/>
            <a:lstStyle/>
            <a:p>
              <a:endParaRPr lang="ar-SA"/>
            </a:p>
          </p:txBody>
        </p:sp>
        <p:sp>
          <p:nvSpPr>
            <p:cNvPr id="29711" name="Freeform 17"/>
            <p:cNvSpPr>
              <a:spLocks/>
            </p:cNvSpPr>
            <p:nvPr/>
          </p:nvSpPr>
          <p:spPr bwMode="auto">
            <a:xfrm>
              <a:off x="2829" y="1823"/>
              <a:ext cx="1157" cy="630"/>
            </a:xfrm>
            <a:custGeom>
              <a:avLst/>
              <a:gdLst>
                <a:gd name="T0" fmla="*/ 1176 w 1070"/>
                <a:gd name="T1" fmla="*/ 290 h 622"/>
                <a:gd name="T2" fmla="*/ 1227 w 1070"/>
                <a:gd name="T3" fmla="*/ 212 h 622"/>
                <a:gd name="T4" fmla="*/ 1254 w 1070"/>
                <a:gd name="T5" fmla="*/ 140 h 622"/>
                <a:gd name="T6" fmla="*/ 1218 w 1070"/>
                <a:gd name="T7" fmla="*/ 96 h 622"/>
                <a:gd name="T8" fmla="*/ 1111 w 1070"/>
                <a:gd name="T9" fmla="*/ 56 h 622"/>
                <a:gd name="T10" fmla="*/ 1058 w 1070"/>
                <a:gd name="T11" fmla="*/ 43 h 622"/>
                <a:gd name="T12" fmla="*/ 990 w 1070"/>
                <a:gd name="T13" fmla="*/ 34 h 622"/>
                <a:gd name="T14" fmla="*/ 810 w 1070"/>
                <a:gd name="T15" fmla="*/ 37 h 622"/>
                <a:gd name="T16" fmla="*/ 699 w 1070"/>
                <a:gd name="T17" fmla="*/ 56 h 622"/>
                <a:gd name="T18" fmla="*/ 631 w 1070"/>
                <a:gd name="T19" fmla="*/ 86 h 622"/>
                <a:gd name="T20" fmla="*/ 579 w 1070"/>
                <a:gd name="T21" fmla="*/ 113 h 622"/>
                <a:gd name="T22" fmla="*/ 513 w 1070"/>
                <a:gd name="T23" fmla="*/ 142 h 622"/>
                <a:gd name="T24" fmla="*/ 420 w 1070"/>
                <a:gd name="T25" fmla="*/ 148 h 622"/>
                <a:gd name="T26" fmla="*/ 291 w 1070"/>
                <a:gd name="T27" fmla="*/ 183 h 622"/>
                <a:gd name="T28" fmla="*/ 181 w 1070"/>
                <a:gd name="T29" fmla="*/ 239 h 622"/>
                <a:gd name="T30" fmla="*/ 129 w 1070"/>
                <a:gd name="T31" fmla="*/ 274 h 622"/>
                <a:gd name="T32" fmla="*/ 50 w 1070"/>
                <a:gd name="T33" fmla="*/ 320 h 622"/>
                <a:gd name="T34" fmla="*/ 19 w 1070"/>
                <a:gd name="T35" fmla="*/ 288 h 622"/>
                <a:gd name="T36" fmla="*/ 77 w 1070"/>
                <a:gd name="T37" fmla="*/ 180 h 622"/>
                <a:gd name="T38" fmla="*/ 170 w 1070"/>
                <a:gd name="T39" fmla="*/ 94 h 622"/>
                <a:gd name="T40" fmla="*/ 291 w 1070"/>
                <a:gd name="T41" fmla="*/ 26 h 622"/>
                <a:gd name="T42" fmla="*/ 322 w 1070"/>
                <a:gd name="T43" fmla="*/ 26 h 622"/>
                <a:gd name="T44" fmla="*/ 224 w 1070"/>
                <a:gd name="T45" fmla="*/ 96 h 622"/>
                <a:gd name="T46" fmla="*/ 142 w 1070"/>
                <a:gd name="T47" fmla="*/ 161 h 622"/>
                <a:gd name="T48" fmla="*/ 115 w 1070"/>
                <a:gd name="T49" fmla="*/ 191 h 622"/>
                <a:gd name="T50" fmla="*/ 115 w 1070"/>
                <a:gd name="T51" fmla="*/ 207 h 622"/>
                <a:gd name="T52" fmla="*/ 149 w 1070"/>
                <a:gd name="T53" fmla="*/ 210 h 622"/>
                <a:gd name="T54" fmla="*/ 220 w 1070"/>
                <a:gd name="T55" fmla="*/ 183 h 622"/>
                <a:gd name="T56" fmla="*/ 362 w 1070"/>
                <a:gd name="T57" fmla="*/ 142 h 622"/>
                <a:gd name="T58" fmla="*/ 450 w 1070"/>
                <a:gd name="T59" fmla="*/ 129 h 622"/>
                <a:gd name="T60" fmla="*/ 518 w 1070"/>
                <a:gd name="T61" fmla="*/ 115 h 622"/>
                <a:gd name="T62" fmla="*/ 579 w 1070"/>
                <a:gd name="T63" fmla="*/ 94 h 622"/>
                <a:gd name="T64" fmla="*/ 627 w 1070"/>
                <a:gd name="T65" fmla="*/ 54 h 622"/>
                <a:gd name="T66" fmla="*/ 688 w 1070"/>
                <a:gd name="T67" fmla="*/ 32 h 622"/>
                <a:gd name="T68" fmla="*/ 787 w 1070"/>
                <a:gd name="T69" fmla="*/ 16 h 622"/>
                <a:gd name="T70" fmla="*/ 1016 w 1070"/>
                <a:gd name="T71" fmla="*/ 0 h 622"/>
                <a:gd name="T72" fmla="*/ 1146 w 1070"/>
                <a:gd name="T73" fmla="*/ 10 h 622"/>
                <a:gd name="T74" fmla="*/ 1234 w 1070"/>
                <a:gd name="T75" fmla="*/ 43 h 622"/>
                <a:gd name="T76" fmla="*/ 1289 w 1070"/>
                <a:gd name="T77" fmla="*/ 83 h 622"/>
                <a:gd name="T78" fmla="*/ 1315 w 1070"/>
                <a:gd name="T79" fmla="*/ 134 h 622"/>
                <a:gd name="T80" fmla="*/ 1312 w 1070"/>
                <a:gd name="T81" fmla="*/ 239 h 622"/>
                <a:gd name="T82" fmla="*/ 1268 w 1070"/>
                <a:gd name="T83" fmla="*/ 317 h 622"/>
                <a:gd name="T84" fmla="*/ 1245 w 1070"/>
                <a:gd name="T85" fmla="*/ 369 h 622"/>
                <a:gd name="T86" fmla="*/ 1261 w 1070"/>
                <a:gd name="T87" fmla="*/ 414 h 622"/>
                <a:gd name="T88" fmla="*/ 1312 w 1070"/>
                <a:gd name="T89" fmla="*/ 473 h 622"/>
                <a:gd name="T90" fmla="*/ 1339 w 1070"/>
                <a:gd name="T91" fmla="*/ 498 h 622"/>
                <a:gd name="T92" fmla="*/ 1353 w 1070"/>
                <a:gd name="T93" fmla="*/ 557 h 622"/>
                <a:gd name="T94" fmla="*/ 1342 w 1070"/>
                <a:gd name="T95" fmla="*/ 643 h 622"/>
                <a:gd name="T96" fmla="*/ 1328 w 1070"/>
                <a:gd name="T97" fmla="*/ 646 h 622"/>
                <a:gd name="T98" fmla="*/ 1319 w 1070"/>
                <a:gd name="T99" fmla="*/ 632 h 622"/>
                <a:gd name="T100" fmla="*/ 1322 w 1070"/>
                <a:gd name="T101" fmla="*/ 549 h 622"/>
                <a:gd name="T102" fmla="*/ 1319 w 1070"/>
                <a:gd name="T103" fmla="*/ 511 h 622"/>
                <a:gd name="T104" fmla="*/ 1275 w 1070"/>
                <a:gd name="T105" fmla="*/ 471 h 622"/>
                <a:gd name="T106" fmla="*/ 1218 w 1070"/>
                <a:gd name="T107" fmla="*/ 437 h 622"/>
                <a:gd name="T108" fmla="*/ 1173 w 1070"/>
                <a:gd name="T109" fmla="*/ 379 h 622"/>
                <a:gd name="T110" fmla="*/ 1166 w 1070"/>
                <a:gd name="T111" fmla="*/ 328 h 622"/>
                <a:gd name="T112" fmla="*/ 1166 w 1070"/>
                <a:gd name="T113" fmla="*/ 328 h 6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70"/>
                <a:gd name="T172" fmla="*/ 0 h 622"/>
                <a:gd name="T173" fmla="*/ 1070 w 1070"/>
                <a:gd name="T174" fmla="*/ 622 h 6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70" h="622">
                  <a:moveTo>
                    <a:pt x="922" y="316"/>
                  </a:moveTo>
                  <a:lnTo>
                    <a:pt x="930" y="278"/>
                  </a:lnTo>
                  <a:lnTo>
                    <a:pt x="949" y="241"/>
                  </a:lnTo>
                  <a:lnTo>
                    <a:pt x="971" y="203"/>
                  </a:lnTo>
                  <a:lnTo>
                    <a:pt x="989" y="158"/>
                  </a:lnTo>
                  <a:lnTo>
                    <a:pt x="992" y="134"/>
                  </a:lnTo>
                  <a:lnTo>
                    <a:pt x="981" y="112"/>
                  </a:lnTo>
                  <a:lnTo>
                    <a:pt x="963" y="93"/>
                  </a:lnTo>
                  <a:lnTo>
                    <a:pt x="936" y="77"/>
                  </a:lnTo>
                  <a:lnTo>
                    <a:pt x="879" y="53"/>
                  </a:lnTo>
                  <a:lnTo>
                    <a:pt x="855" y="45"/>
                  </a:lnTo>
                  <a:lnTo>
                    <a:pt x="836" y="40"/>
                  </a:lnTo>
                  <a:lnTo>
                    <a:pt x="815" y="37"/>
                  </a:lnTo>
                  <a:lnTo>
                    <a:pt x="783" y="34"/>
                  </a:lnTo>
                  <a:lnTo>
                    <a:pt x="692" y="34"/>
                  </a:lnTo>
                  <a:lnTo>
                    <a:pt x="641" y="37"/>
                  </a:lnTo>
                  <a:lnTo>
                    <a:pt x="595" y="43"/>
                  </a:lnTo>
                  <a:lnTo>
                    <a:pt x="552" y="53"/>
                  </a:lnTo>
                  <a:lnTo>
                    <a:pt x="523" y="67"/>
                  </a:lnTo>
                  <a:lnTo>
                    <a:pt x="499" y="83"/>
                  </a:lnTo>
                  <a:lnTo>
                    <a:pt x="477" y="99"/>
                  </a:lnTo>
                  <a:lnTo>
                    <a:pt x="458" y="110"/>
                  </a:lnTo>
                  <a:lnTo>
                    <a:pt x="442" y="120"/>
                  </a:lnTo>
                  <a:lnTo>
                    <a:pt x="405" y="136"/>
                  </a:lnTo>
                  <a:lnTo>
                    <a:pt x="359" y="139"/>
                  </a:lnTo>
                  <a:lnTo>
                    <a:pt x="332" y="142"/>
                  </a:lnTo>
                  <a:lnTo>
                    <a:pt x="300" y="147"/>
                  </a:lnTo>
                  <a:lnTo>
                    <a:pt x="230" y="177"/>
                  </a:lnTo>
                  <a:lnTo>
                    <a:pt x="166" y="214"/>
                  </a:lnTo>
                  <a:lnTo>
                    <a:pt x="142" y="230"/>
                  </a:lnTo>
                  <a:lnTo>
                    <a:pt x="123" y="246"/>
                  </a:lnTo>
                  <a:lnTo>
                    <a:pt x="102" y="265"/>
                  </a:lnTo>
                  <a:lnTo>
                    <a:pt x="75" y="287"/>
                  </a:lnTo>
                  <a:lnTo>
                    <a:pt x="40" y="308"/>
                  </a:lnTo>
                  <a:lnTo>
                    <a:pt x="0" y="332"/>
                  </a:lnTo>
                  <a:lnTo>
                    <a:pt x="16" y="276"/>
                  </a:lnTo>
                  <a:lnTo>
                    <a:pt x="35" y="222"/>
                  </a:lnTo>
                  <a:lnTo>
                    <a:pt x="61" y="174"/>
                  </a:lnTo>
                  <a:lnTo>
                    <a:pt x="96" y="131"/>
                  </a:lnTo>
                  <a:lnTo>
                    <a:pt x="134" y="91"/>
                  </a:lnTo>
                  <a:lnTo>
                    <a:pt x="179" y="56"/>
                  </a:lnTo>
                  <a:lnTo>
                    <a:pt x="230" y="26"/>
                  </a:lnTo>
                  <a:lnTo>
                    <a:pt x="287" y="0"/>
                  </a:lnTo>
                  <a:lnTo>
                    <a:pt x="255" y="26"/>
                  </a:lnTo>
                  <a:lnTo>
                    <a:pt x="217" y="56"/>
                  </a:lnTo>
                  <a:lnTo>
                    <a:pt x="177" y="93"/>
                  </a:lnTo>
                  <a:lnTo>
                    <a:pt x="134" y="134"/>
                  </a:lnTo>
                  <a:lnTo>
                    <a:pt x="112" y="155"/>
                  </a:lnTo>
                  <a:lnTo>
                    <a:pt x="99" y="171"/>
                  </a:lnTo>
                  <a:lnTo>
                    <a:pt x="91" y="185"/>
                  </a:lnTo>
                  <a:lnTo>
                    <a:pt x="88" y="193"/>
                  </a:lnTo>
                  <a:lnTo>
                    <a:pt x="91" y="198"/>
                  </a:lnTo>
                  <a:lnTo>
                    <a:pt x="102" y="201"/>
                  </a:lnTo>
                  <a:lnTo>
                    <a:pt x="118" y="201"/>
                  </a:lnTo>
                  <a:lnTo>
                    <a:pt x="142" y="195"/>
                  </a:lnTo>
                  <a:lnTo>
                    <a:pt x="174" y="177"/>
                  </a:lnTo>
                  <a:lnTo>
                    <a:pt x="209" y="160"/>
                  </a:lnTo>
                  <a:lnTo>
                    <a:pt x="287" y="136"/>
                  </a:lnTo>
                  <a:lnTo>
                    <a:pt x="324" y="128"/>
                  </a:lnTo>
                  <a:lnTo>
                    <a:pt x="356" y="123"/>
                  </a:lnTo>
                  <a:lnTo>
                    <a:pt x="386" y="118"/>
                  </a:lnTo>
                  <a:lnTo>
                    <a:pt x="410" y="112"/>
                  </a:lnTo>
                  <a:lnTo>
                    <a:pt x="437" y="104"/>
                  </a:lnTo>
                  <a:lnTo>
                    <a:pt x="458" y="91"/>
                  </a:lnTo>
                  <a:lnTo>
                    <a:pt x="480" y="75"/>
                  </a:lnTo>
                  <a:lnTo>
                    <a:pt x="496" y="51"/>
                  </a:lnTo>
                  <a:lnTo>
                    <a:pt x="517" y="40"/>
                  </a:lnTo>
                  <a:lnTo>
                    <a:pt x="544" y="32"/>
                  </a:lnTo>
                  <a:lnTo>
                    <a:pt x="582" y="24"/>
                  </a:lnTo>
                  <a:lnTo>
                    <a:pt x="622" y="16"/>
                  </a:lnTo>
                  <a:lnTo>
                    <a:pt x="710" y="5"/>
                  </a:lnTo>
                  <a:lnTo>
                    <a:pt x="804" y="0"/>
                  </a:lnTo>
                  <a:lnTo>
                    <a:pt x="861" y="2"/>
                  </a:lnTo>
                  <a:lnTo>
                    <a:pt x="906" y="10"/>
                  </a:lnTo>
                  <a:lnTo>
                    <a:pt x="946" y="24"/>
                  </a:lnTo>
                  <a:lnTo>
                    <a:pt x="976" y="40"/>
                  </a:lnTo>
                  <a:lnTo>
                    <a:pt x="1003" y="59"/>
                  </a:lnTo>
                  <a:lnTo>
                    <a:pt x="1019" y="80"/>
                  </a:lnTo>
                  <a:lnTo>
                    <a:pt x="1032" y="104"/>
                  </a:lnTo>
                  <a:lnTo>
                    <a:pt x="1040" y="128"/>
                  </a:lnTo>
                  <a:lnTo>
                    <a:pt x="1046" y="182"/>
                  </a:lnTo>
                  <a:lnTo>
                    <a:pt x="1038" y="230"/>
                  </a:lnTo>
                  <a:lnTo>
                    <a:pt x="1022" y="273"/>
                  </a:lnTo>
                  <a:lnTo>
                    <a:pt x="1003" y="305"/>
                  </a:lnTo>
                  <a:lnTo>
                    <a:pt x="989" y="329"/>
                  </a:lnTo>
                  <a:lnTo>
                    <a:pt x="984" y="354"/>
                  </a:lnTo>
                  <a:lnTo>
                    <a:pt x="987" y="378"/>
                  </a:lnTo>
                  <a:lnTo>
                    <a:pt x="997" y="399"/>
                  </a:lnTo>
                  <a:lnTo>
                    <a:pt x="1024" y="439"/>
                  </a:lnTo>
                  <a:lnTo>
                    <a:pt x="1038" y="455"/>
                  </a:lnTo>
                  <a:lnTo>
                    <a:pt x="1051" y="469"/>
                  </a:lnTo>
                  <a:lnTo>
                    <a:pt x="1059" y="480"/>
                  </a:lnTo>
                  <a:lnTo>
                    <a:pt x="1064" y="496"/>
                  </a:lnTo>
                  <a:lnTo>
                    <a:pt x="1070" y="536"/>
                  </a:lnTo>
                  <a:lnTo>
                    <a:pt x="1067" y="579"/>
                  </a:lnTo>
                  <a:lnTo>
                    <a:pt x="1062" y="619"/>
                  </a:lnTo>
                  <a:lnTo>
                    <a:pt x="1056" y="622"/>
                  </a:lnTo>
                  <a:lnTo>
                    <a:pt x="1051" y="622"/>
                  </a:lnTo>
                  <a:lnTo>
                    <a:pt x="1046" y="616"/>
                  </a:lnTo>
                  <a:lnTo>
                    <a:pt x="1043" y="608"/>
                  </a:lnTo>
                  <a:lnTo>
                    <a:pt x="1043" y="555"/>
                  </a:lnTo>
                  <a:lnTo>
                    <a:pt x="1046" y="528"/>
                  </a:lnTo>
                  <a:lnTo>
                    <a:pt x="1046" y="509"/>
                  </a:lnTo>
                  <a:lnTo>
                    <a:pt x="1043" y="493"/>
                  </a:lnTo>
                  <a:lnTo>
                    <a:pt x="1030" y="469"/>
                  </a:lnTo>
                  <a:lnTo>
                    <a:pt x="1008" y="453"/>
                  </a:lnTo>
                  <a:lnTo>
                    <a:pt x="987" y="437"/>
                  </a:lnTo>
                  <a:lnTo>
                    <a:pt x="963" y="421"/>
                  </a:lnTo>
                  <a:lnTo>
                    <a:pt x="941" y="396"/>
                  </a:lnTo>
                  <a:lnTo>
                    <a:pt x="928" y="364"/>
                  </a:lnTo>
                  <a:lnTo>
                    <a:pt x="925" y="343"/>
                  </a:lnTo>
                  <a:lnTo>
                    <a:pt x="922" y="316"/>
                  </a:lnTo>
                  <a:lnTo>
                    <a:pt x="920" y="316"/>
                  </a:lnTo>
                  <a:lnTo>
                    <a:pt x="922" y="316"/>
                  </a:lnTo>
                  <a:close/>
                </a:path>
              </a:pathLst>
            </a:custGeom>
            <a:solidFill>
              <a:srgbClr val="000000"/>
            </a:solidFill>
            <a:ln w="9525">
              <a:noFill/>
              <a:round/>
              <a:headEnd/>
              <a:tailEnd/>
            </a:ln>
          </p:spPr>
          <p:txBody>
            <a:bodyPr/>
            <a:lstStyle/>
            <a:p>
              <a:endParaRPr lang="ar-SA"/>
            </a:p>
          </p:txBody>
        </p:sp>
        <p:sp>
          <p:nvSpPr>
            <p:cNvPr id="29712" name="Freeform 18"/>
            <p:cNvSpPr>
              <a:spLocks/>
            </p:cNvSpPr>
            <p:nvPr/>
          </p:nvSpPr>
          <p:spPr bwMode="auto">
            <a:xfrm>
              <a:off x="1115" y="2319"/>
              <a:ext cx="1340" cy="764"/>
            </a:xfrm>
            <a:custGeom>
              <a:avLst/>
              <a:gdLst>
                <a:gd name="T0" fmla="*/ 807 w 1239"/>
                <a:gd name="T1" fmla="*/ 781 h 754"/>
                <a:gd name="T2" fmla="*/ 749 w 1239"/>
                <a:gd name="T3" fmla="*/ 745 h 754"/>
                <a:gd name="T4" fmla="*/ 735 w 1239"/>
                <a:gd name="T5" fmla="*/ 653 h 754"/>
                <a:gd name="T6" fmla="*/ 705 w 1239"/>
                <a:gd name="T7" fmla="*/ 612 h 754"/>
                <a:gd name="T8" fmla="*/ 557 w 1239"/>
                <a:gd name="T9" fmla="*/ 598 h 754"/>
                <a:gd name="T10" fmla="*/ 302 w 1239"/>
                <a:gd name="T11" fmla="*/ 620 h 754"/>
                <a:gd name="T12" fmla="*/ 159 w 1239"/>
                <a:gd name="T13" fmla="*/ 571 h 754"/>
                <a:gd name="T14" fmla="*/ 98 w 1239"/>
                <a:gd name="T15" fmla="*/ 493 h 754"/>
                <a:gd name="T16" fmla="*/ 102 w 1239"/>
                <a:gd name="T17" fmla="*/ 404 h 754"/>
                <a:gd name="T18" fmla="*/ 34 w 1239"/>
                <a:gd name="T19" fmla="*/ 346 h 754"/>
                <a:gd name="T20" fmla="*/ 0 w 1239"/>
                <a:gd name="T21" fmla="*/ 283 h 754"/>
                <a:gd name="T22" fmla="*/ 34 w 1239"/>
                <a:gd name="T23" fmla="*/ 227 h 754"/>
                <a:gd name="T24" fmla="*/ 102 w 1239"/>
                <a:gd name="T25" fmla="*/ 165 h 754"/>
                <a:gd name="T26" fmla="*/ 203 w 1239"/>
                <a:gd name="T27" fmla="*/ 100 h 754"/>
                <a:gd name="T28" fmla="*/ 393 w 1239"/>
                <a:gd name="T29" fmla="*/ 49 h 754"/>
                <a:gd name="T30" fmla="*/ 682 w 1239"/>
                <a:gd name="T31" fmla="*/ 65 h 754"/>
                <a:gd name="T32" fmla="*/ 835 w 1239"/>
                <a:gd name="T33" fmla="*/ 73 h 754"/>
                <a:gd name="T34" fmla="*/ 964 w 1239"/>
                <a:gd name="T35" fmla="*/ 65 h 754"/>
                <a:gd name="T36" fmla="*/ 1229 w 1239"/>
                <a:gd name="T37" fmla="*/ 44 h 754"/>
                <a:gd name="T38" fmla="*/ 1367 w 1239"/>
                <a:gd name="T39" fmla="*/ 49 h 754"/>
                <a:gd name="T40" fmla="*/ 1503 w 1239"/>
                <a:gd name="T41" fmla="*/ 41 h 754"/>
                <a:gd name="T42" fmla="*/ 1556 w 1239"/>
                <a:gd name="T43" fmla="*/ 0 h 754"/>
                <a:gd name="T44" fmla="*/ 1567 w 1239"/>
                <a:gd name="T45" fmla="*/ 22 h 754"/>
                <a:gd name="T46" fmla="*/ 1523 w 1239"/>
                <a:gd name="T47" fmla="*/ 68 h 754"/>
                <a:gd name="T48" fmla="*/ 1265 w 1239"/>
                <a:gd name="T49" fmla="*/ 81 h 754"/>
                <a:gd name="T50" fmla="*/ 1175 w 1239"/>
                <a:gd name="T51" fmla="*/ 92 h 754"/>
                <a:gd name="T52" fmla="*/ 941 w 1239"/>
                <a:gd name="T53" fmla="*/ 113 h 754"/>
                <a:gd name="T54" fmla="*/ 824 w 1239"/>
                <a:gd name="T55" fmla="*/ 113 h 754"/>
                <a:gd name="T56" fmla="*/ 641 w 1239"/>
                <a:gd name="T57" fmla="*/ 100 h 754"/>
                <a:gd name="T58" fmla="*/ 462 w 1239"/>
                <a:gd name="T59" fmla="*/ 86 h 754"/>
                <a:gd name="T60" fmla="*/ 357 w 1239"/>
                <a:gd name="T61" fmla="*/ 100 h 754"/>
                <a:gd name="T62" fmla="*/ 203 w 1239"/>
                <a:gd name="T63" fmla="*/ 173 h 754"/>
                <a:gd name="T64" fmla="*/ 105 w 1239"/>
                <a:gd name="T65" fmla="*/ 221 h 754"/>
                <a:gd name="T66" fmla="*/ 75 w 1239"/>
                <a:gd name="T67" fmla="*/ 278 h 754"/>
                <a:gd name="T68" fmla="*/ 125 w 1239"/>
                <a:gd name="T69" fmla="*/ 323 h 754"/>
                <a:gd name="T70" fmla="*/ 200 w 1239"/>
                <a:gd name="T71" fmla="*/ 391 h 754"/>
                <a:gd name="T72" fmla="*/ 189 w 1239"/>
                <a:gd name="T73" fmla="*/ 480 h 754"/>
                <a:gd name="T74" fmla="*/ 207 w 1239"/>
                <a:gd name="T75" fmla="*/ 528 h 754"/>
                <a:gd name="T76" fmla="*/ 278 w 1239"/>
                <a:gd name="T77" fmla="*/ 560 h 754"/>
                <a:gd name="T78" fmla="*/ 389 w 1239"/>
                <a:gd name="T79" fmla="*/ 555 h 754"/>
                <a:gd name="T80" fmla="*/ 601 w 1239"/>
                <a:gd name="T81" fmla="*/ 539 h 754"/>
                <a:gd name="T82" fmla="*/ 727 w 1239"/>
                <a:gd name="T83" fmla="*/ 566 h 754"/>
                <a:gd name="T84" fmla="*/ 777 w 1239"/>
                <a:gd name="T85" fmla="*/ 617 h 754"/>
                <a:gd name="T86" fmla="*/ 787 w 1239"/>
                <a:gd name="T87" fmla="*/ 700 h 754"/>
                <a:gd name="T88" fmla="*/ 835 w 1239"/>
                <a:gd name="T89" fmla="*/ 754 h 754"/>
                <a:gd name="T90" fmla="*/ 889 w 1239"/>
                <a:gd name="T91" fmla="*/ 762 h 754"/>
                <a:gd name="T92" fmla="*/ 867 w 1239"/>
                <a:gd name="T93" fmla="*/ 784 h 7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9"/>
                <a:gd name="T142" fmla="*/ 0 h 754"/>
                <a:gd name="T143" fmla="*/ 1239 w 1239"/>
                <a:gd name="T144" fmla="*/ 754 h 7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39" h="754">
                  <a:moveTo>
                    <a:pt x="686" y="754"/>
                  </a:moveTo>
                  <a:lnTo>
                    <a:pt x="660" y="754"/>
                  </a:lnTo>
                  <a:lnTo>
                    <a:pt x="638" y="751"/>
                  </a:lnTo>
                  <a:lnTo>
                    <a:pt x="619" y="743"/>
                  </a:lnTo>
                  <a:lnTo>
                    <a:pt x="603" y="732"/>
                  </a:lnTo>
                  <a:lnTo>
                    <a:pt x="593" y="716"/>
                  </a:lnTo>
                  <a:lnTo>
                    <a:pt x="585" y="698"/>
                  </a:lnTo>
                  <a:lnTo>
                    <a:pt x="582" y="673"/>
                  </a:lnTo>
                  <a:lnTo>
                    <a:pt x="582" y="628"/>
                  </a:lnTo>
                  <a:lnTo>
                    <a:pt x="577" y="612"/>
                  </a:lnTo>
                  <a:lnTo>
                    <a:pt x="568" y="598"/>
                  </a:lnTo>
                  <a:lnTo>
                    <a:pt x="558" y="588"/>
                  </a:lnTo>
                  <a:lnTo>
                    <a:pt x="526" y="577"/>
                  </a:lnTo>
                  <a:lnTo>
                    <a:pt x="485" y="572"/>
                  </a:lnTo>
                  <a:lnTo>
                    <a:pt x="440" y="574"/>
                  </a:lnTo>
                  <a:lnTo>
                    <a:pt x="389" y="580"/>
                  </a:lnTo>
                  <a:lnTo>
                    <a:pt x="287" y="593"/>
                  </a:lnTo>
                  <a:lnTo>
                    <a:pt x="239" y="596"/>
                  </a:lnTo>
                  <a:lnTo>
                    <a:pt x="196" y="588"/>
                  </a:lnTo>
                  <a:lnTo>
                    <a:pt x="158" y="572"/>
                  </a:lnTo>
                  <a:lnTo>
                    <a:pt x="126" y="550"/>
                  </a:lnTo>
                  <a:lnTo>
                    <a:pt x="102" y="526"/>
                  </a:lnTo>
                  <a:lnTo>
                    <a:pt x="86" y="502"/>
                  </a:lnTo>
                  <a:lnTo>
                    <a:pt x="78" y="475"/>
                  </a:lnTo>
                  <a:lnTo>
                    <a:pt x="80" y="454"/>
                  </a:lnTo>
                  <a:lnTo>
                    <a:pt x="86" y="419"/>
                  </a:lnTo>
                  <a:lnTo>
                    <a:pt x="80" y="389"/>
                  </a:lnTo>
                  <a:lnTo>
                    <a:pt x="70" y="370"/>
                  </a:lnTo>
                  <a:lnTo>
                    <a:pt x="51" y="354"/>
                  </a:lnTo>
                  <a:lnTo>
                    <a:pt x="27" y="333"/>
                  </a:lnTo>
                  <a:lnTo>
                    <a:pt x="11" y="314"/>
                  </a:lnTo>
                  <a:lnTo>
                    <a:pt x="3" y="293"/>
                  </a:lnTo>
                  <a:lnTo>
                    <a:pt x="0" y="271"/>
                  </a:lnTo>
                  <a:lnTo>
                    <a:pt x="3" y="255"/>
                  </a:lnTo>
                  <a:lnTo>
                    <a:pt x="8" y="239"/>
                  </a:lnTo>
                  <a:lnTo>
                    <a:pt x="27" y="218"/>
                  </a:lnTo>
                  <a:lnTo>
                    <a:pt x="48" y="199"/>
                  </a:lnTo>
                  <a:lnTo>
                    <a:pt x="67" y="175"/>
                  </a:lnTo>
                  <a:lnTo>
                    <a:pt x="80" y="159"/>
                  </a:lnTo>
                  <a:lnTo>
                    <a:pt x="102" y="137"/>
                  </a:lnTo>
                  <a:lnTo>
                    <a:pt x="129" y="118"/>
                  </a:lnTo>
                  <a:lnTo>
                    <a:pt x="161" y="97"/>
                  </a:lnTo>
                  <a:lnTo>
                    <a:pt x="236" y="62"/>
                  </a:lnTo>
                  <a:lnTo>
                    <a:pt x="274" y="51"/>
                  </a:lnTo>
                  <a:lnTo>
                    <a:pt x="311" y="46"/>
                  </a:lnTo>
                  <a:lnTo>
                    <a:pt x="357" y="46"/>
                  </a:lnTo>
                  <a:lnTo>
                    <a:pt x="410" y="49"/>
                  </a:lnTo>
                  <a:lnTo>
                    <a:pt x="539" y="62"/>
                  </a:lnTo>
                  <a:lnTo>
                    <a:pt x="603" y="67"/>
                  </a:lnTo>
                  <a:lnTo>
                    <a:pt x="633" y="67"/>
                  </a:lnTo>
                  <a:lnTo>
                    <a:pt x="660" y="70"/>
                  </a:lnTo>
                  <a:lnTo>
                    <a:pt x="721" y="70"/>
                  </a:lnTo>
                  <a:lnTo>
                    <a:pt x="735" y="67"/>
                  </a:lnTo>
                  <a:lnTo>
                    <a:pt x="762" y="62"/>
                  </a:lnTo>
                  <a:lnTo>
                    <a:pt x="799" y="54"/>
                  </a:lnTo>
                  <a:lnTo>
                    <a:pt x="885" y="46"/>
                  </a:lnTo>
                  <a:lnTo>
                    <a:pt x="971" y="41"/>
                  </a:lnTo>
                  <a:lnTo>
                    <a:pt x="1032" y="41"/>
                  </a:lnTo>
                  <a:lnTo>
                    <a:pt x="1054" y="43"/>
                  </a:lnTo>
                  <a:lnTo>
                    <a:pt x="1081" y="46"/>
                  </a:lnTo>
                  <a:lnTo>
                    <a:pt x="1137" y="46"/>
                  </a:lnTo>
                  <a:lnTo>
                    <a:pt x="1164" y="43"/>
                  </a:lnTo>
                  <a:lnTo>
                    <a:pt x="1188" y="38"/>
                  </a:lnTo>
                  <a:lnTo>
                    <a:pt x="1209" y="27"/>
                  </a:lnTo>
                  <a:lnTo>
                    <a:pt x="1223" y="11"/>
                  </a:lnTo>
                  <a:lnTo>
                    <a:pt x="1231" y="0"/>
                  </a:lnTo>
                  <a:lnTo>
                    <a:pt x="1236" y="0"/>
                  </a:lnTo>
                  <a:lnTo>
                    <a:pt x="1239" y="8"/>
                  </a:lnTo>
                  <a:lnTo>
                    <a:pt x="1239" y="22"/>
                  </a:lnTo>
                  <a:lnTo>
                    <a:pt x="1231" y="38"/>
                  </a:lnTo>
                  <a:lnTo>
                    <a:pt x="1220" y="54"/>
                  </a:lnTo>
                  <a:lnTo>
                    <a:pt x="1204" y="65"/>
                  </a:lnTo>
                  <a:lnTo>
                    <a:pt x="1180" y="73"/>
                  </a:lnTo>
                  <a:lnTo>
                    <a:pt x="1124" y="78"/>
                  </a:lnTo>
                  <a:lnTo>
                    <a:pt x="1000" y="78"/>
                  </a:lnTo>
                  <a:lnTo>
                    <a:pt x="973" y="81"/>
                  </a:lnTo>
                  <a:lnTo>
                    <a:pt x="952" y="83"/>
                  </a:lnTo>
                  <a:lnTo>
                    <a:pt x="928" y="89"/>
                  </a:lnTo>
                  <a:lnTo>
                    <a:pt x="896" y="94"/>
                  </a:lnTo>
                  <a:lnTo>
                    <a:pt x="821" y="105"/>
                  </a:lnTo>
                  <a:lnTo>
                    <a:pt x="743" y="110"/>
                  </a:lnTo>
                  <a:lnTo>
                    <a:pt x="708" y="113"/>
                  </a:lnTo>
                  <a:lnTo>
                    <a:pt x="681" y="113"/>
                  </a:lnTo>
                  <a:lnTo>
                    <a:pt x="652" y="110"/>
                  </a:lnTo>
                  <a:lnTo>
                    <a:pt x="609" y="108"/>
                  </a:lnTo>
                  <a:lnTo>
                    <a:pt x="560" y="102"/>
                  </a:lnTo>
                  <a:lnTo>
                    <a:pt x="507" y="97"/>
                  </a:lnTo>
                  <a:lnTo>
                    <a:pt x="456" y="92"/>
                  </a:lnTo>
                  <a:lnTo>
                    <a:pt x="405" y="86"/>
                  </a:lnTo>
                  <a:lnTo>
                    <a:pt x="365" y="83"/>
                  </a:lnTo>
                  <a:lnTo>
                    <a:pt x="333" y="83"/>
                  </a:lnTo>
                  <a:lnTo>
                    <a:pt x="308" y="86"/>
                  </a:lnTo>
                  <a:lnTo>
                    <a:pt x="282" y="97"/>
                  </a:lnTo>
                  <a:lnTo>
                    <a:pt x="231" y="124"/>
                  </a:lnTo>
                  <a:lnTo>
                    <a:pt x="182" y="153"/>
                  </a:lnTo>
                  <a:lnTo>
                    <a:pt x="161" y="167"/>
                  </a:lnTo>
                  <a:lnTo>
                    <a:pt x="142" y="175"/>
                  </a:lnTo>
                  <a:lnTo>
                    <a:pt x="102" y="196"/>
                  </a:lnTo>
                  <a:lnTo>
                    <a:pt x="83" y="212"/>
                  </a:lnTo>
                  <a:lnTo>
                    <a:pt x="67" y="228"/>
                  </a:lnTo>
                  <a:lnTo>
                    <a:pt x="59" y="247"/>
                  </a:lnTo>
                  <a:lnTo>
                    <a:pt x="59" y="266"/>
                  </a:lnTo>
                  <a:lnTo>
                    <a:pt x="72" y="290"/>
                  </a:lnTo>
                  <a:lnTo>
                    <a:pt x="83" y="301"/>
                  </a:lnTo>
                  <a:lnTo>
                    <a:pt x="99" y="311"/>
                  </a:lnTo>
                  <a:lnTo>
                    <a:pt x="129" y="333"/>
                  </a:lnTo>
                  <a:lnTo>
                    <a:pt x="147" y="354"/>
                  </a:lnTo>
                  <a:lnTo>
                    <a:pt x="158" y="376"/>
                  </a:lnTo>
                  <a:lnTo>
                    <a:pt x="164" y="395"/>
                  </a:lnTo>
                  <a:lnTo>
                    <a:pt x="161" y="432"/>
                  </a:lnTo>
                  <a:lnTo>
                    <a:pt x="150" y="462"/>
                  </a:lnTo>
                  <a:lnTo>
                    <a:pt x="150" y="478"/>
                  </a:lnTo>
                  <a:lnTo>
                    <a:pt x="156" y="491"/>
                  </a:lnTo>
                  <a:lnTo>
                    <a:pt x="164" y="507"/>
                  </a:lnTo>
                  <a:lnTo>
                    <a:pt x="180" y="521"/>
                  </a:lnTo>
                  <a:lnTo>
                    <a:pt x="196" y="531"/>
                  </a:lnTo>
                  <a:lnTo>
                    <a:pt x="220" y="539"/>
                  </a:lnTo>
                  <a:lnTo>
                    <a:pt x="244" y="542"/>
                  </a:lnTo>
                  <a:lnTo>
                    <a:pt x="274" y="539"/>
                  </a:lnTo>
                  <a:lnTo>
                    <a:pt x="308" y="534"/>
                  </a:lnTo>
                  <a:lnTo>
                    <a:pt x="346" y="526"/>
                  </a:lnTo>
                  <a:lnTo>
                    <a:pt x="432" y="518"/>
                  </a:lnTo>
                  <a:lnTo>
                    <a:pt x="475" y="518"/>
                  </a:lnTo>
                  <a:lnTo>
                    <a:pt x="515" y="521"/>
                  </a:lnTo>
                  <a:lnTo>
                    <a:pt x="547" y="531"/>
                  </a:lnTo>
                  <a:lnTo>
                    <a:pt x="574" y="545"/>
                  </a:lnTo>
                  <a:lnTo>
                    <a:pt x="587" y="561"/>
                  </a:lnTo>
                  <a:lnTo>
                    <a:pt x="598" y="572"/>
                  </a:lnTo>
                  <a:lnTo>
                    <a:pt x="614" y="593"/>
                  </a:lnTo>
                  <a:lnTo>
                    <a:pt x="619" y="614"/>
                  </a:lnTo>
                  <a:lnTo>
                    <a:pt x="619" y="641"/>
                  </a:lnTo>
                  <a:lnTo>
                    <a:pt x="622" y="673"/>
                  </a:lnTo>
                  <a:lnTo>
                    <a:pt x="630" y="700"/>
                  </a:lnTo>
                  <a:lnTo>
                    <a:pt x="646" y="719"/>
                  </a:lnTo>
                  <a:lnTo>
                    <a:pt x="660" y="724"/>
                  </a:lnTo>
                  <a:lnTo>
                    <a:pt x="686" y="724"/>
                  </a:lnTo>
                  <a:lnTo>
                    <a:pt x="697" y="727"/>
                  </a:lnTo>
                  <a:lnTo>
                    <a:pt x="703" y="732"/>
                  </a:lnTo>
                  <a:lnTo>
                    <a:pt x="705" y="738"/>
                  </a:lnTo>
                  <a:lnTo>
                    <a:pt x="700" y="748"/>
                  </a:lnTo>
                  <a:lnTo>
                    <a:pt x="686" y="754"/>
                  </a:lnTo>
                  <a:lnTo>
                    <a:pt x="686" y="751"/>
                  </a:lnTo>
                  <a:lnTo>
                    <a:pt x="686" y="754"/>
                  </a:lnTo>
                  <a:close/>
                </a:path>
              </a:pathLst>
            </a:custGeom>
            <a:solidFill>
              <a:srgbClr val="000000"/>
            </a:solidFill>
            <a:ln w="9525">
              <a:noFill/>
              <a:round/>
              <a:headEnd/>
              <a:tailEnd/>
            </a:ln>
          </p:spPr>
          <p:txBody>
            <a:bodyPr/>
            <a:lstStyle/>
            <a:p>
              <a:endParaRPr lang="ar-SA"/>
            </a:p>
          </p:txBody>
        </p:sp>
        <p:sp>
          <p:nvSpPr>
            <p:cNvPr id="29713" name="Freeform 19"/>
            <p:cNvSpPr>
              <a:spLocks/>
            </p:cNvSpPr>
            <p:nvPr/>
          </p:nvSpPr>
          <p:spPr bwMode="auto">
            <a:xfrm>
              <a:off x="3333" y="1758"/>
              <a:ext cx="32" cy="8"/>
            </a:xfrm>
            <a:custGeom>
              <a:avLst/>
              <a:gdLst>
                <a:gd name="T0" fmla="*/ 36 w 30"/>
                <a:gd name="T1" fmla="*/ 3 h 8"/>
                <a:gd name="T2" fmla="*/ 20 w 30"/>
                <a:gd name="T3" fmla="*/ 8 h 8"/>
                <a:gd name="T4" fmla="*/ 3 w 30"/>
                <a:gd name="T5" fmla="*/ 8 h 8"/>
                <a:gd name="T6" fmla="*/ 3 w 30"/>
                <a:gd name="T7" fmla="*/ 3 h 8"/>
                <a:gd name="T8" fmla="*/ 0 w 30"/>
                <a:gd name="T9" fmla="*/ 0 h 8"/>
                <a:gd name="T10" fmla="*/ 33 w 30"/>
                <a:gd name="T11" fmla="*/ 0 h 8"/>
                <a:gd name="T12" fmla="*/ 36 w 30"/>
                <a:gd name="T13" fmla="*/ 3 h 8"/>
                <a:gd name="T14" fmla="*/ 0 60000 65536"/>
                <a:gd name="T15" fmla="*/ 0 60000 65536"/>
                <a:gd name="T16" fmla="*/ 0 60000 65536"/>
                <a:gd name="T17" fmla="*/ 0 60000 65536"/>
                <a:gd name="T18" fmla="*/ 0 60000 65536"/>
                <a:gd name="T19" fmla="*/ 0 60000 65536"/>
                <a:gd name="T20" fmla="*/ 0 60000 65536"/>
                <a:gd name="T21" fmla="*/ 0 w 30"/>
                <a:gd name="T22" fmla="*/ 0 h 8"/>
                <a:gd name="T23" fmla="*/ 30 w 30"/>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8">
                  <a:moveTo>
                    <a:pt x="30" y="3"/>
                  </a:moveTo>
                  <a:lnTo>
                    <a:pt x="17" y="8"/>
                  </a:lnTo>
                  <a:lnTo>
                    <a:pt x="3" y="8"/>
                  </a:lnTo>
                  <a:lnTo>
                    <a:pt x="3" y="3"/>
                  </a:lnTo>
                  <a:lnTo>
                    <a:pt x="0" y="0"/>
                  </a:lnTo>
                  <a:lnTo>
                    <a:pt x="27" y="0"/>
                  </a:lnTo>
                  <a:lnTo>
                    <a:pt x="30" y="3"/>
                  </a:lnTo>
                  <a:close/>
                </a:path>
              </a:pathLst>
            </a:custGeom>
            <a:solidFill>
              <a:srgbClr val="000000"/>
            </a:solidFill>
            <a:ln w="9525">
              <a:noFill/>
              <a:round/>
              <a:headEnd/>
              <a:tailEnd/>
            </a:ln>
          </p:spPr>
          <p:txBody>
            <a:bodyPr/>
            <a:lstStyle/>
            <a:p>
              <a:endParaRPr lang="ar-SA"/>
            </a:p>
          </p:txBody>
        </p:sp>
        <p:sp>
          <p:nvSpPr>
            <p:cNvPr id="29714" name="Freeform 20"/>
            <p:cNvSpPr>
              <a:spLocks/>
            </p:cNvSpPr>
            <p:nvPr/>
          </p:nvSpPr>
          <p:spPr bwMode="auto">
            <a:xfrm>
              <a:off x="2548" y="2195"/>
              <a:ext cx="861" cy="820"/>
            </a:xfrm>
            <a:custGeom>
              <a:avLst/>
              <a:gdLst>
                <a:gd name="T0" fmla="*/ 716 w 796"/>
                <a:gd name="T1" fmla="*/ 380 h 810"/>
                <a:gd name="T2" fmla="*/ 804 w 796"/>
                <a:gd name="T3" fmla="*/ 304 h 810"/>
                <a:gd name="T4" fmla="*/ 936 w 796"/>
                <a:gd name="T5" fmla="*/ 221 h 810"/>
                <a:gd name="T6" fmla="*/ 973 w 796"/>
                <a:gd name="T7" fmla="*/ 159 h 810"/>
                <a:gd name="T8" fmla="*/ 957 w 796"/>
                <a:gd name="T9" fmla="*/ 67 h 810"/>
                <a:gd name="T10" fmla="*/ 851 w 796"/>
                <a:gd name="T11" fmla="*/ 24 h 810"/>
                <a:gd name="T12" fmla="*/ 685 w 796"/>
                <a:gd name="T13" fmla="*/ 54 h 810"/>
                <a:gd name="T14" fmla="*/ 515 w 796"/>
                <a:gd name="T15" fmla="*/ 135 h 810"/>
                <a:gd name="T16" fmla="*/ 379 w 796"/>
                <a:gd name="T17" fmla="*/ 151 h 810"/>
                <a:gd name="T18" fmla="*/ 295 w 796"/>
                <a:gd name="T19" fmla="*/ 132 h 810"/>
                <a:gd name="T20" fmla="*/ 181 w 796"/>
                <a:gd name="T21" fmla="*/ 145 h 810"/>
                <a:gd name="T22" fmla="*/ 84 w 796"/>
                <a:gd name="T23" fmla="*/ 175 h 810"/>
                <a:gd name="T24" fmla="*/ 13 w 796"/>
                <a:gd name="T25" fmla="*/ 183 h 810"/>
                <a:gd name="T26" fmla="*/ 2 w 796"/>
                <a:gd name="T27" fmla="*/ 167 h 810"/>
                <a:gd name="T28" fmla="*/ 67 w 796"/>
                <a:gd name="T29" fmla="*/ 137 h 810"/>
                <a:gd name="T30" fmla="*/ 268 w 796"/>
                <a:gd name="T31" fmla="*/ 100 h 810"/>
                <a:gd name="T32" fmla="*/ 343 w 796"/>
                <a:gd name="T33" fmla="*/ 113 h 810"/>
                <a:gd name="T34" fmla="*/ 434 w 796"/>
                <a:gd name="T35" fmla="*/ 113 h 810"/>
                <a:gd name="T36" fmla="*/ 554 w 796"/>
                <a:gd name="T37" fmla="*/ 78 h 810"/>
                <a:gd name="T38" fmla="*/ 688 w 796"/>
                <a:gd name="T39" fmla="*/ 27 h 810"/>
                <a:gd name="T40" fmla="*/ 802 w 796"/>
                <a:gd name="T41" fmla="*/ 0 h 810"/>
                <a:gd name="T42" fmla="*/ 936 w 796"/>
                <a:gd name="T43" fmla="*/ 27 h 810"/>
                <a:gd name="T44" fmla="*/ 997 w 796"/>
                <a:gd name="T45" fmla="*/ 91 h 810"/>
                <a:gd name="T46" fmla="*/ 997 w 796"/>
                <a:gd name="T47" fmla="*/ 167 h 810"/>
                <a:gd name="T48" fmla="*/ 946 w 796"/>
                <a:gd name="T49" fmla="*/ 248 h 810"/>
                <a:gd name="T50" fmla="*/ 883 w 796"/>
                <a:gd name="T51" fmla="*/ 282 h 810"/>
                <a:gd name="T52" fmla="*/ 763 w 796"/>
                <a:gd name="T53" fmla="*/ 361 h 810"/>
                <a:gd name="T54" fmla="*/ 723 w 796"/>
                <a:gd name="T55" fmla="*/ 428 h 810"/>
                <a:gd name="T56" fmla="*/ 729 w 796"/>
                <a:gd name="T57" fmla="*/ 543 h 810"/>
                <a:gd name="T58" fmla="*/ 685 w 796"/>
                <a:gd name="T59" fmla="*/ 665 h 810"/>
                <a:gd name="T60" fmla="*/ 526 w 796"/>
                <a:gd name="T61" fmla="*/ 778 h 810"/>
                <a:gd name="T62" fmla="*/ 414 w 796"/>
                <a:gd name="T63" fmla="*/ 824 h 810"/>
                <a:gd name="T64" fmla="*/ 345 w 796"/>
                <a:gd name="T65" fmla="*/ 816 h 810"/>
                <a:gd name="T66" fmla="*/ 264 w 796"/>
                <a:gd name="T67" fmla="*/ 767 h 810"/>
                <a:gd name="T68" fmla="*/ 216 w 796"/>
                <a:gd name="T69" fmla="*/ 778 h 810"/>
                <a:gd name="T70" fmla="*/ 161 w 796"/>
                <a:gd name="T71" fmla="*/ 837 h 810"/>
                <a:gd name="T72" fmla="*/ 142 w 796"/>
                <a:gd name="T73" fmla="*/ 810 h 810"/>
                <a:gd name="T74" fmla="*/ 193 w 796"/>
                <a:gd name="T75" fmla="*/ 762 h 810"/>
                <a:gd name="T76" fmla="*/ 227 w 796"/>
                <a:gd name="T77" fmla="*/ 712 h 810"/>
                <a:gd name="T78" fmla="*/ 275 w 796"/>
                <a:gd name="T79" fmla="*/ 724 h 810"/>
                <a:gd name="T80" fmla="*/ 379 w 796"/>
                <a:gd name="T81" fmla="*/ 787 h 810"/>
                <a:gd name="T82" fmla="*/ 448 w 796"/>
                <a:gd name="T83" fmla="*/ 772 h 810"/>
                <a:gd name="T84" fmla="*/ 570 w 796"/>
                <a:gd name="T85" fmla="*/ 692 h 810"/>
                <a:gd name="T86" fmla="*/ 675 w 796"/>
                <a:gd name="T87" fmla="*/ 552 h 810"/>
                <a:gd name="T88" fmla="*/ 702 w 796"/>
                <a:gd name="T89" fmla="*/ 412 h 8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96"/>
                <a:gd name="T136" fmla="*/ 0 h 810"/>
                <a:gd name="T137" fmla="*/ 796 w 796"/>
                <a:gd name="T138" fmla="*/ 810 h 81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96" h="810">
                  <a:moveTo>
                    <a:pt x="557" y="400"/>
                  </a:moveTo>
                  <a:lnTo>
                    <a:pt x="560" y="383"/>
                  </a:lnTo>
                  <a:lnTo>
                    <a:pt x="566" y="365"/>
                  </a:lnTo>
                  <a:lnTo>
                    <a:pt x="576" y="346"/>
                  </a:lnTo>
                  <a:lnTo>
                    <a:pt x="611" y="311"/>
                  </a:lnTo>
                  <a:lnTo>
                    <a:pt x="635" y="292"/>
                  </a:lnTo>
                  <a:lnTo>
                    <a:pt x="692" y="252"/>
                  </a:lnTo>
                  <a:lnTo>
                    <a:pt x="718" y="231"/>
                  </a:lnTo>
                  <a:lnTo>
                    <a:pt x="740" y="212"/>
                  </a:lnTo>
                  <a:lnTo>
                    <a:pt x="756" y="193"/>
                  </a:lnTo>
                  <a:lnTo>
                    <a:pt x="764" y="174"/>
                  </a:lnTo>
                  <a:lnTo>
                    <a:pt x="769" y="153"/>
                  </a:lnTo>
                  <a:lnTo>
                    <a:pt x="772" y="131"/>
                  </a:lnTo>
                  <a:lnTo>
                    <a:pt x="767" y="86"/>
                  </a:lnTo>
                  <a:lnTo>
                    <a:pt x="756" y="64"/>
                  </a:lnTo>
                  <a:lnTo>
                    <a:pt x="737" y="46"/>
                  </a:lnTo>
                  <a:lnTo>
                    <a:pt x="708" y="32"/>
                  </a:lnTo>
                  <a:lnTo>
                    <a:pt x="673" y="24"/>
                  </a:lnTo>
                  <a:lnTo>
                    <a:pt x="633" y="24"/>
                  </a:lnTo>
                  <a:lnTo>
                    <a:pt x="587" y="32"/>
                  </a:lnTo>
                  <a:lnTo>
                    <a:pt x="541" y="51"/>
                  </a:lnTo>
                  <a:lnTo>
                    <a:pt x="496" y="80"/>
                  </a:lnTo>
                  <a:lnTo>
                    <a:pt x="450" y="110"/>
                  </a:lnTo>
                  <a:lnTo>
                    <a:pt x="407" y="129"/>
                  </a:lnTo>
                  <a:lnTo>
                    <a:pt x="367" y="139"/>
                  </a:lnTo>
                  <a:lnTo>
                    <a:pt x="332" y="145"/>
                  </a:lnTo>
                  <a:lnTo>
                    <a:pt x="300" y="145"/>
                  </a:lnTo>
                  <a:lnTo>
                    <a:pt x="271" y="139"/>
                  </a:lnTo>
                  <a:lnTo>
                    <a:pt x="249" y="134"/>
                  </a:lnTo>
                  <a:lnTo>
                    <a:pt x="233" y="126"/>
                  </a:lnTo>
                  <a:lnTo>
                    <a:pt x="217" y="123"/>
                  </a:lnTo>
                  <a:lnTo>
                    <a:pt x="195" y="123"/>
                  </a:lnTo>
                  <a:lnTo>
                    <a:pt x="142" y="139"/>
                  </a:lnTo>
                  <a:lnTo>
                    <a:pt x="115" y="150"/>
                  </a:lnTo>
                  <a:lnTo>
                    <a:pt x="88" y="161"/>
                  </a:lnTo>
                  <a:lnTo>
                    <a:pt x="67" y="169"/>
                  </a:lnTo>
                  <a:lnTo>
                    <a:pt x="53" y="174"/>
                  </a:lnTo>
                  <a:lnTo>
                    <a:pt x="32" y="180"/>
                  </a:lnTo>
                  <a:lnTo>
                    <a:pt x="10" y="177"/>
                  </a:lnTo>
                  <a:lnTo>
                    <a:pt x="2" y="174"/>
                  </a:lnTo>
                  <a:lnTo>
                    <a:pt x="0" y="166"/>
                  </a:lnTo>
                  <a:lnTo>
                    <a:pt x="2" y="161"/>
                  </a:lnTo>
                  <a:lnTo>
                    <a:pt x="10" y="153"/>
                  </a:lnTo>
                  <a:lnTo>
                    <a:pt x="29" y="142"/>
                  </a:lnTo>
                  <a:lnTo>
                    <a:pt x="53" y="131"/>
                  </a:lnTo>
                  <a:lnTo>
                    <a:pt x="118" y="110"/>
                  </a:lnTo>
                  <a:lnTo>
                    <a:pt x="182" y="97"/>
                  </a:lnTo>
                  <a:lnTo>
                    <a:pt x="212" y="97"/>
                  </a:lnTo>
                  <a:lnTo>
                    <a:pt x="233" y="99"/>
                  </a:lnTo>
                  <a:lnTo>
                    <a:pt x="252" y="105"/>
                  </a:lnTo>
                  <a:lnTo>
                    <a:pt x="271" y="110"/>
                  </a:lnTo>
                  <a:lnTo>
                    <a:pt x="289" y="115"/>
                  </a:lnTo>
                  <a:lnTo>
                    <a:pt x="313" y="115"/>
                  </a:lnTo>
                  <a:lnTo>
                    <a:pt x="343" y="110"/>
                  </a:lnTo>
                  <a:lnTo>
                    <a:pt x="383" y="97"/>
                  </a:lnTo>
                  <a:lnTo>
                    <a:pt x="410" y="86"/>
                  </a:lnTo>
                  <a:lnTo>
                    <a:pt x="437" y="75"/>
                  </a:lnTo>
                  <a:lnTo>
                    <a:pt x="469" y="62"/>
                  </a:lnTo>
                  <a:lnTo>
                    <a:pt x="507" y="43"/>
                  </a:lnTo>
                  <a:lnTo>
                    <a:pt x="544" y="27"/>
                  </a:lnTo>
                  <a:lnTo>
                    <a:pt x="576" y="13"/>
                  </a:lnTo>
                  <a:lnTo>
                    <a:pt x="606" y="5"/>
                  </a:lnTo>
                  <a:lnTo>
                    <a:pt x="633" y="0"/>
                  </a:lnTo>
                  <a:lnTo>
                    <a:pt x="675" y="0"/>
                  </a:lnTo>
                  <a:lnTo>
                    <a:pt x="713" y="11"/>
                  </a:lnTo>
                  <a:lnTo>
                    <a:pt x="740" y="27"/>
                  </a:lnTo>
                  <a:lnTo>
                    <a:pt x="759" y="48"/>
                  </a:lnTo>
                  <a:lnTo>
                    <a:pt x="775" y="70"/>
                  </a:lnTo>
                  <a:lnTo>
                    <a:pt x="788" y="88"/>
                  </a:lnTo>
                  <a:lnTo>
                    <a:pt x="796" y="107"/>
                  </a:lnTo>
                  <a:lnTo>
                    <a:pt x="796" y="134"/>
                  </a:lnTo>
                  <a:lnTo>
                    <a:pt x="788" y="161"/>
                  </a:lnTo>
                  <a:lnTo>
                    <a:pt x="777" y="188"/>
                  </a:lnTo>
                  <a:lnTo>
                    <a:pt x="764" y="215"/>
                  </a:lnTo>
                  <a:lnTo>
                    <a:pt x="748" y="239"/>
                  </a:lnTo>
                  <a:lnTo>
                    <a:pt x="732" y="255"/>
                  </a:lnTo>
                  <a:lnTo>
                    <a:pt x="716" y="265"/>
                  </a:lnTo>
                  <a:lnTo>
                    <a:pt x="697" y="273"/>
                  </a:lnTo>
                  <a:lnTo>
                    <a:pt x="675" y="287"/>
                  </a:lnTo>
                  <a:lnTo>
                    <a:pt x="625" y="327"/>
                  </a:lnTo>
                  <a:lnTo>
                    <a:pt x="603" y="349"/>
                  </a:lnTo>
                  <a:lnTo>
                    <a:pt x="584" y="373"/>
                  </a:lnTo>
                  <a:lnTo>
                    <a:pt x="574" y="394"/>
                  </a:lnTo>
                  <a:lnTo>
                    <a:pt x="571" y="413"/>
                  </a:lnTo>
                  <a:lnTo>
                    <a:pt x="576" y="434"/>
                  </a:lnTo>
                  <a:lnTo>
                    <a:pt x="579" y="459"/>
                  </a:lnTo>
                  <a:lnTo>
                    <a:pt x="576" y="523"/>
                  </a:lnTo>
                  <a:lnTo>
                    <a:pt x="566" y="587"/>
                  </a:lnTo>
                  <a:lnTo>
                    <a:pt x="555" y="617"/>
                  </a:lnTo>
                  <a:lnTo>
                    <a:pt x="541" y="641"/>
                  </a:lnTo>
                  <a:lnTo>
                    <a:pt x="515" y="673"/>
                  </a:lnTo>
                  <a:lnTo>
                    <a:pt x="482" y="703"/>
                  </a:lnTo>
                  <a:lnTo>
                    <a:pt x="415" y="751"/>
                  </a:lnTo>
                  <a:lnTo>
                    <a:pt x="383" y="770"/>
                  </a:lnTo>
                  <a:lnTo>
                    <a:pt x="354" y="786"/>
                  </a:lnTo>
                  <a:lnTo>
                    <a:pt x="327" y="794"/>
                  </a:lnTo>
                  <a:lnTo>
                    <a:pt x="308" y="796"/>
                  </a:lnTo>
                  <a:lnTo>
                    <a:pt x="289" y="794"/>
                  </a:lnTo>
                  <a:lnTo>
                    <a:pt x="273" y="786"/>
                  </a:lnTo>
                  <a:lnTo>
                    <a:pt x="249" y="764"/>
                  </a:lnTo>
                  <a:lnTo>
                    <a:pt x="225" y="745"/>
                  </a:lnTo>
                  <a:lnTo>
                    <a:pt x="209" y="740"/>
                  </a:lnTo>
                  <a:lnTo>
                    <a:pt x="187" y="740"/>
                  </a:lnTo>
                  <a:lnTo>
                    <a:pt x="179" y="743"/>
                  </a:lnTo>
                  <a:lnTo>
                    <a:pt x="171" y="751"/>
                  </a:lnTo>
                  <a:lnTo>
                    <a:pt x="158" y="775"/>
                  </a:lnTo>
                  <a:lnTo>
                    <a:pt x="139" y="799"/>
                  </a:lnTo>
                  <a:lnTo>
                    <a:pt x="128" y="807"/>
                  </a:lnTo>
                  <a:lnTo>
                    <a:pt x="115" y="810"/>
                  </a:lnTo>
                  <a:lnTo>
                    <a:pt x="110" y="794"/>
                  </a:lnTo>
                  <a:lnTo>
                    <a:pt x="112" y="780"/>
                  </a:lnTo>
                  <a:lnTo>
                    <a:pt x="120" y="770"/>
                  </a:lnTo>
                  <a:lnTo>
                    <a:pt x="134" y="756"/>
                  </a:lnTo>
                  <a:lnTo>
                    <a:pt x="153" y="735"/>
                  </a:lnTo>
                  <a:lnTo>
                    <a:pt x="163" y="711"/>
                  </a:lnTo>
                  <a:lnTo>
                    <a:pt x="174" y="692"/>
                  </a:lnTo>
                  <a:lnTo>
                    <a:pt x="179" y="686"/>
                  </a:lnTo>
                  <a:lnTo>
                    <a:pt x="190" y="684"/>
                  </a:lnTo>
                  <a:lnTo>
                    <a:pt x="204" y="686"/>
                  </a:lnTo>
                  <a:lnTo>
                    <a:pt x="217" y="697"/>
                  </a:lnTo>
                  <a:lnTo>
                    <a:pt x="249" y="724"/>
                  </a:lnTo>
                  <a:lnTo>
                    <a:pt x="284" y="751"/>
                  </a:lnTo>
                  <a:lnTo>
                    <a:pt x="300" y="759"/>
                  </a:lnTo>
                  <a:lnTo>
                    <a:pt x="316" y="762"/>
                  </a:lnTo>
                  <a:lnTo>
                    <a:pt x="332" y="756"/>
                  </a:lnTo>
                  <a:lnTo>
                    <a:pt x="354" y="745"/>
                  </a:lnTo>
                  <a:lnTo>
                    <a:pt x="378" y="729"/>
                  </a:lnTo>
                  <a:lnTo>
                    <a:pt x="402" y="711"/>
                  </a:lnTo>
                  <a:lnTo>
                    <a:pt x="450" y="668"/>
                  </a:lnTo>
                  <a:lnTo>
                    <a:pt x="493" y="619"/>
                  </a:lnTo>
                  <a:lnTo>
                    <a:pt x="515" y="579"/>
                  </a:lnTo>
                  <a:lnTo>
                    <a:pt x="533" y="531"/>
                  </a:lnTo>
                  <a:lnTo>
                    <a:pt x="547" y="469"/>
                  </a:lnTo>
                  <a:lnTo>
                    <a:pt x="557" y="400"/>
                  </a:lnTo>
                  <a:lnTo>
                    <a:pt x="555" y="397"/>
                  </a:lnTo>
                  <a:lnTo>
                    <a:pt x="557" y="400"/>
                  </a:lnTo>
                  <a:close/>
                </a:path>
              </a:pathLst>
            </a:custGeom>
            <a:solidFill>
              <a:srgbClr val="000000"/>
            </a:solidFill>
            <a:ln w="9525">
              <a:noFill/>
              <a:round/>
              <a:headEnd/>
              <a:tailEnd/>
            </a:ln>
          </p:spPr>
          <p:txBody>
            <a:bodyPr/>
            <a:lstStyle/>
            <a:p>
              <a:endParaRPr lang="ar-SA"/>
            </a:p>
          </p:txBody>
        </p:sp>
        <p:sp>
          <p:nvSpPr>
            <p:cNvPr id="29715" name="Freeform 21"/>
            <p:cNvSpPr>
              <a:spLocks/>
            </p:cNvSpPr>
            <p:nvPr/>
          </p:nvSpPr>
          <p:spPr bwMode="auto">
            <a:xfrm>
              <a:off x="1698" y="2111"/>
              <a:ext cx="296" cy="276"/>
            </a:xfrm>
            <a:custGeom>
              <a:avLst/>
              <a:gdLst>
                <a:gd name="T0" fmla="*/ 346 w 274"/>
                <a:gd name="T1" fmla="*/ 280 h 273"/>
                <a:gd name="T2" fmla="*/ 346 w 274"/>
                <a:gd name="T3" fmla="*/ 239 h 273"/>
                <a:gd name="T4" fmla="*/ 332 w 274"/>
                <a:gd name="T5" fmla="*/ 186 h 273"/>
                <a:gd name="T6" fmla="*/ 304 w 274"/>
                <a:gd name="T7" fmla="*/ 134 h 273"/>
                <a:gd name="T8" fmla="*/ 292 w 274"/>
                <a:gd name="T9" fmla="*/ 118 h 273"/>
                <a:gd name="T10" fmla="*/ 273 w 274"/>
                <a:gd name="T11" fmla="*/ 107 h 273"/>
                <a:gd name="T12" fmla="*/ 294 w 274"/>
                <a:gd name="T13" fmla="*/ 89 h 273"/>
                <a:gd name="T14" fmla="*/ 308 w 274"/>
                <a:gd name="T15" fmla="*/ 73 h 273"/>
                <a:gd name="T16" fmla="*/ 311 w 274"/>
                <a:gd name="T17" fmla="*/ 56 h 273"/>
                <a:gd name="T18" fmla="*/ 308 w 274"/>
                <a:gd name="T19" fmla="*/ 37 h 273"/>
                <a:gd name="T20" fmla="*/ 294 w 274"/>
                <a:gd name="T21" fmla="*/ 19 h 273"/>
                <a:gd name="T22" fmla="*/ 281 w 274"/>
                <a:gd name="T23" fmla="*/ 8 h 273"/>
                <a:gd name="T24" fmla="*/ 257 w 274"/>
                <a:gd name="T25" fmla="*/ 3 h 273"/>
                <a:gd name="T26" fmla="*/ 230 w 274"/>
                <a:gd name="T27" fmla="*/ 0 h 273"/>
                <a:gd name="T28" fmla="*/ 217 w 274"/>
                <a:gd name="T29" fmla="*/ 0 h 273"/>
                <a:gd name="T30" fmla="*/ 208 w 274"/>
                <a:gd name="T31" fmla="*/ 5 h 273"/>
                <a:gd name="T32" fmla="*/ 217 w 274"/>
                <a:gd name="T33" fmla="*/ 13 h 273"/>
                <a:gd name="T34" fmla="*/ 233 w 274"/>
                <a:gd name="T35" fmla="*/ 21 h 273"/>
                <a:gd name="T36" fmla="*/ 247 w 274"/>
                <a:gd name="T37" fmla="*/ 27 h 273"/>
                <a:gd name="T38" fmla="*/ 264 w 274"/>
                <a:gd name="T39" fmla="*/ 35 h 273"/>
                <a:gd name="T40" fmla="*/ 271 w 274"/>
                <a:gd name="T41" fmla="*/ 54 h 273"/>
                <a:gd name="T42" fmla="*/ 267 w 274"/>
                <a:gd name="T43" fmla="*/ 65 h 273"/>
                <a:gd name="T44" fmla="*/ 260 w 274"/>
                <a:gd name="T45" fmla="*/ 78 h 273"/>
                <a:gd name="T46" fmla="*/ 243 w 274"/>
                <a:gd name="T47" fmla="*/ 91 h 273"/>
                <a:gd name="T48" fmla="*/ 217 w 274"/>
                <a:gd name="T49" fmla="*/ 107 h 273"/>
                <a:gd name="T50" fmla="*/ 153 w 274"/>
                <a:gd name="T51" fmla="*/ 132 h 273"/>
                <a:gd name="T52" fmla="*/ 122 w 274"/>
                <a:gd name="T53" fmla="*/ 143 h 273"/>
                <a:gd name="T54" fmla="*/ 91 w 274"/>
                <a:gd name="T55" fmla="*/ 151 h 273"/>
                <a:gd name="T56" fmla="*/ 64 w 274"/>
                <a:gd name="T57" fmla="*/ 151 h 273"/>
                <a:gd name="T58" fmla="*/ 48 w 274"/>
                <a:gd name="T59" fmla="*/ 148 h 273"/>
                <a:gd name="T60" fmla="*/ 33 w 274"/>
                <a:gd name="T61" fmla="*/ 137 h 273"/>
                <a:gd name="T62" fmla="*/ 30 w 274"/>
                <a:gd name="T63" fmla="*/ 121 h 273"/>
                <a:gd name="T64" fmla="*/ 30 w 274"/>
                <a:gd name="T65" fmla="*/ 105 h 273"/>
                <a:gd name="T66" fmla="*/ 27 w 274"/>
                <a:gd name="T67" fmla="*/ 94 h 273"/>
                <a:gd name="T68" fmla="*/ 25 w 274"/>
                <a:gd name="T69" fmla="*/ 89 h 273"/>
                <a:gd name="T70" fmla="*/ 16 w 274"/>
                <a:gd name="T71" fmla="*/ 89 h 273"/>
                <a:gd name="T72" fmla="*/ 5 w 274"/>
                <a:gd name="T73" fmla="*/ 94 h 273"/>
                <a:gd name="T74" fmla="*/ 0 w 274"/>
                <a:gd name="T75" fmla="*/ 107 h 273"/>
                <a:gd name="T76" fmla="*/ 0 w 274"/>
                <a:gd name="T77" fmla="*/ 132 h 273"/>
                <a:gd name="T78" fmla="*/ 3 w 274"/>
                <a:gd name="T79" fmla="*/ 151 h 273"/>
                <a:gd name="T80" fmla="*/ 14 w 274"/>
                <a:gd name="T81" fmla="*/ 167 h 273"/>
                <a:gd name="T82" fmla="*/ 30 w 274"/>
                <a:gd name="T83" fmla="*/ 177 h 273"/>
                <a:gd name="T84" fmla="*/ 60 w 274"/>
                <a:gd name="T85" fmla="*/ 183 h 273"/>
                <a:gd name="T86" fmla="*/ 81 w 274"/>
                <a:gd name="T87" fmla="*/ 180 h 273"/>
                <a:gd name="T88" fmla="*/ 105 w 274"/>
                <a:gd name="T89" fmla="*/ 177 h 273"/>
                <a:gd name="T90" fmla="*/ 132 w 274"/>
                <a:gd name="T91" fmla="*/ 172 h 273"/>
                <a:gd name="T92" fmla="*/ 165 w 274"/>
                <a:gd name="T93" fmla="*/ 161 h 273"/>
                <a:gd name="T94" fmla="*/ 189 w 274"/>
                <a:gd name="T95" fmla="*/ 156 h 273"/>
                <a:gd name="T96" fmla="*/ 219 w 274"/>
                <a:gd name="T97" fmla="*/ 151 h 273"/>
                <a:gd name="T98" fmla="*/ 253 w 274"/>
                <a:gd name="T99" fmla="*/ 153 h 273"/>
                <a:gd name="T100" fmla="*/ 264 w 274"/>
                <a:gd name="T101" fmla="*/ 161 h 273"/>
                <a:gd name="T102" fmla="*/ 273 w 274"/>
                <a:gd name="T103" fmla="*/ 172 h 273"/>
                <a:gd name="T104" fmla="*/ 294 w 274"/>
                <a:gd name="T105" fmla="*/ 226 h 273"/>
                <a:gd name="T106" fmla="*/ 297 w 274"/>
                <a:gd name="T107" fmla="*/ 258 h 273"/>
                <a:gd name="T108" fmla="*/ 294 w 274"/>
                <a:gd name="T109" fmla="*/ 282 h 273"/>
                <a:gd name="T110" fmla="*/ 294 w 274"/>
                <a:gd name="T111" fmla="*/ 280 h 273"/>
                <a:gd name="T112" fmla="*/ 342 w 274"/>
                <a:gd name="T113" fmla="*/ 277 h 273"/>
                <a:gd name="T114" fmla="*/ 346 w 274"/>
                <a:gd name="T115" fmla="*/ 280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74"/>
                <a:gd name="T175" fmla="*/ 0 h 273"/>
                <a:gd name="T176" fmla="*/ 274 w 274"/>
                <a:gd name="T177" fmla="*/ 273 h 27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74" h="273">
                  <a:moveTo>
                    <a:pt x="274" y="271"/>
                  </a:moveTo>
                  <a:lnTo>
                    <a:pt x="274" y="230"/>
                  </a:lnTo>
                  <a:lnTo>
                    <a:pt x="263" y="180"/>
                  </a:lnTo>
                  <a:lnTo>
                    <a:pt x="241" y="131"/>
                  </a:lnTo>
                  <a:lnTo>
                    <a:pt x="231" y="115"/>
                  </a:lnTo>
                  <a:lnTo>
                    <a:pt x="217" y="104"/>
                  </a:lnTo>
                  <a:lnTo>
                    <a:pt x="233" y="86"/>
                  </a:lnTo>
                  <a:lnTo>
                    <a:pt x="244" y="70"/>
                  </a:lnTo>
                  <a:lnTo>
                    <a:pt x="247" y="53"/>
                  </a:lnTo>
                  <a:lnTo>
                    <a:pt x="244" y="37"/>
                  </a:lnTo>
                  <a:lnTo>
                    <a:pt x="233" y="19"/>
                  </a:lnTo>
                  <a:lnTo>
                    <a:pt x="223" y="8"/>
                  </a:lnTo>
                  <a:lnTo>
                    <a:pt x="204" y="3"/>
                  </a:lnTo>
                  <a:lnTo>
                    <a:pt x="182" y="0"/>
                  </a:lnTo>
                  <a:lnTo>
                    <a:pt x="172" y="0"/>
                  </a:lnTo>
                  <a:lnTo>
                    <a:pt x="166" y="5"/>
                  </a:lnTo>
                  <a:lnTo>
                    <a:pt x="172" y="13"/>
                  </a:lnTo>
                  <a:lnTo>
                    <a:pt x="185" y="21"/>
                  </a:lnTo>
                  <a:lnTo>
                    <a:pt x="196" y="27"/>
                  </a:lnTo>
                  <a:lnTo>
                    <a:pt x="209" y="35"/>
                  </a:lnTo>
                  <a:lnTo>
                    <a:pt x="215" y="51"/>
                  </a:lnTo>
                  <a:lnTo>
                    <a:pt x="212" y="62"/>
                  </a:lnTo>
                  <a:lnTo>
                    <a:pt x="206" y="75"/>
                  </a:lnTo>
                  <a:lnTo>
                    <a:pt x="193" y="88"/>
                  </a:lnTo>
                  <a:lnTo>
                    <a:pt x="172" y="104"/>
                  </a:lnTo>
                  <a:lnTo>
                    <a:pt x="121" y="129"/>
                  </a:lnTo>
                  <a:lnTo>
                    <a:pt x="97" y="137"/>
                  </a:lnTo>
                  <a:lnTo>
                    <a:pt x="72" y="145"/>
                  </a:lnTo>
                  <a:lnTo>
                    <a:pt x="51" y="145"/>
                  </a:lnTo>
                  <a:lnTo>
                    <a:pt x="38" y="142"/>
                  </a:lnTo>
                  <a:lnTo>
                    <a:pt x="27" y="134"/>
                  </a:lnTo>
                  <a:lnTo>
                    <a:pt x="24" y="118"/>
                  </a:lnTo>
                  <a:lnTo>
                    <a:pt x="24" y="102"/>
                  </a:lnTo>
                  <a:lnTo>
                    <a:pt x="21" y="91"/>
                  </a:lnTo>
                  <a:lnTo>
                    <a:pt x="19" y="86"/>
                  </a:lnTo>
                  <a:lnTo>
                    <a:pt x="13" y="86"/>
                  </a:lnTo>
                  <a:lnTo>
                    <a:pt x="5" y="91"/>
                  </a:lnTo>
                  <a:lnTo>
                    <a:pt x="0" y="104"/>
                  </a:lnTo>
                  <a:lnTo>
                    <a:pt x="0" y="129"/>
                  </a:lnTo>
                  <a:lnTo>
                    <a:pt x="3" y="145"/>
                  </a:lnTo>
                  <a:lnTo>
                    <a:pt x="11" y="161"/>
                  </a:lnTo>
                  <a:lnTo>
                    <a:pt x="24" y="171"/>
                  </a:lnTo>
                  <a:lnTo>
                    <a:pt x="48" y="177"/>
                  </a:lnTo>
                  <a:lnTo>
                    <a:pt x="64" y="174"/>
                  </a:lnTo>
                  <a:lnTo>
                    <a:pt x="83" y="171"/>
                  </a:lnTo>
                  <a:lnTo>
                    <a:pt x="105" y="166"/>
                  </a:lnTo>
                  <a:lnTo>
                    <a:pt x="131" y="155"/>
                  </a:lnTo>
                  <a:lnTo>
                    <a:pt x="150" y="150"/>
                  </a:lnTo>
                  <a:lnTo>
                    <a:pt x="174" y="145"/>
                  </a:lnTo>
                  <a:lnTo>
                    <a:pt x="201" y="147"/>
                  </a:lnTo>
                  <a:lnTo>
                    <a:pt x="209" y="155"/>
                  </a:lnTo>
                  <a:lnTo>
                    <a:pt x="217" y="166"/>
                  </a:lnTo>
                  <a:lnTo>
                    <a:pt x="233" y="220"/>
                  </a:lnTo>
                  <a:lnTo>
                    <a:pt x="236" y="249"/>
                  </a:lnTo>
                  <a:lnTo>
                    <a:pt x="233" y="273"/>
                  </a:lnTo>
                  <a:lnTo>
                    <a:pt x="233" y="271"/>
                  </a:lnTo>
                  <a:lnTo>
                    <a:pt x="271" y="268"/>
                  </a:lnTo>
                  <a:lnTo>
                    <a:pt x="274" y="271"/>
                  </a:lnTo>
                  <a:close/>
                </a:path>
              </a:pathLst>
            </a:custGeom>
            <a:solidFill>
              <a:srgbClr val="000000"/>
            </a:solidFill>
            <a:ln w="9525">
              <a:noFill/>
              <a:round/>
              <a:headEnd/>
              <a:tailEnd/>
            </a:ln>
          </p:spPr>
          <p:txBody>
            <a:bodyPr/>
            <a:lstStyle/>
            <a:p>
              <a:endParaRPr lang="ar-SA"/>
            </a:p>
          </p:txBody>
        </p:sp>
        <p:sp>
          <p:nvSpPr>
            <p:cNvPr id="29716" name="Freeform 22"/>
            <p:cNvSpPr>
              <a:spLocks/>
            </p:cNvSpPr>
            <p:nvPr/>
          </p:nvSpPr>
          <p:spPr bwMode="auto">
            <a:xfrm>
              <a:off x="1834" y="1831"/>
              <a:ext cx="293" cy="543"/>
            </a:xfrm>
            <a:custGeom>
              <a:avLst/>
              <a:gdLst>
                <a:gd name="T0" fmla="*/ 292 w 271"/>
                <a:gd name="T1" fmla="*/ 509 h 536"/>
                <a:gd name="T2" fmla="*/ 292 w 271"/>
                <a:gd name="T3" fmla="*/ 406 h 536"/>
                <a:gd name="T4" fmla="*/ 254 w 271"/>
                <a:gd name="T5" fmla="*/ 309 h 536"/>
                <a:gd name="T6" fmla="*/ 219 w 271"/>
                <a:gd name="T7" fmla="*/ 247 h 536"/>
                <a:gd name="T8" fmla="*/ 192 w 271"/>
                <a:gd name="T9" fmla="*/ 204 h 536"/>
                <a:gd name="T10" fmla="*/ 170 w 271"/>
                <a:gd name="T11" fmla="*/ 177 h 536"/>
                <a:gd name="T12" fmla="*/ 149 w 271"/>
                <a:gd name="T13" fmla="*/ 161 h 536"/>
                <a:gd name="T14" fmla="*/ 149 w 271"/>
                <a:gd name="T15" fmla="*/ 134 h 536"/>
                <a:gd name="T16" fmla="*/ 198 w 271"/>
                <a:gd name="T17" fmla="*/ 115 h 536"/>
                <a:gd name="T18" fmla="*/ 248 w 271"/>
                <a:gd name="T19" fmla="*/ 88 h 536"/>
                <a:gd name="T20" fmla="*/ 254 w 271"/>
                <a:gd name="T21" fmla="*/ 72 h 536"/>
                <a:gd name="T22" fmla="*/ 217 w 271"/>
                <a:gd name="T23" fmla="*/ 32 h 536"/>
                <a:gd name="T24" fmla="*/ 181 w 271"/>
                <a:gd name="T25" fmla="*/ 24 h 536"/>
                <a:gd name="T26" fmla="*/ 123 w 271"/>
                <a:gd name="T27" fmla="*/ 26 h 536"/>
                <a:gd name="T28" fmla="*/ 68 w 271"/>
                <a:gd name="T29" fmla="*/ 48 h 536"/>
                <a:gd name="T30" fmla="*/ 38 w 271"/>
                <a:gd name="T31" fmla="*/ 72 h 536"/>
                <a:gd name="T32" fmla="*/ 25 w 271"/>
                <a:gd name="T33" fmla="*/ 102 h 536"/>
                <a:gd name="T34" fmla="*/ 34 w 271"/>
                <a:gd name="T35" fmla="*/ 115 h 536"/>
                <a:gd name="T36" fmla="*/ 58 w 271"/>
                <a:gd name="T37" fmla="*/ 137 h 536"/>
                <a:gd name="T38" fmla="*/ 98 w 271"/>
                <a:gd name="T39" fmla="*/ 140 h 536"/>
                <a:gd name="T40" fmla="*/ 109 w 271"/>
                <a:gd name="T41" fmla="*/ 150 h 536"/>
                <a:gd name="T42" fmla="*/ 78 w 271"/>
                <a:gd name="T43" fmla="*/ 161 h 536"/>
                <a:gd name="T44" fmla="*/ 30 w 271"/>
                <a:gd name="T45" fmla="*/ 153 h 536"/>
                <a:gd name="T46" fmla="*/ 0 w 271"/>
                <a:gd name="T47" fmla="*/ 124 h 536"/>
                <a:gd name="T48" fmla="*/ 3 w 271"/>
                <a:gd name="T49" fmla="*/ 83 h 536"/>
                <a:gd name="T50" fmla="*/ 38 w 271"/>
                <a:gd name="T51" fmla="*/ 35 h 536"/>
                <a:gd name="T52" fmla="*/ 112 w 271"/>
                <a:gd name="T53" fmla="*/ 8 h 536"/>
                <a:gd name="T54" fmla="*/ 162 w 271"/>
                <a:gd name="T55" fmla="*/ 0 h 536"/>
                <a:gd name="T56" fmla="*/ 250 w 271"/>
                <a:gd name="T57" fmla="*/ 2 h 536"/>
                <a:gd name="T58" fmla="*/ 294 w 271"/>
                <a:gd name="T59" fmla="*/ 21 h 536"/>
                <a:gd name="T60" fmla="*/ 312 w 271"/>
                <a:gd name="T61" fmla="*/ 54 h 536"/>
                <a:gd name="T62" fmla="*/ 282 w 271"/>
                <a:gd name="T63" fmla="*/ 99 h 536"/>
                <a:gd name="T64" fmla="*/ 214 w 271"/>
                <a:gd name="T65" fmla="*/ 134 h 536"/>
                <a:gd name="T66" fmla="*/ 173 w 271"/>
                <a:gd name="T67" fmla="*/ 150 h 536"/>
                <a:gd name="T68" fmla="*/ 187 w 271"/>
                <a:gd name="T69" fmla="*/ 172 h 536"/>
                <a:gd name="T70" fmla="*/ 219 w 271"/>
                <a:gd name="T71" fmla="*/ 202 h 536"/>
                <a:gd name="T72" fmla="*/ 264 w 271"/>
                <a:gd name="T73" fmla="*/ 253 h 536"/>
                <a:gd name="T74" fmla="*/ 325 w 271"/>
                <a:gd name="T75" fmla="*/ 363 h 536"/>
                <a:gd name="T76" fmla="*/ 343 w 271"/>
                <a:gd name="T77" fmla="*/ 449 h 536"/>
                <a:gd name="T78" fmla="*/ 339 w 271"/>
                <a:gd name="T79" fmla="*/ 557 h 536"/>
                <a:gd name="T80" fmla="*/ 271 w 271"/>
                <a:gd name="T81" fmla="*/ 557 h 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1"/>
                <a:gd name="T124" fmla="*/ 0 h 536"/>
                <a:gd name="T125" fmla="*/ 271 w 271"/>
                <a:gd name="T126" fmla="*/ 536 h 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1" h="536">
                  <a:moveTo>
                    <a:pt x="215" y="536"/>
                  </a:moveTo>
                  <a:lnTo>
                    <a:pt x="231" y="490"/>
                  </a:lnTo>
                  <a:lnTo>
                    <a:pt x="236" y="442"/>
                  </a:lnTo>
                  <a:lnTo>
                    <a:pt x="231" y="391"/>
                  </a:lnTo>
                  <a:lnTo>
                    <a:pt x="215" y="338"/>
                  </a:lnTo>
                  <a:lnTo>
                    <a:pt x="201" y="297"/>
                  </a:lnTo>
                  <a:lnTo>
                    <a:pt x="188" y="265"/>
                  </a:lnTo>
                  <a:lnTo>
                    <a:pt x="174" y="238"/>
                  </a:lnTo>
                  <a:lnTo>
                    <a:pt x="164" y="214"/>
                  </a:lnTo>
                  <a:lnTo>
                    <a:pt x="153" y="195"/>
                  </a:lnTo>
                  <a:lnTo>
                    <a:pt x="142" y="182"/>
                  </a:lnTo>
                  <a:lnTo>
                    <a:pt x="134" y="171"/>
                  </a:lnTo>
                  <a:lnTo>
                    <a:pt x="126" y="166"/>
                  </a:lnTo>
                  <a:lnTo>
                    <a:pt x="118" y="155"/>
                  </a:lnTo>
                  <a:lnTo>
                    <a:pt x="113" y="142"/>
                  </a:lnTo>
                  <a:lnTo>
                    <a:pt x="118" y="128"/>
                  </a:lnTo>
                  <a:lnTo>
                    <a:pt x="131" y="118"/>
                  </a:lnTo>
                  <a:lnTo>
                    <a:pt x="156" y="112"/>
                  </a:lnTo>
                  <a:lnTo>
                    <a:pt x="180" y="102"/>
                  </a:lnTo>
                  <a:lnTo>
                    <a:pt x="196" y="85"/>
                  </a:lnTo>
                  <a:lnTo>
                    <a:pt x="201" y="77"/>
                  </a:lnTo>
                  <a:lnTo>
                    <a:pt x="201" y="69"/>
                  </a:lnTo>
                  <a:lnTo>
                    <a:pt x="190" y="51"/>
                  </a:lnTo>
                  <a:lnTo>
                    <a:pt x="172" y="32"/>
                  </a:lnTo>
                  <a:lnTo>
                    <a:pt x="158" y="26"/>
                  </a:lnTo>
                  <a:lnTo>
                    <a:pt x="142" y="24"/>
                  </a:lnTo>
                  <a:lnTo>
                    <a:pt x="121" y="24"/>
                  </a:lnTo>
                  <a:lnTo>
                    <a:pt x="97" y="26"/>
                  </a:lnTo>
                  <a:lnTo>
                    <a:pt x="72" y="35"/>
                  </a:lnTo>
                  <a:lnTo>
                    <a:pt x="54" y="45"/>
                  </a:lnTo>
                  <a:lnTo>
                    <a:pt x="40" y="56"/>
                  </a:lnTo>
                  <a:lnTo>
                    <a:pt x="30" y="69"/>
                  </a:lnTo>
                  <a:lnTo>
                    <a:pt x="19" y="91"/>
                  </a:lnTo>
                  <a:lnTo>
                    <a:pt x="19" y="99"/>
                  </a:lnTo>
                  <a:lnTo>
                    <a:pt x="21" y="104"/>
                  </a:lnTo>
                  <a:lnTo>
                    <a:pt x="27" y="112"/>
                  </a:lnTo>
                  <a:lnTo>
                    <a:pt x="32" y="120"/>
                  </a:lnTo>
                  <a:lnTo>
                    <a:pt x="46" y="131"/>
                  </a:lnTo>
                  <a:lnTo>
                    <a:pt x="67" y="134"/>
                  </a:lnTo>
                  <a:lnTo>
                    <a:pt x="78" y="134"/>
                  </a:lnTo>
                  <a:lnTo>
                    <a:pt x="86" y="136"/>
                  </a:lnTo>
                  <a:lnTo>
                    <a:pt x="86" y="144"/>
                  </a:lnTo>
                  <a:lnTo>
                    <a:pt x="75" y="152"/>
                  </a:lnTo>
                  <a:lnTo>
                    <a:pt x="62" y="155"/>
                  </a:lnTo>
                  <a:lnTo>
                    <a:pt x="46" y="155"/>
                  </a:lnTo>
                  <a:lnTo>
                    <a:pt x="24" y="147"/>
                  </a:lnTo>
                  <a:lnTo>
                    <a:pt x="5" y="131"/>
                  </a:lnTo>
                  <a:lnTo>
                    <a:pt x="0" y="118"/>
                  </a:lnTo>
                  <a:lnTo>
                    <a:pt x="0" y="99"/>
                  </a:lnTo>
                  <a:lnTo>
                    <a:pt x="3" y="80"/>
                  </a:lnTo>
                  <a:lnTo>
                    <a:pt x="8" y="64"/>
                  </a:lnTo>
                  <a:lnTo>
                    <a:pt x="30" y="35"/>
                  </a:lnTo>
                  <a:lnTo>
                    <a:pt x="56" y="16"/>
                  </a:lnTo>
                  <a:lnTo>
                    <a:pt x="89" y="8"/>
                  </a:lnTo>
                  <a:lnTo>
                    <a:pt x="107" y="5"/>
                  </a:lnTo>
                  <a:lnTo>
                    <a:pt x="129" y="0"/>
                  </a:lnTo>
                  <a:lnTo>
                    <a:pt x="174" y="0"/>
                  </a:lnTo>
                  <a:lnTo>
                    <a:pt x="198" y="2"/>
                  </a:lnTo>
                  <a:lnTo>
                    <a:pt x="220" y="10"/>
                  </a:lnTo>
                  <a:lnTo>
                    <a:pt x="233" y="21"/>
                  </a:lnTo>
                  <a:lnTo>
                    <a:pt x="244" y="35"/>
                  </a:lnTo>
                  <a:lnTo>
                    <a:pt x="247" y="51"/>
                  </a:lnTo>
                  <a:lnTo>
                    <a:pt x="241" y="67"/>
                  </a:lnTo>
                  <a:lnTo>
                    <a:pt x="223" y="96"/>
                  </a:lnTo>
                  <a:lnTo>
                    <a:pt x="196" y="118"/>
                  </a:lnTo>
                  <a:lnTo>
                    <a:pt x="169" y="128"/>
                  </a:lnTo>
                  <a:lnTo>
                    <a:pt x="148" y="134"/>
                  </a:lnTo>
                  <a:lnTo>
                    <a:pt x="137" y="144"/>
                  </a:lnTo>
                  <a:lnTo>
                    <a:pt x="137" y="155"/>
                  </a:lnTo>
                  <a:lnTo>
                    <a:pt x="148" y="166"/>
                  </a:lnTo>
                  <a:lnTo>
                    <a:pt x="158" y="174"/>
                  </a:lnTo>
                  <a:lnTo>
                    <a:pt x="174" y="193"/>
                  </a:lnTo>
                  <a:lnTo>
                    <a:pt x="190" y="214"/>
                  </a:lnTo>
                  <a:lnTo>
                    <a:pt x="209" y="244"/>
                  </a:lnTo>
                  <a:lnTo>
                    <a:pt x="244" y="311"/>
                  </a:lnTo>
                  <a:lnTo>
                    <a:pt x="257" y="348"/>
                  </a:lnTo>
                  <a:lnTo>
                    <a:pt x="266" y="386"/>
                  </a:lnTo>
                  <a:lnTo>
                    <a:pt x="271" y="431"/>
                  </a:lnTo>
                  <a:lnTo>
                    <a:pt x="271" y="506"/>
                  </a:lnTo>
                  <a:lnTo>
                    <a:pt x="268" y="536"/>
                  </a:lnTo>
                  <a:lnTo>
                    <a:pt x="212" y="536"/>
                  </a:lnTo>
                  <a:lnTo>
                    <a:pt x="215" y="536"/>
                  </a:lnTo>
                  <a:close/>
                </a:path>
              </a:pathLst>
            </a:custGeom>
            <a:solidFill>
              <a:srgbClr val="000000"/>
            </a:solidFill>
            <a:ln w="9525">
              <a:noFill/>
              <a:round/>
              <a:headEnd/>
              <a:tailEnd/>
            </a:ln>
          </p:spPr>
          <p:txBody>
            <a:bodyPr/>
            <a:lstStyle/>
            <a:p>
              <a:endParaRPr lang="ar-SA"/>
            </a:p>
          </p:txBody>
        </p:sp>
        <p:sp>
          <p:nvSpPr>
            <p:cNvPr id="29717" name="Freeform 23"/>
            <p:cNvSpPr>
              <a:spLocks/>
            </p:cNvSpPr>
            <p:nvPr/>
          </p:nvSpPr>
          <p:spPr bwMode="auto">
            <a:xfrm>
              <a:off x="2112" y="1646"/>
              <a:ext cx="174" cy="128"/>
            </a:xfrm>
            <a:custGeom>
              <a:avLst/>
              <a:gdLst>
                <a:gd name="T0" fmla="*/ 64 w 161"/>
                <a:gd name="T1" fmla="*/ 8 h 126"/>
                <a:gd name="T2" fmla="*/ 34 w 161"/>
                <a:gd name="T3" fmla="*/ 16 h 126"/>
                <a:gd name="T4" fmla="*/ 12 w 161"/>
                <a:gd name="T5" fmla="*/ 38 h 126"/>
                <a:gd name="T6" fmla="*/ 0 w 161"/>
                <a:gd name="T7" fmla="*/ 54 h 126"/>
                <a:gd name="T8" fmla="*/ 3 w 161"/>
                <a:gd name="T9" fmla="*/ 62 h 126"/>
                <a:gd name="T10" fmla="*/ 12 w 161"/>
                <a:gd name="T11" fmla="*/ 70 h 126"/>
                <a:gd name="T12" fmla="*/ 42 w 161"/>
                <a:gd name="T13" fmla="*/ 76 h 126"/>
                <a:gd name="T14" fmla="*/ 75 w 161"/>
                <a:gd name="T15" fmla="*/ 73 h 126"/>
                <a:gd name="T16" fmla="*/ 103 w 161"/>
                <a:gd name="T17" fmla="*/ 78 h 126"/>
                <a:gd name="T18" fmla="*/ 112 w 161"/>
                <a:gd name="T19" fmla="*/ 86 h 126"/>
                <a:gd name="T20" fmla="*/ 116 w 161"/>
                <a:gd name="T21" fmla="*/ 103 h 126"/>
                <a:gd name="T22" fmla="*/ 112 w 161"/>
                <a:gd name="T23" fmla="*/ 99 h 126"/>
                <a:gd name="T24" fmla="*/ 112 w 161"/>
                <a:gd name="T25" fmla="*/ 132 h 126"/>
                <a:gd name="T26" fmla="*/ 136 w 161"/>
                <a:gd name="T27" fmla="*/ 127 h 126"/>
                <a:gd name="T28" fmla="*/ 143 w 161"/>
                <a:gd name="T29" fmla="*/ 114 h 126"/>
                <a:gd name="T30" fmla="*/ 143 w 161"/>
                <a:gd name="T31" fmla="*/ 78 h 126"/>
                <a:gd name="T32" fmla="*/ 149 w 161"/>
                <a:gd name="T33" fmla="*/ 73 h 126"/>
                <a:gd name="T34" fmla="*/ 168 w 161"/>
                <a:gd name="T35" fmla="*/ 65 h 126"/>
                <a:gd name="T36" fmla="*/ 187 w 161"/>
                <a:gd name="T37" fmla="*/ 52 h 126"/>
                <a:gd name="T38" fmla="*/ 201 w 161"/>
                <a:gd name="T39" fmla="*/ 30 h 126"/>
                <a:gd name="T40" fmla="*/ 203 w 161"/>
                <a:gd name="T41" fmla="*/ 22 h 126"/>
                <a:gd name="T42" fmla="*/ 198 w 161"/>
                <a:gd name="T43" fmla="*/ 14 h 126"/>
                <a:gd name="T44" fmla="*/ 176 w 161"/>
                <a:gd name="T45" fmla="*/ 6 h 126"/>
                <a:gd name="T46" fmla="*/ 149 w 161"/>
                <a:gd name="T47" fmla="*/ 0 h 126"/>
                <a:gd name="T48" fmla="*/ 106 w 161"/>
                <a:gd name="T49" fmla="*/ 0 h 126"/>
                <a:gd name="T50" fmla="*/ 98 w 161"/>
                <a:gd name="T51" fmla="*/ 3 h 126"/>
                <a:gd name="T52" fmla="*/ 96 w 161"/>
                <a:gd name="T53" fmla="*/ 8 h 126"/>
                <a:gd name="T54" fmla="*/ 103 w 161"/>
                <a:gd name="T55" fmla="*/ 14 h 126"/>
                <a:gd name="T56" fmla="*/ 112 w 161"/>
                <a:gd name="T57" fmla="*/ 19 h 126"/>
                <a:gd name="T58" fmla="*/ 116 w 161"/>
                <a:gd name="T59" fmla="*/ 24 h 126"/>
                <a:gd name="T60" fmla="*/ 116 w 161"/>
                <a:gd name="T61" fmla="*/ 38 h 126"/>
                <a:gd name="T62" fmla="*/ 112 w 161"/>
                <a:gd name="T63" fmla="*/ 46 h 126"/>
                <a:gd name="T64" fmla="*/ 98 w 161"/>
                <a:gd name="T65" fmla="*/ 52 h 126"/>
                <a:gd name="T66" fmla="*/ 85 w 161"/>
                <a:gd name="T67" fmla="*/ 52 h 126"/>
                <a:gd name="T68" fmla="*/ 68 w 161"/>
                <a:gd name="T69" fmla="*/ 49 h 126"/>
                <a:gd name="T70" fmla="*/ 58 w 161"/>
                <a:gd name="T71" fmla="*/ 44 h 126"/>
                <a:gd name="T72" fmla="*/ 58 w 161"/>
                <a:gd name="T73" fmla="*/ 30 h 126"/>
                <a:gd name="T74" fmla="*/ 64 w 161"/>
                <a:gd name="T75" fmla="*/ 19 h 126"/>
                <a:gd name="T76" fmla="*/ 72 w 161"/>
                <a:gd name="T77" fmla="*/ 11 h 126"/>
                <a:gd name="T78" fmla="*/ 72 w 161"/>
                <a:gd name="T79" fmla="*/ 8 h 126"/>
                <a:gd name="T80" fmla="*/ 64 w 161"/>
                <a:gd name="T81" fmla="*/ 8 h 126"/>
                <a:gd name="T82" fmla="*/ 62 w 161"/>
                <a:gd name="T83" fmla="*/ 6 h 126"/>
                <a:gd name="T84" fmla="*/ 64 w 161"/>
                <a:gd name="T85" fmla="*/ 8 h 1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1"/>
                <a:gd name="T130" fmla="*/ 0 h 126"/>
                <a:gd name="T131" fmla="*/ 161 w 161"/>
                <a:gd name="T132" fmla="*/ 126 h 12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1" h="126">
                  <a:moveTo>
                    <a:pt x="51" y="8"/>
                  </a:moveTo>
                  <a:lnTo>
                    <a:pt x="27" y="16"/>
                  </a:lnTo>
                  <a:lnTo>
                    <a:pt x="9" y="35"/>
                  </a:lnTo>
                  <a:lnTo>
                    <a:pt x="0" y="51"/>
                  </a:lnTo>
                  <a:lnTo>
                    <a:pt x="3" y="59"/>
                  </a:lnTo>
                  <a:lnTo>
                    <a:pt x="9" y="67"/>
                  </a:lnTo>
                  <a:lnTo>
                    <a:pt x="33" y="73"/>
                  </a:lnTo>
                  <a:lnTo>
                    <a:pt x="59" y="70"/>
                  </a:lnTo>
                  <a:lnTo>
                    <a:pt x="81" y="75"/>
                  </a:lnTo>
                  <a:lnTo>
                    <a:pt x="89" y="83"/>
                  </a:lnTo>
                  <a:lnTo>
                    <a:pt x="92" y="97"/>
                  </a:lnTo>
                  <a:lnTo>
                    <a:pt x="89" y="94"/>
                  </a:lnTo>
                  <a:lnTo>
                    <a:pt x="89" y="126"/>
                  </a:lnTo>
                  <a:lnTo>
                    <a:pt x="108" y="121"/>
                  </a:lnTo>
                  <a:lnTo>
                    <a:pt x="113" y="108"/>
                  </a:lnTo>
                  <a:lnTo>
                    <a:pt x="113" y="75"/>
                  </a:lnTo>
                  <a:lnTo>
                    <a:pt x="118" y="70"/>
                  </a:lnTo>
                  <a:lnTo>
                    <a:pt x="132" y="62"/>
                  </a:lnTo>
                  <a:lnTo>
                    <a:pt x="148" y="49"/>
                  </a:lnTo>
                  <a:lnTo>
                    <a:pt x="159" y="30"/>
                  </a:lnTo>
                  <a:lnTo>
                    <a:pt x="161" y="22"/>
                  </a:lnTo>
                  <a:lnTo>
                    <a:pt x="156" y="14"/>
                  </a:lnTo>
                  <a:lnTo>
                    <a:pt x="140" y="6"/>
                  </a:lnTo>
                  <a:lnTo>
                    <a:pt x="118" y="0"/>
                  </a:lnTo>
                  <a:lnTo>
                    <a:pt x="84" y="0"/>
                  </a:lnTo>
                  <a:lnTo>
                    <a:pt x="78" y="3"/>
                  </a:lnTo>
                  <a:lnTo>
                    <a:pt x="76" y="8"/>
                  </a:lnTo>
                  <a:lnTo>
                    <a:pt x="81" y="14"/>
                  </a:lnTo>
                  <a:lnTo>
                    <a:pt x="89" y="19"/>
                  </a:lnTo>
                  <a:lnTo>
                    <a:pt x="92" y="24"/>
                  </a:lnTo>
                  <a:lnTo>
                    <a:pt x="92" y="35"/>
                  </a:lnTo>
                  <a:lnTo>
                    <a:pt x="89" y="43"/>
                  </a:lnTo>
                  <a:lnTo>
                    <a:pt x="78" y="49"/>
                  </a:lnTo>
                  <a:lnTo>
                    <a:pt x="68" y="49"/>
                  </a:lnTo>
                  <a:lnTo>
                    <a:pt x="54" y="46"/>
                  </a:lnTo>
                  <a:lnTo>
                    <a:pt x="46" y="41"/>
                  </a:lnTo>
                  <a:lnTo>
                    <a:pt x="46" y="30"/>
                  </a:lnTo>
                  <a:lnTo>
                    <a:pt x="51" y="19"/>
                  </a:lnTo>
                  <a:lnTo>
                    <a:pt x="57" y="11"/>
                  </a:lnTo>
                  <a:lnTo>
                    <a:pt x="57" y="8"/>
                  </a:lnTo>
                  <a:lnTo>
                    <a:pt x="51" y="8"/>
                  </a:lnTo>
                  <a:lnTo>
                    <a:pt x="49" y="6"/>
                  </a:lnTo>
                  <a:lnTo>
                    <a:pt x="51" y="8"/>
                  </a:lnTo>
                  <a:close/>
                </a:path>
              </a:pathLst>
            </a:custGeom>
            <a:solidFill>
              <a:srgbClr val="000000"/>
            </a:solidFill>
            <a:ln w="9525">
              <a:noFill/>
              <a:round/>
              <a:headEnd/>
              <a:tailEnd/>
            </a:ln>
          </p:spPr>
          <p:txBody>
            <a:bodyPr/>
            <a:lstStyle/>
            <a:p>
              <a:endParaRPr lang="ar-SA"/>
            </a:p>
          </p:txBody>
        </p:sp>
        <p:sp>
          <p:nvSpPr>
            <p:cNvPr id="29718" name="Freeform 24"/>
            <p:cNvSpPr>
              <a:spLocks/>
            </p:cNvSpPr>
            <p:nvPr/>
          </p:nvSpPr>
          <p:spPr bwMode="auto">
            <a:xfrm>
              <a:off x="2176" y="1883"/>
              <a:ext cx="224" cy="488"/>
            </a:xfrm>
            <a:custGeom>
              <a:avLst/>
              <a:gdLst>
                <a:gd name="T0" fmla="*/ 3 w 207"/>
                <a:gd name="T1" fmla="*/ 495 h 482"/>
                <a:gd name="T2" fmla="*/ 31 w 207"/>
                <a:gd name="T3" fmla="*/ 428 h 482"/>
                <a:gd name="T4" fmla="*/ 55 w 207"/>
                <a:gd name="T5" fmla="*/ 367 h 482"/>
                <a:gd name="T6" fmla="*/ 75 w 207"/>
                <a:gd name="T7" fmla="*/ 312 h 482"/>
                <a:gd name="T8" fmla="*/ 89 w 207"/>
                <a:gd name="T9" fmla="*/ 261 h 482"/>
                <a:gd name="T10" fmla="*/ 98 w 207"/>
                <a:gd name="T11" fmla="*/ 215 h 482"/>
                <a:gd name="T12" fmla="*/ 106 w 207"/>
                <a:gd name="T13" fmla="*/ 172 h 482"/>
                <a:gd name="T14" fmla="*/ 106 w 207"/>
                <a:gd name="T15" fmla="*/ 137 h 482"/>
                <a:gd name="T16" fmla="*/ 98 w 207"/>
                <a:gd name="T17" fmla="*/ 104 h 482"/>
                <a:gd name="T18" fmla="*/ 65 w 207"/>
                <a:gd name="T19" fmla="*/ 91 h 482"/>
                <a:gd name="T20" fmla="*/ 44 w 207"/>
                <a:gd name="T21" fmla="*/ 78 h 482"/>
                <a:gd name="T22" fmla="*/ 34 w 207"/>
                <a:gd name="T23" fmla="*/ 62 h 482"/>
                <a:gd name="T24" fmla="*/ 38 w 207"/>
                <a:gd name="T25" fmla="*/ 37 h 482"/>
                <a:gd name="T26" fmla="*/ 44 w 207"/>
                <a:gd name="T27" fmla="*/ 24 h 482"/>
                <a:gd name="T28" fmla="*/ 55 w 207"/>
                <a:gd name="T29" fmla="*/ 13 h 482"/>
                <a:gd name="T30" fmla="*/ 82 w 207"/>
                <a:gd name="T31" fmla="*/ 2 h 482"/>
                <a:gd name="T32" fmla="*/ 117 w 207"/>
                <a:gd name="T33" fmla="*/ 0 h 482"/>
                <a:gd name="T34" fmla="*/ 147 w 207"/>
                <a:gd name="T35" fmla="*/ 0 h 482"/>
                <a:gd name="T36" fmla="*/ 182 w 207"/>
                <a:gd name="T37" fmla="*/ 2 h 482"/>
                <a:gd name="T38" fmla="*/ 218 w 207"/>
                <a:gd name="T39" fmla="*/ 8 h 482"/>
                <a:gd name="T40" fmla="*/ 248 w 207"/>
                <a:gd name="T41" fmla="*/ 21 h 482"/>
                <a:gd name="T42" fmla="*/ 259 w 207"/>
                <a:gd name="T43" fmla="*/ 29 h 482"/>
                <a:gd name="T44" fmla="*/ 262 w 207"/>
                <a:gd name="T45" fmla="*/ 46 h 482"/>
                <a:gd name="T46" fmla="*/ 259 w 207"/>
                <a:gd name="T47" fmla="*/ 59 h 482"/>
                <a:gd name="T48" fmla="*/ 248 w 207"/>
                <a:gd name="T49" fmla="*/ 72 h 482"/>
                <a:gd name="T50" fmla="*/ 222 w 207"/>
                <a:gd name="T51" fmla="*/ 91 h 482"/>
                <a:gd name="T52" fmla="*/ 182 w 207"/>
                <a:gd name="T53" fmla="*/ 104 h 482"/>
                <a:gd name="T54" fmla="*/ 147 w 207"/>
                <a:gd name="T55" fmla="*/ 110 h 482"/>
                <a:gd name="T56" fmla="*/ 137 w 207"/>
                <a:gd name="T57" fmla="*/ 102 h 482"/>
                <a:gd name="T58" fmla="*/ 133 w 207"/>
                <a:gd name="T59" fmla="*/ 96 h 482"/>
                <a:gd name="T60" fmla="*/ 137 w 207"/>
                <a:gd name="T61" fmla="*/ 94 h 482"/>
                <a:gd name="T62" fmla="*/ 150 w 207"/>
                <a:gd name="T63" fmla="*/ 88 h 482"/>
                <a:gd name="T64" fmla="*/ 173 w 207"/>
                <a:gd name="T65" fmla="*/ 83 h 482"/>
                <a:gd name="T66" fmla="*/ 190 w 207"/>
                <a:gd name="T67" fmla="*/ 72 h 482"/>
                <a:gd name="T68" fmla="*/ 201 w 207"/>
                <a:gd name="T69" fmla="*/ 62 h 482"/>
                <a:gd name="T70" fmla="*/ 198 w 207"/>
                <a:gd name="T71" fmla="*/ 48 h 482"/>
                <a:gd name="T72" fmla="*/ 184 w 207"/>
                <a:gd name="T73" fmla="*/ 37 h 482"/>
                <a:gd name="T74" fmla="*/ 163 w 207"/>
                <a:gd name="T75" fmla="*/ 29 h 482"/>
                <a:gd name="T76" fmla="*/ 140 w 207"/>
                <a:gd name="T77" fmla="*/ 21 h 482"/>
                <a:gd name="T78" fmla="*/ 117 w 207"/>
                <a:gd name="T79" fmla="*/ 21 h 482"/>
                <a:gd name="T80" fmla="*/ 106 w 207"/>
                <a:gd name="T81" fmla="*/ 24 h 482"/>
                <a:gd name="T82" fmla="*/ 98 w 207"/>
                <a:gd name="T83" fmla="*/ 32 h 482"/>
                <a:gd name="T84" fmla="*/ 96 w 207"/>
                <a:gd name="T85" fmla="*/ 51 h 482"/>
                <a:gd name="T86" fmla="*/ 106 w 207"/>
                <a:gd name="T87" fmla="*/ 72 h 482"/>
                <a:gd name="T88" fmla="*/ 127 w 207"/>
                <a:gd name="T89" fmla="*/ 94 h 482"/>
                <a:gd name="T90" fmla="*/ 140 w 207"/>
                <a:gd name="T91" fmla="*/ 113 h 482"/>
                <a:gd name="T92" fmla="*/ 147 w 207"/>
                <a:gd name="T93" fmla="*/ 140 h 482"/>
                <a:gd name="T94" fmla="*/ 147 w 207"/>
                <a:gd name="T95" fmla="*/ 172 h 482"/>
                <a:gd name="T96" fmla="*/ 140 w 207"/>
                <a:gd name="T97" fmla="*/ 212 h 482"/>
                <a:gd name="T98" fmla="*/ 133 w 207"/>
                <a:gd name="T99" fmla="*/ 212 h 482"/>
                <a:gd name="T100" fmla="*/ 68 w 207"/>
                <a:gd name="T101" fmla="*/ 500 h 482"/>
                <a:gd name="T102" fmla="*/ 0 w 207"/>
                <a:gd name="T103" fmla="*/ 492 h 482"/>
                <a:gd name="T104" fmla="*/ 3 w 207"/>
                <a:gd name="T105" fmla="*/ 495 h 48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7"/>
                <a:gd name="T160" fmla="*/ 0 h 482"/>
                <a:gd name="T161" fmla="*/ 207 w 207"/>
                <a:gd name="T162" fmla="*/ 482 h 48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7" h="482">
                  <a:moveTo>
                    <a:pt x="3" y="477"/>
                  </a:moveTo>
                  <a:lnTo>
                    <a:pt x="25" y="413"/>
                  </a:lnTo>
                  <a:lnTo>
                    <a:pt x="43" y="354"/>
                  </a:lnTo>
                  <a:lnTo>
                    <a:pt x="59" y="300"/>
                  </a:lnTo>
                  <a:lnTo>
                    <a:pt x="70" y="252"/>
                  </a:lnTo>
                  <a:lnTo>
                    <a:pt x="78" y="206"/>
                  </a:lnTo>
                  <a:lnTo>
                    <a:pt x="84" y="166"/>
                  </a:lnTo>
                  <a:lnTo>
                    <a:pt x="84" y="131"/>
                  </a:lnTo>
                  <a:lnTo>
                    <a:pt x="78" y="101"/>
                  </a:lnTo>
                  <a:lnTo>
                    <a:pt x="51" y="88"/>
                  </a:lnTo>
                  <a:lnTo>
                    <a:pt x="35" y="75"/>
                  </a:lnTo>
                  <a:lnTo>
                    <a:pt x="27" y="59"/>
                  </a:lnTo>
                  <a:lnTo>
                    <a:pt x="30" y="37"/>
                  </a:lnTo>
                  <a:lnTo>
                    <a:pt x="35" y="24"/>
                  </a:lnTo>
                  <a:lnTo>
                    <a:pt x="43" y="13"/>
                  </a:lnTo>
                  <a:lnTo>
                    <a:pt x="65" y="2"/>
                  </a:lnTo>
                  <a:lnTo>
                    <a:pt x="92" y="0"/>
                  </a:lnTo>
                  <a:lnTo>
                    <a:pt x="116" y="0"/>
                  </a:lnTo>
                  <a:lnTo>
                    <a:pt x="143" y="2"/>
                  </a:lnTo>
                  <a:lnTo>
                    <a:pt x="172" y="8"/>
                  </a:lnTo>
                  <a:lnTo>
                    <a:pt x="196" y="21"/>
                  </a:lnTo>
                  <a:lnTo>
                    <a:pt x="204" y="29"/>
                  </a:lnTo>
                  <a:lnTo>
                    <a:pt x="207" y="43"/>
                  </a:lnTo>
                  <a:lnTo>
                    <a:pt x="204" y="56"/>
                  </a:lnTo>
                  <a:lnTo>
                    <a:pt x="196" y="69"/>
                  </a:lnTo>
                  <a:lnTo>
                    <a:pt x="175" y="88"/>
                  </a:lnTo>
                  <a:lnTo>
                    <a:pt x="143" y="101"/>
                  </a:lnTo>
                  <a:lnTo>
                    <a:pt x="116" y="107"/>
                  </a:lnTo>
                  <a:lnTo>
                    <a:pt x="108" y="99"/>
                  </a:lnTo>
                  <a:lnTo>
                    <a:pt x="105" y="93"/>
                  </a:lnTo>
                  <a:lnTo>
                    <a:pt x="108" y="91"/>
                  </a:lnTo>
                  <a:lnTo>
                    <a:pt x="118" y="85"/>
                  </a:lnTo>
                  <a:lnTo>
                    <a:pt x="137" y="80"/>
                  </a:lnTo>
                  <a:lnTo>
                    <a:pt x="151" y="69"/>
                  </a:lnTo>
                  <a:lnTo>
                    <a:pt x="159" y="59"/>
                  </a:lnTo>
                  <a:lnTo>
                    <a:pt x="156" y="45"/>
                  </a:lnTo>
                  <a:lnTo>
                    <a:pt x="145" y="37"/>
                  </a:lnTo>
                  <a:lnTo>
                    <a:pt x="129" y="29"/>
                  </a:lnTo>
                  <a:lnTo>
                    <a:pt x="110" y="21"/>
                  </a:lnTo>
                  <a:lnTo>
                    <a:pt x="92" y="21"/>
                  </a:lnTo>
                  <a:lnTo>
                    <a:pt x="84" y="24"/>
                  </a:lnTo>
                  <a:lnTo>
                    <a:pt x="78" y="32"/>
                  </a:lnTo>
                  <a:lnTo>
                    <a:pt x="76" y="48"/>
                  </a:lnTo>
                  <a:lnTo>
                    <a:pt x="84" y="69"/>
                  </a:lnTo>
                  <a:lnTo>
                    <a:pt x="100" y="91"/>
                  </a:lnTo>
                  <a:lnTo>
                    <a:pt x="110" y="110"/>
                  </a:lnTo>
                  <a:lnTo>
                    <a:pt x="116" y="134"/>
                  </a:lnTo>
                  <a:lnTo>
                    <a:pt x="116" y="166"/>
                  </a:lnTo>
                  <a:lnTo>
                    <a:pt x="110" y="203"/>
                  </a:lnTo>
                  <a:lnTo>
                    <a:pt x="105" y="203"/>
                  </a:lnTo>
                  <a:lnTo>
                    <a:pt x="54" y="482"/>
                  </a:lnTo>
                  <a:lnTo>
                    <a:pt x="0" y="474"/>
                  </a:lnTo>
                  <a:lnTo>
                    <a:pt x="3" y="477"/>
                  </a:lnTo>
                  <a:close/>
                </a:path>
              </a:pathLst>
            </a:custGeom>
            <a:solidFill>
              <a:srgbClr val="000000"/>
            </a:solidFill>
            <a:ln w="9525">
              <a:noFill/>
              <a:round/>
              <a:headEnd/>
              <a:tailEnd/>
            </a:ln>
          </p:spPr>
          <p:txBody>
            <a:bodyPr/>
            <a:lstStyle/>
            <a:p>
              <a:endParaRPr lang="ar-SA"/>
            </a:p>
          </p:txBody>
        </p:sp>
        <p:sp>
          <p:nvSpPr>
            <p:cNvPr id="29719" name="Freeform 25"/>
            <p:cNvSpPr>
              <a:spLocks/>
            </p:cNvSpPr>
            <p:nvPr/>
          </p:nvSpPr>
          <p:spPr bwMode="auto">
            <a:xfrm>
              <a:off x="2414" y="1636"/>
              <a:ext cx="244" cy="160"/>
            </a:xfrm>
            <a:custGeom>
              <a:avLst/>
              <a:gdLst>
                <a:gd name="T0" fmla="*/ 62 w 226"/>
                <a:gd name="T1" fmla="*/ 2 h 158"/>
                <a:gd name="T2" fmla="*/ 30 w 226"/>
                <a:gd name="T3" fmla="*/ 5 h 158"/>
                <a:gd name="T4" fmla="*/ 6 w 226"/>
                <a:gd name="T5" fmla="*/ 16 h 158"/>
                <a:gd name="T6" fmla="*/ 0 w 226"/>
                <a:gd name="T7" fmla="*/ 24 h 158"/>
                <a:gd name="T8" fmla="*/ 0 w 226"/>
                <a:gd name="T9" fmla="*/ 32 h 158"/>
                <a:gd name="T10" fmla="*/ 3 w 226"/>
                <a:gd name="T11" fmla="*/ 45 h 158"/>
                <a:gd name="T12" fmla="*/ 14 w 226"/>
                <a:gd name="T13" fmla="*/ 59 h 158"/>
                <a:gd name="T14" fmla="*/ 52 w 226"/>
                <a:gd name="T15" fmla="*/ 80 h 158"/>
                <a:gd name="T16" fmla="*/ 89 w 226"/>
                <a:gd name="T17" fmla="*/ 96 h 158"/>
                <a:gd name="T18" fmla="*/ 118 w 226"/>
                <a:gd name="T19" fmla="*/ 113 h 158"/>
                <a:gd name="T20" fmla="*/ 126 w 226"/>
                <a:gd name="T21" fmla="*/ 126 h 158"/>
                <a:gd name="T22" fmla="*/ 126 w 226"/>
                <a:gd name="T23" fmla="*/ 137 h 158"/>
                <a:gd name="T24" fmla="*/ 122 w 226"/>
                <a:gd name="T25" fmla="*/ 156 h 158"/>
                <a:gd name="T26" fmla="*/ 126 w 226"/>
                <a:gd name="T27" fmla="*/ 164 h 158"/>
                <a:gd name="T28" fmla="*/ 132 w 226"/>
                <a:gd name="T29" fmla="*/ 158 h 158"/>
                <a:gd name="T30" fmla="*/ 143 w 226"/>
                <a:gd name="T31" fmla="*/ 145 h 158"/>
                <a:gd name="T32" fmla="*/ 157 w 226"/>
                <a:gd name="T33" fmla="*/ 126 h 158"/>
                <a:gd name="T34" fmla="*/ 173 w 226"/>
                <a:gd name="T35" fmla="*/ 110 h 158"/>
                <a:gd name="T36" fmla="*/ 190 w 226"/>
                <a:gd name="T37" fmla="*/ 102 h 158"/>
                <a:gd name="T38" fmla="*/ 206 w 226"/>
                <a:gd name="T39" fmla="*/ 99 h 158"/>
                <a:gd name="T40" fmla="*/ 233 w 226"/>
                <a:gd name="T41" fmla="*/ 96 h 158"/>
                <a:gd name="T42" fmla="*/ 265 w 226"/>
                <a:gd name="T43" fmla="*/ 86 h 158"/>
                <a:gd name="T44" fmla="*/ 277 w 226"/>
                <a:gd name="T45" fmla="*/ 78 h 158"/>
                <a:gd name="T46" fmla="*/ 284 w 226"/>
                <a:gd name="T47" fmla="*/ 70 h 158"/>
                <a:gd name="T48" fmla="*/ 281 w 226"/>
                <a:gd name="T49" fmla="*/ 56 h 158"/>
                <a:gd name="T50" fmla="*/ 270 w 226"/>
                <a:gd name="T51" fmla="*/ 43 h 158"/>
                <a:gd name="T52" fmla="*/ 257 w 226"/>
                <a:gd name="T53" fmla="*/ 29 h 158"/>
                <a:gd name="T54" fmla="*/ 247 w 226"/>
                <a:gd name="T55" fmla="*/ 24 h 158"/>
                <a:gd name="T56" fmla="*/ 240 w 226"/>
                <a:gd name="T57" fmla="*/ 24 h 158"/>
                <a:gd name="T58" fmla="*/ 236 w 226"/>
                <a:gd name="T59" fmla="*/ 26 h 158"/>
                <a:gd name="T60" fmla="*/ 240 w 226"/>
                <a:gd name="T61" fmla="*/ 54 h 158"/>
                <a:gd name="T62" fmla="*/ 236 w 226"/>
                <a:gd name="T63" fmla="*/ 64 h 158"/>
                <a:gd name="T64" fmla="*/ 222 w 226"/>
                <a:gd name="T65" fmla="*/ 75 h 158"/>
                <a:gd name="T66" fmla="*/ 201 w 226"/>
                <a:gd name="T67" fmla="*/ 83 h 158"/>
                <a:gd name="T68" fmla="*/ 170 w 226"/>
                <a:gd name="T69" fmla="*/ 86 h 158"/>
                <a:gd name="T70" fmla="*/ 132 w 226"/>
                <a:gd name="T71" fmla="*/ 80 h 158"/>
                <a:gd name="T72" fmla="*/ 92 w 226"/>
                <a:gd name="T73" fmla="*/ 70 h 158"/>
                <a:gd name="T74" fmla="*/ 58 w 226"/>
                <a:gd name="T75" fmla="*/ 54 h 158"/>
                <a:gd name="T76" fmla="*/ 48 w 226"/>
                <a:gd name="T77" fmla="*/ 45 h 158"/>
                <a:gd name="T78" fmla="*/ 48 w 226"/>
                <a:gd name="T79" fmla="*/ 34 h 158"/>
                <a:gd name="T80" fmla="*/ 54 w 226"/>
                <a:gd name="T81" fmla="*/ 18 h 158"/>
                <a:gd name="T82" fmla="*/ 72 w 226"/>
                <a:gd name="T83" fmla="*/ 5 h 158"/>
                <a:gd name="T84" fmla="*/ 68 w 226"/>
                <a:gd name="T85" fmla="*/ 2 h 158"/>
                <a:gd name="T86" fmla="*/ 62 w 226"/>
                <a:gd name="T87" fmla="*/ 2 h 158"/>
                <a:gd name="T88" fmla="*/ 62 w 226"/>
                <a:gd name="T89" fmla="*/ 0 h 158"/>
                <a:gd name="T90" fmla="*/ 62 w 226"/>
                <a:gd name="T91" fmla="*/ 2 h 1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6"/>
                <a:gd name="T139" fmla="*/ 0 h 158"/>
                <a:gd name="T140" fmla="*/ 226 w 226"/>
                <a:gd name="T141" fmla="*/ 158 h 15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6" h="158">
                  <a:moveTo>
                    <a:pt x="49" y="2"/>
                  </a:moveTo>
                  <a:lnTo>
                    <a:pt x="24" y="5"/>
                  </a:lnTo>
                  <a:lnTo>
                    <a:pt x="6" y="16"/>
                  </a:lnTo>
                  <a:lnTo>
                    <a:pt x="0" y="24"/>
                  </a:lnTo>
                  <a:lnTo>
                    <a:pt x="0" y="32"/>
                  </a:lnTo>
                  <a:lnTo>
                    <a:pt x="3" y="42"/>
                  </a:lnTo>
                  <a:lnTo>
                    <a:pt x="11" y="56"/>
                  </a:lnTo>
                  <a:lnTo>
                    <a:pt x="41" y="77"/>
                  </a:lnTo>
                  <a:lnTo>
                    <a:pt x="70" y="93"/>
                  </a:lnTo>
                  <a:lnTo>
                    <a:pt x="94" y="110"/>
                  </a:lnTo>
                  <a:lnTo>
                    <a:pt x="100" y="120"/>
                  </a:lnTo>
                  <a:lnTo>
                    <a:pt x="100" y="131"/>
                  </a:lnTo>
                  <a:lnTo>
                    <a:pt x="97" y="150"/>
                  </a:lnTo>
                  <a:lnTo>
                    <a:pt x="100" y="158"/>
                  </a:lnTo>
                  <a:lnTo>
                    <a:pt x="105" y="152"/>
                  </a:lnTo>
                  <a:lnTo>
                    <a:pt x="113" y="139"/>
                  </a:lnTo>
                  <a:lnTo>
                    <a:pt x="124" y="120"/>
                  </a:lnTo>
                  <a:lnTo>
                    <a:pt x="137" y="107"/>
                  </a:lnTo>
                  <a:lnTo>
                    <a:pt x="151" y="99"/>
                  </a:lnTo>
                  <a:lnTo>
                    <a:pt x="164" y="96"/>
                  </a:lnTo>
                  <a:lnTo>
                    <a:pt x="185" y="93"/>
                  </a:lnTo>
                  <a:lnTo>
                    <a:pt x="210" y="83"/>
                  </a:lnTo>
                  <a:lnTo>
                    <a:pt x="220" y="75"/>
                  </a:lnTo>
                  <a:lnTo>
                    <a:pt x="226" y="67"/>
                  </a:lnTo>
                  <a:lnTo>
                    <a:pt x="223" y="53"/>
                  </a:lnTo>
                  <a:lnTo>
                    <a:pt x="215" y="40"/>
                  </a:lnTo>
                  <a:lnTo>
                    <a:pt x="204" y="29"/>
                  </a:lnTo>
                  <a:lnTo>
                    <a:pt x="196" y="24"/>
                  </a:lnTo>
                  <a:lnTo>
                    <a:pt x="191" y="24"/>
                  </a:lnTo>
                  <a:lnTo>
                    <a:pt x="188" y="26"/>
                  </a:lnTo>
                  <a:lnTo>
                    <a:pt x="191" y="51"/>
                  </a:lnTo>
                  <a:lnTo>
                    <a:pt x="188" y="61"/>
                  </a:lnTo>
                  <a:lnTo>
                    <a:pt x="177" y="72"/>
                  </a:lnTo>
                  <a:lnTo>
                    <a:pt x="159" y="80"/>
                  </a:lnTo>
                  <a:lnTo>
                    <a:pt x="134" y="83"/>
                  </a:lnTo>
                  <a:lnTo>
                    <a:pt x="105" y="77"/>
                  </a:lnTo>
                  <a:lnTo>
                    <a:pt x="73" y="67"/>
                  </a:lnTo>
                  <a:lnTo>
                    <a:pt x="46" y="51"/>
                  </a:lnTo>
                  <a:lnTo>
                    <a:pt x="38" y="42"/>
                  </a:lnTo>
                  <a:lnTo>
                    <a:pt x="38" y="34"/>
                  </a:lnTo>
                  <a:lnTo>
                    <a:pt x="43" y="18"/>
                  </a:lnTo>
                  <a:lnTo>
                    <a:pt x="57" y="5"/>
                  </a:lnTo>
                  <a:lnTo>
                    <a:pt x="54" y="2"/>
                  </a:lnTo>
                  <a:lnTo>
                    <a:pt x="49" y="2"/>
                  </a:lnTo>
                  <a:lnTo>
                    <a:pt x="49" y="0"/>
                  </a:lnTo>
                  <a:lnTo>
                    <a:pt x="49" y="2"/>
                  </a:lnTo>
                  <a:close/>
                </a:path>
              </a:pathLst>
            </a:custGeom>
            <a:solidFill>
              <a:srgbClr val="000000"/>
            </a:solidFill>
            <a:ln w="9525">
              <a:noFill/>
              <a:round/>
              <a:headEnd/>
              <a:tailEnd/>
            </a:ln>
          </p:spPr>
          <p:txBody>
            <a:bodyPr/>
            <a:lstStyle/>
            <a:p>
              <a:endParaRPr lang="ar-SA"/>
            </a:p>
          </p:txBody>
        </p:sp>
        <p:sp>
          <p:nvSpPr>
            <p:cNvPr id="29720" name="Freeform 26"/>
            <p:cNvSpPr>
              <a:spLocks/>
            </p:cNvSpPr>
            <p:nvPr/>
          </p:nvSpPr>
          <p:spPr bwMode="auto">
            <a:xfrm>
              <a:off x="2481" y="2029"/>
              <a:ext cx="264" cy="163"/>
            </a:xfrm>
            <a:custGeom>
              <a:avLst/>
              <a:gdLst>
                <a:gd name="T0" fmla="*/ 81 w 244"/>
                <a:gd name="T1" fmla="*/ 111 h 161"/>
                <a:gd name="T2" fmla="*/ 113 w 244"/>
                <a:gd name="T3" fmla="*/ 121 h 161"/>
                <a:gd name="T4" fmla="*/ 143 w 244"/>
                <a:gd name="T5" fmla="*/ 132 h 161"/>
                <a:gd name="T6" fmla="*/ 173 w 244"/>
                <a:gd name="T7" fmla="*/ 135 h 161"/>
                <a:gd name="T8" fmla="*/ 200 w 244"/>
                <a:gd name="T9" fmla="*/ 132 h 161"/>
                <a:gd name="T10" fmla="*/ 225 w 244"/>
                <a:gd name="T11" fmla="*/ 130 h 161"/>
                <a:gd name="T12" fmla="*/ 241 w 244"/>
                <a:gd name="T13" fmla="*/ 121 h 161"/>
                <a:gd name="T14" fmla="*/ 259 w 244"/>
                <a:gd name="T15" fmla="*/ 113 h 161"/>
                <a:gd name="T16" fmla="*/ 265 w 244"/>
                <a:gd name="T17" fmla="*/ 105 h 161"/>
                <a:gd name="T18" fmla="*/ 265 w 244"/>
                <a:gd name="T19" fmla="*/ 89 h 161"/>
                <a:gd name="T20" fmla="*/ 254 w 244"/>
                <a:gd name="T21" fmla="*/ 70 h 161"/>
                <a:gd name="T22" fmla="*/ 238 w 244"/>
                <a:gd name="T23" fmla="*/ 57 h 161"/>
                <a:gd name="T24" fmla="*/ 220 w 244"/>
                <a:gd name="T25" fmla="*/ 52 h 161"/>
                <a:gd name="T26" fmla="*/ 214 w 244"/>
                <a:gd name="T27" fmla="*/ 49 h 161"/>
                <a:gd name="T28" fmla="*/ 200 w 244"/>
                <a:gd name="T29" fmla="*/ 38 h 161"/>
                <a:gd name="T30" fmla="*/ 184 w 244"/>
                <a:gd name="T31" fmla="*/ 22 h 161"/>
                <a:gd name="T32" fmla="*/ 184 w 244"/>
                <a:gd name="T33" fmla="*/ 14 h 161"/>
                <a:gd name="T34" fmla="*/ 189 w 244"/>
                <a:gd name="T35" fmla="*/ 11 h 161"/>
                <a:gd name="T36" fmla="*/ 208 w 244"/>
                <a:gd name="T37" fmla="*/ 14 h 161"/>
                <a:gd name="T38" fmla="*/ 238 w 244"/>
                <a:gd name="T39" fmla="*/ 25 h 161"/>
                <a:gd name="T40" fmla="*/ 268 w 244"/>
                <a:gd name="T41" fmla="*/ 44 h 161"/>
                <a:gd name="T42" fmla="*/ 292 w 244"/>
                <a:gd name="T43" fmla="*/ 60 h 161"/>
                <a:gd name="T44" fmla="*/ 303 w 244"/>
                <a:gd name="T45" fmla="*/ 76 h 161"/>
                <a:gd name="T46" fmla="*/ 309 w 244"/>
                <a:gd name="T47" fmla="*/ 95 h 161"/>
                <a:gd name="T48" fmla="*/ 305 w 244"/>
                <a:gd name="T49" fmla="*/ 111 h 161"/>
                <a:gd name="T50" fmla="*/ 299 w 244"/>
                <a:gd name="T51" fmla="*/ 130 h 161"/>
                <a:gd name="T52" fmla="*/ 285 w 244"/>
                <a:gd name="T53" fmla="*/ 143 h 161"/>
                <a:gd name="T54" fmla="*/ 268 w 244"/>
                <a:gd name="T55" fmla="*/ 154 h 161"/>
                <a:gd name="T56" fmla="*/ 248 w 244"/>
                <a:gd name="T57" fmla="*/ 162 h 161"/>
                <a:gd name="T58" fmla="*/ 225 w 244"/>
                <a:gd name="T59" fmla="*/ 167 h 161"/>
                <a:gd name="T60" fmla="*/ 167 w 244"/>
                <a:gd name="T61" fmla="*/ 167 h 161"/>
                <a:gd name="T62" fmla="*/ 102 w 244"/>
                <a:gd name="T63" fmla="*/ 157 h 161"/>
                <a:gd name="T64" fmla="*/ 41 w 244"/>
                <a:gd name="T65" fmla="*/ 132 h 161"/>
                <a:gd name="T66" fmla="*/ 25 w 244"/>
                <a:gd name="T67" fmla="*/ 119 h 161"/>
                <a:gd name="T68" fmla="*/ 11 w 244"/>
                <a:gd name="T69" fmla="*/ 108 h 161"/>
                <a:gd name="T70" fmla="*/ 0 w 244"/>
                <a:gd name="T71" fmla="*/ 81 h 161"/>
                <a:gd name="T72" fmla="*/ 5 w 244"/>
                <a:gd name="T73" fmla="*/ 54 h 161"/>
                <a:gd name="T74" fmla="*/ 19 w 244"/>
                <a:gd name="T75" fmla="*/ 30 h 161"/>
                <a:gd name="T76" fmla="*/ 41 w 244"/>
                <a:gd name="T77" fmla="*/ 14 h 161"/>
                <a:gd name="T78" fmla="*/ 75 w 244"/>
                <a:gd name="T79" fmla="*/ 6 h 161"/>
                <a:gd name="T80" fmla="*/ 140 w 244"/>
                <a:gd name="T81" fmla="*/ 0 h 161"/>
                <a:gd name="T82" fmla="*/ 154 w 244"/>
                <a:gd name="T83" fmla="*/ 6 h 161"/>
                <a:gd name="T84" fmla="*/ 156 w 244"/>
                <a:gd name="T85" fmla="*/ 14 h 161"/>
                <a:gd name="T86" fmla="*/ 149 w 244"/>
                <a:gd name="T87" fmla="*/ 22 h 161"/>
                <a:gd name="T88" fmla="*/ 126 w 244"/>
                <a:gd name="T89" fmla="*/ 25 h 161"/>
                <a:gd name="T90" fmla="*/ 89 w 244"/>
                <a:gd name="T91" fmla="*/ 33 h 161"/>
                <a:gd name="T92" fmla="*/ 71 w 244"/>
                <a:gd name="T93" fmla="*/ 44 h 161"/>
                <a:gd name="T94" fmla="*/ 58 w 244"/>
                <a:gd name="T95" fmla="*/ 54 h 161"/>
                <a:gd name="T96" fmla="*/ 48 w 244"/>
                <a:gd name="T97" fmla="*/ 68 h 161"/>
                <a:gd name="T98" fmla="*/ 48 w 244"/>
                <a:gd name="T99" fmla="*/ 81 h 161"/>
                <a:gd name="T100" fmla="*/ 58 w 244"/>
                <a:gd name="T101" fmla="*/ 97 h 161"/>
                <a:gd name="T102" fmla="*/ 81 w 244"/>
                <a:gd name="T103" fmla="*/ 111 h 161"/>
                <a:gd name="T104" fmla="*/ 81 w 244"/>
                <a:gd name="T105" fmla="*/ 108 h 161"/>
                <a:gd name="T106" fmla="*/ 81 w 244"/>
                <a:gd name="T107" fmla="*/ 111 h 16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44"/>
                <a:gd name="T163" fmla="*/ 0 h 161"/>
                <a:gd name="T164" fmla="*/ 244 w 244"/>
                <a:gd name="T165" fmla="*/ 161 h 16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44" h="161">
                  <a:moveTo>
                    <a:pt x="64" y="108"/>
                  </a:moveTo>
                  <a:lnTo>
                    <a:pt x="89" y="118"/>
                  </a:lnTo>
                  <a:lnTo>
                    <a:pt x="113" y="126"/>
                  </a:lnTo>
                  <a:lnTo>
                    <a:pt x="137" y="129"/>
                  </a:lnTo>
                  <a:lnTo>
                    <a:pt x="158" y="126"/>
                  </a:lnTo>
                  <a:lnTo>
                    <a:pt x="177" y="124"/>
                  </a:lnTo>
                  <a:lnTo>
                    <a:pt x="190" y="118"/>
                  </a:lnTo>
                  <a:lnTo>
                    <a:pt x="204" y="110"/>
                  </a:lnTo>
                  <a:lnTo>
                    <a:pt x="209" y="102"/>
                  </a:lnTo>
                  <a:lnTo>
                    <a:pt x="209" y="86"/>
                  </a:lnTo>
                  <a:lnTo>
                    <a:pt x="201" y="67"/>
                  </a:lnTo>
                  <a:lnTo>
                    <a:pt x="188" y="54"/>
                  </a:lnTo>
                  <a:lnTo>
                    <a:pt x="174" y="49"/>
                  </a:lnTo>
                  <a:lnTo>
                    <a:pt x="169" y="46"/>
                  </a:lnTo>
                  <a:lnTo>
                    <a:pt x="158" y="38"/>
                  </a:lnTo>
                  <a:lnTo>
                    <a:pt x="145" y="22"/>
                  </a:lnTo>
                  <a:lnTo>
                    <a:pt x="145" y="14"/>
                  </a:lnTo>
                  <a:lnTo>
                    <a:pt x="150" y="11"/>
                  </a:lnTo>
                  <a:lnTo>
                    <a:pt x="164" y="14"/>
                  </a:lnTo>
                  <a:lnTo>
                    <a:pt x="188" y="25"/>
                  </a:lnTo>
                  <a:lnTo>
                    <a:pt x="212" y="41"/>
                  </a:lnTo>
                  <a:lnTo>
                    <a:pt x="231" y="57"/>
                  </a:lnTo>
                  <a:lnTo>
                    <a:pt x="239" y="73"/>
                  </a:lnTo>
                  <a:lnTo>
                    <a:pt x="244" y="92"/>
                  </a:lnTo>
                  <a:lnTo>
                    <a:pt x="241" y="108"/>
                  </a:lnTo>
                  <a:lnTo>
                    <a:pt x="236" y="124"/>
                  </a:lnTo>
                  <a:lnTo>
                    <a:pt x="225" y="137"/>
                  </a:lnTo>
                  <a:lnTo>
                    <a:pt x="212" y="148"/>
                  </a:lnTo>
                  <a:lnTo>
                    <a:pt x="196" y="156"/>
                  </a:lnTo>
                  <a:lnTo>
                    <a:pt x="177" y="161"/>
                  </a:lnTo>
                  <a:lnTo>
                    <a:pt x="131" y="161"/>
                  </a:lnTo>
                  <a:lnTo>
                    <a:pt x="80" y="151"/>
                  </a:lnTo>
                  <a:lnTo>
                    <a:pt x="32" y="126"/>
                  </a:lnTo>
                  <a:lnTo>
                    <a:pt x="19" y="116"/>
                  </a:lnTo>
                  <a:lnTo>
                    <a:pt x="8" y="105"/>
                  </a:lnTo>
                  <a:lnTo>
                    <a:pt x="0" y="78"/>
                  </a:lnTo>
                  <a:lnTo>
                    <a:pt x="5" y="51"/>
                  </a:lnTo>
                  <a:lnTo>
                    <a:pt x="16" y="30"/>
                  </a:lnTo>
                  <a:lnTo>
                    <a:pt x="32" y="14"/>
                  </a:lnTo>
                  <a:lnTo>
                    <a:pt x="59" y="6"/>
                  </a:lnTo>
                  <a:lnTo>
                    <a:pt x="110" y="0"/>
                  </a:lnTo>
                  <a:lnTo>
                    <a:pt x="121" y="6"/>
                  </a:lnTo>
                  <a:lnTo>
                    <a:pt x="123" y="14"/>
                  </a:lnTo>
                  <a:lnTo>
                    <a:pt x="118" y="22"/>
                  </a:lnTo>
                  <a:lnTo>
                    <a:pt x="99" y="25"/>
                  </a:lnTo>
                  <a:lnTo>
                    <a:pt x="70" y="33"/>
                  </a:lnTo>
                  <a:lnTo>
                    <a:pt x="56" y="41"/>
                  </a:lnTo>
                  <a:lnTo>
                    <a:pt x="46" y="51"/>
                  </a:lnTo>
                  <a:lnTo>
                    <a:pt x="38" y="65"/>
                  </a:lnTo>
                  <a:lnTo>
                    <a:pt x="38" y="78"/>
                  </a:lnTo>
                  <a:lnTo>
                    <a:pt x="46" y="94"/>
                  </a:lnTo>
                  <a:lnTo>
                    <a:pt x="64" y="108"/>
                  </a:lnTo>
                  <a:lnTo>
                    <a:pt x="64" y="105"/>
                  </a:lnTo>
                  <a:lnTo>
                    <a:pt x="64" y="108"/>
                  </a:lnTo>
                  <a:close/>
                </a:path>
              </a:pathLst>
            </a:custGeom>
            <a:solidFill>
              <a:srgbClr val="000000"/>
            </a:solidFill>
            <a:ln w="9525">
              <a:noFill/>
              <a:round/>
              <a:headEnd/>
              <a:tailEnd/>
            </a:ln>
          </p:spPr>
          <p:txBody>
            <a:bodyPr/>
            <a:lstStyle/>
            <a:p>
              <a:endParaRPr lang="ar-SA"/>
            </a:p>
          </p:txBody>
        </p:sp>
        <p:sp>
          <p:nvSpPr>
            <p:cNvPr id="29721" name="Freeform 27"/>
            <p:cNvSpPr>
              <a:spLocks/>
            </p:cNvSpPr>
            <p:nvPr/>
          </p:nvSpPr>
          <p:spPr bwMode="auto">
            <a:xfrm>
              <a:off x="1208" y="4442"/>
              <a:ext cx="667" cy="1152"/>
            </a:xfrm>
            <a:custGeom>
              <a:avLst/>
              <a:gdLst>
                <a:gd name="T0" fmla="*/ 532 w 617"/>
                <a:gd name="T1" fmla="*/ 1112 h 1137"/>
                <a:gd name="T2" fmla="*/ 515 w 617"/>
                <a:gd name="T3" fmla="*/ 1049 h 1137"/>
                <a:gd name="T4" fmla="*/ 462 w 617"/>
                <a:gd name="T5" fmla="*/ 974 h 1137"/>
                <a:gd name="T6" fmla="*/ 352 w 617"/>
                <a:gd name="T7" fmla="*/ 896 h 1137"/>
                <a:gd name="T8" fmla="*/ 240 w 617"/>
                <a:gd name="T9" fmla="*/ 835 h 1137"/>
                <a:gd name="T10" fmla="*/ 159 w 617"/>
                <a:gd name="T11" fmla="*/ 773 h 1137"/>
                <a:gd name="T12" fmla="*/ 125 w 617"/>
                <a:gd name="T13" fmla="*/ 711 h 1137"/>
                <a:gd name="T14" fmla="*/ 121 w 617"/>
                <a:gd name="T15" fmla="*/ 622 h 1137"/>
                <a:gd name="T16" fmla="*/ 129 w 617"/>
                <a:gd name="T17" fmla="*/ 574 h 1137"/>
                <a:gd name="T18" fmla="*/ 109 w 617"/>
                <a:gd name="T19" fmla="*/ 533 h 1137"/>
                <a:gd name="T20" fmla="*/ 19 w 617"/>
                <a:gd name="T21" fmla="*/ 430 h 1137"/>
                <a:gd name="T22" fmla="*/ 0 w 617"/>
                <a:gd name="T23" fmla="*/ 367 h 1137"/>
                <a:gd name="T24" fmla="*/ 11 w 617"/>
                <a:gd name="T25" fmla="*/ 294 h 1137"/>
                <a:gd name="T26" fmla="*/ 37 w 617"/>
                <a:gd name="T27" fmla="*/ 237 h 1137"/>
                <a:gd name="T28" fmla="*/ 81 w 617"/>
                <a:gd name="T29" fmla="*/ 202 h 1137"/>
                <a:gd name="T30" fmla="*/ 179 w 617"/>
                <a:gd name="T31" fmla="*/ 159 h 1137"/>
                <a:gd name="T32" fmla="*/ 275 w 617"/>
                <a:gd name="T33" fmla="*/ 143 h 1137"/>
                <a:gd name="T34" fmla="*/ 332 w 617"/>
                <a:gd name="T35" fmla="*/ 124 h 1137"/>
                <a:gd name="T36" fmla="*/ 364 w 617"/>
                <a:gd name="T37" fmla="*/ 84 h 1137"/>
                <a:gd name="T38" fmla="*/ 413 w 617"/>
                <a:gd name="T39" fmla="*/ 35 h 1137"/>
                <a:gd name="T40" fmla="*/ 492 w 617"/>
                <a:gd name="T41" fmla="*/ 6 h 1137"/>
                <a:gd name="T42" fmla="*/ 548 w 617"/>
                <a:gd name="T43" fmla="*/ 0 h 1137"/>
                <a:gd name="T44" fmla="*/ 617 w 617"/>
                <a:gd name="T45" fmla="*/ 8 h 1137"/>
                <a:gd name="T46" fmla="*/ 725 w 617"/>
                <a:gd name="T47" fmla="*/ 62 h 1137"/>
                <a:gd name="T48" fmla="*/ 776 w 617"/>
                <a:gd name="T49" fmla="*/ 108 h 1137"/>
                <a:gd name="T50" fmla="*/ 779 w 617"/>
                <a:gd name="T51" fmla="*/ 135 h 1137"/>
                <a:gd name="T52" fmla="*/ 762 w 617"/>
                <a:gd name="T53" fmla="*/ 148 h 1137"/>
                <a:gd name="T54" fmla="*/ 737 w 617"/>
                <a:gd name="T55" fmla="*/ 146 h 1137"/>
                <a:gd name="T56" fmla="*/ 711 w 617"/>
                <a:gd name="T57" fmla="*/ 122 h 1137"/>
                <a:gd name="T58" fmla="*/ 643 w 617"/>
                <a:gd name="T59" fmla="*/ 78 h 1137"/>
                <a:gd name="T60" fmla="*/ 562 w 617"/>
                <a:gd name="T61" fmla="*/ 52 h 1137"/>
                <a:gd name="T62" fmla="*/ 492 w 617"/>
                <a:gd name="T63" fmla="*/ 62 h 1137"/>
                <a:gd name="T64" fmla="*/ 409 w 617"/>
                <a:gd name="T65" fmla="*/ 108 h 1137"/>
                <a:gd name="T66" fmla="*/ 373 w 617"/>
                <a:gd name="T67" fmla="*/ 154 h 1137"/>
                <a:gd name="T68" fmla="*/ 339 w 617"/>
                <a:gd name="T69" fmla="*/ 191 h 1137"/>
                <a:gd name="T70" fmla="*/ 305 w 617"/>
                <a:gd name="T71" fmla="*/ 208 h 1137"/>
                <a:gd name="T72" fmla="*/ 254 w 617"/>
                <a:gd name="T73" fmla="*/ 210 h 1137"/>
                <a:gd name="T74" fmla="*/ 216 w 617"/>
                <a:gd name="T75" fmla="*/ 216 h 1137"/>
                <a:gd name="T76" fmla="*/ 162 w 617"/>
                <a:gd name="T77" fmla="*/ 232 h 1137"/>
                <a:gd name="T78" fmla="*/ 115 w 617"/>
                <a:gd name="T79" fmla="*/ 274 h 1137"/>
                <a:gd name="T80" fmla="*/ 98 w 617"/>
                <a:gd name="T81" fmla="*/ 352 h 1137"/>
                <a:gd name="T82" fmla="*/ 119 w 617"/>
                <a:gd name="T83" fmla="*/ 433 h 1137"/>
                <a:gd name="T84" fmla="*/ 159 w 617"/>
                <a:gd name="T85" fmla="*/ 485 h 1137"/>
                <a:gd name="T86" fmla="*/ 192 w 617"/>
                <a:gd name="T87" fmla="*/ 520 h 1137"/>
                <a:gd name="T88" fmla="*/ 205 w 617"/>
                <a:gd name="T89" fmla="*/ 558 h 1137"/>
                <a:gd name="T90" fmla="*/ 189 w 617"/>
                <a:gd name="T91" fmla="*/ 612 h 1137"/>
                <a:gd name="T92" fmla="*/ 173 w 617"/>
                <a:gd name="T93" fmla="*/ 661 h 1137"/>
                <a:gd name="T94" fmla="*/ 179 w 617"/>
                <a:gd name="T95" fmla="*/ 695 h 1137"/>
                <a:gd name="T96" fmla="*/ 205 w 617"/>
                <a:gd name="T97" fmla="*/ 736 h 1137"/>
                <a:gd name="T98" fmla="*/ 258 w 617"/>
                <a:gd name="T99" fmla="*/ 787 h 1137"/>
                <a:gd name="T100" fmla="*/ 332 w 617"/>
                <a:gd name="T101" fmla="*/ 843 h 1137"/>
                <a:gd name="T102" fmla="*/ 448 w 617"/>
                <a:gd name="T103" fmla="*/ 901 h 1137"/>
                <a:gd name="T104" fmla="*/ 521 w 617"/>
                <a:gd name="T105" fmla="*/ 945 h 1137"/>
                <a:gd name="T106" fmla="*/ 568 w 617"/>
                <a:gd name="T107" fmla="*/ 1010 h 1137"/>
                <a:gd name="T108" fmla="*/ 582 w 617"/>
                <a:gd name="T109" fmla="*/ 1088 h 1137"/>
                <a:gd name="T110" fmla="*/ 565 w 617"/>
                <a:gd name="T111" fmla="*/ 1182 h 1137"/>
                <a:gd name="T112" fmla="*/ 529 w 617"/>
                <a:gd name="T113" fmla="*/ 1147 h 113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617"/>
                <a:gd name="T172" fmla="*/ 0 h 1137"/>
                <a:gd name="T173" fmla="*/ 617 w 617"/>
                <a:gd name="T174" fmla="*/ 1137 h 113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617" h="1137">
                  <a:moveTo>
                    <a:pt x="421" y="1105"/>
                  </a:moveTo>
                  <a:lnTo>
                    <a:pt x="421" y="1070"/>
                  </a:lnTo>
                  <a:lnTo>
                    <a:pt x="415" y="1038"/>
                  </a:lnTo>
                  <a:lnTo>
                    <a:pt x="407" y="1009"/>
                  </a:lnTo>
                  <a:lnTo>
                    <a:pt x="397" y="982"/>
                  </a:lnTo>
                  <a:lnTo>
                    <a:pt x="365" y="936"/>
                  </a:lnTo>
                  <a:lnTo>
                    <a:pt x="324" y="896"/>
                  </a:lnTo>
                  <a:lnTo>
                    <a:pt x="279" y="861"/>
                  </a:lnTo>
                  <a:lnTo>
                    <a:pt x="233" y="829"/>
                  </a:lnTo>
                  <a:lnTo>
                    <a:pt x="190" y="802"/>
                  </a:lnTo>
                  <a:lnTo>
                    <a:pt x="153" y="773"/>
                  </a:lnTo>
                  <a:lnTo>
                    <a:pt x="126" y="743"/>
                  </a:lnTo>
                  <a:lnTo>
                    <a:pt x="110" y="714"/>
                  </a:lnTo>
                  <a:lnTo>
                    <a:pt x="99" y="684"/>
                  </a:lnTo>
                  <a:lnTo>
                    <a:pt x="96" y="655"/>
                  </a:lnTo>
                  <a:lnTo>
                    <a:pt x="96" y="598"/>
                  </a:lnTo>
                  <a:lnTo>
                    <a:pt x="102" y="574"/>
                  </a:lnTo>
                  <a:lnTo>
                    <a:pt x="102" y="553"/>
                  </a:lnTo>
                  <a:lnTo>
                    <a:pt x="96" y="534"/>
                  </a:lnTo>
                  <a:lnTo>
                    <a:pt x="86" y="512"/>
                  </a:lnTo>
                  <a:lnTo>
                    <a:pt x="51" y="464"/>
                  </a:lnTo>
                  <a:lnTo>
                    <a:pt x="16" y="413"/>
                  </a:lnTo>
                  <a:lnTo>
                    <a:pt x="5" y="384"/>
                  </a:lnTo>
                  <a:lnTo>
                    <a:pt x="0" y="352"/>
                  </a:lnTo>
                  <a:lnTo>
                    <a:pt x="2" y="314"/>
                  </a:lnTo>
                  <a:lnTo>
                    <a:pt x="8" y="282"/>
                  </a:lnTo>
                  <a:lnTo>
                    <a:pt x="19" y="252"/>
                  </a:lnTo>
                  <a:lnTo>
                    <a:pt x="29" y="228"/>
                  </a:lnTo>
                  <a:lnTo>
                    <a:pt x="45" y="209"/>
                  </a:lnTo>
                  <a:lnTo>
                    <a:pt x="64" y="193"/>
                  </a:lnTo>
                  <a:lnTo>
                    <a:pt x="102" y="169"/>
                  </a:lnTo>
                  <a:lnTo>
                    <a:pt x="142" y="153"/>
                  </a:lnTo>
                  <a:lnTo>
                    <a:pt x="182" y="142"/>
                  </a:lnTo>
                  <a:lnTo>
                    <a:pt x="217" y="137"/>
                  </a:lnTo>
                  <a:lnTo>
                    <a:pt x="244" y="129"/>
                  </a:lnTo>
                  <a:lnTo>
                    <a:pt x="263" y="118"/>
                  </a:lnTo>
                  <a:lnTo>
                    <a:pt x="276" y="102"/>
                  </a:lnTo>
                  <a:lnTo>
                    <a:pt x="289" y="81"/>
                  </a:lnTo>
                  <a:lnTo>
                    <a:pt x="306" y="57"/>
                  </a:lnTo>
                  <a:lnTo>
                    <a:pt x="327" y="35"/>
                  </a:lnTo>
                  <a:lnTo>
                    <a:pt x="351" y="19"/>
                  </a:lnTo>
                  <a:lnTo>
                    <a:pt x="389" y="6"/>
                  </a:lnTo>
                  <a:lnTo>
                    <a:pt x="410" y="0"/>
                  </a:lnTo>
                  <a:lnTo>
                    <a:pt x="434" y="0"/>
                  </a:lnTo>
                  <a:lnTo>
                    <a:pt x="461" y="3"/>
                  </a:lnTo>
                  <a:lnTo>
                    <a:pt x="488" y="8"/>
                  </a:lnTo>
                  <a:lnTo>
                    <a:pt x="536" y="30"/>
                  </a:lnTo>
                  <a:lnTo>
                    <a:pt x="574" y="59"/>
                  </a:lnTo>
                  <a:lnTo>
                    <a:pt x="606" y="91"/>
                  </a:lnTo>
                  <a:lnTo>
                    <a:pt x="614" y="105"/>
                  </a:lnTo>
                  <a:lnTo>
                    <a:pt x="617" y="118"/>
                  </a:lnTo>
                  <a:lnTo>
                    <a:pt x="617" y="129"/>
                  </a:lnTo>
                  <a:lnTo>
                    <a:pt x="611" y="137"/>
                  </a:lnTo>
                  <a:lnTo>
                    <a:pt x="603" y="142"/>
                  </a:lnTo>
                  <a:lnTo>
                    <a:pt x="592" y="145"/>
                  </a:lnTo>
                  <a:lnTo>
                    <a:pt x="584" y="140"/>
                  </a:lnTo>
                  <a:lnTo>
                    <a:pt x="574" y="129"/>
                  </a:lnTo>
                  <a:lnTo>
                    <a:pt x="563" y="116"/>
                  </a:lnTo>
                  <a:lnTo>
                    <a:pt x="547" y="102"/>
                  </a:lnTo>
                  <a:lnTo>
                    <a:pt x="509" y="75"/>
                  </a:lnTo>
                  <a:lnTo>
                    <a:pt x="466" y="54"/>
                  </a:lnTo>
                  <a:lnTo>
                    <a:pt x="445" y="49"/>
                  </a:lnTo>
                  <a:lnTo>
                    <a:pt x="426" y="49"/>
                  </a:lnTo>
                  <a:lnTo>
                    <a:pt x="389" y="59"/>
                  </a:lnTo>
                  <a:lnTo>
                    <a:pt x="354" y="75"/>
                  </a:lnTo>
                  <a:lnTo>
                    <a:pt x="324" y="105"/>
                  </a:lnTo>
                  <a:lnTo>
                    <a:pt x="308" y="124"/>
                  </a:lnTo>
                  <a:lnTo>
                    <a:pt x="295" y="148"/>
                  </a:lnTo>
                  <a:lnTo>
                    <a:pt x="281" y="169"/>
                  </a:lnTo>
                  <a:lnTo>
                    <a:pt x="268" y="185"/>
                  </a:lnTo>
                  <a:lnTo>
                    <a:pt x="255" y="193"/>
                  </a:lnTo>
                  <a:lnTo>
                    <a:pt x="241" y="199"/>
                  </a:lnTo>
                  <a:lnTo>
                    <a:pt x="220" y="199"/>
                  </a:lnTo>
                  <a:lnTo>
                    <a:pt x="201" y="201"/>
                  </a:lnTo>
                  <a:lnTo>
                    <a:pt x="190" y="201"/>
                  </a:lnTo>
                  <a:lnTo>
                    <a:pt x="171" y="207"/>
                  </a:lnTo>
                  <a:lnTo>
                    <a:pt x="153" y="212"/>
                  </a:lnTo>
                  <a:lnTo>
                    <a:pt x="129" y="223"/>
                  </a:lnTo>
                  <a:lnTo>
                    <a:pt x="107" y="239"/>
                  </a:lnTo>
                  <a:lnTo>
                    <a:pt x="91" y="263"/>
                  </a:lnTo>
                  <a:lnTo>
                    <a:pt x="80" y="295"/>
                  </a:lnTo>
                  <a:lnTo>
                    <a:pt x="78" y="338"/>
                  </a:lnTo>
                  <a:lnTo>
                    <a:pt x="83" y="381"/>
                  </a:lnTo>
                  <a:lnTo>
                    <a:pt x="94" y="416"/>
                  </a:lnTo>
                  <a:lnTo>
                    <a:pt x="110" y="443"/>
                  </a:lnTo>
                  <a:lnTo>
                    <a:pt x="126" y="467"/>
                  </a:lnTo>
                  <a:lnTo>
                    <a:pt x="139" y="483"/>
                  </a:lnTo>
                  <a:lnTo>
                    <a:pt x="153" y="499"/>
                  </a:lnTo>
                  <a:lnTo>
                    <a:pt x="161" y="518"/>
                  </a:lnTo>
                  <a:lnTo>
                    <a:pt x="163" y="537"/>
                  </a:lnTo>
                  <a:lnTo>
                    <a:pt x="155" y="571"/>
                  </a:lnTo>
                  <a:lnTo>
                    <a:pt x="150" y="588"/>
                  </a:lnTo>
                  <a:lnTo>
                    <a:pt x="145" y="604"/>
                  </a:lnTo>
                  <a:lnTo>
                    <a:pt x="137" y="636"/>
                  </a:lnTo>
                  <a:lnTo>
                    <a:pt x="137" y="652"/>
                  </a:lnTo>
                  <a:lnTo>
                    <a:pt x="142" y="668"/>
                  </a:lnTo>
                  <a:lnTo>
                    <a:pt x="153" y="687"/>
                  </a:lnTo>
                  <a:lnTo>
                    <a:pt x="163" y="708"/>
                  </a:lnTo>
                  <a:lnTo>
                    <a:pt x="182" y="732"/>
                  </a:lnTo>
                  <a:lnTo>
                    <a:pt x="204" y="757"/>
                  </a:lnTo>
                  <a:lnTo>
                    <a:pt x="230" y="783"/>
                  </a:lnTo>
                  <a:lnTo>
                    <a:pt x="263" y="810"/>
                  </a:lnTo>
                  <a:lnTo>
                    <a:pt x="306" y="837"/>
                  </a:lnTo>
                  <a:lnTo>
                    <a:pt x="354" y="866"/>
                  </a:lnTo>
                  <a:lnTo>
                    <a:pt x="386" y="885"/>
                  </a:lnTo>
                  <a:lnTo>
                    <a:pt x="413" y="909"/>
                  </a:lnTo>
                  <a:lnTo>
                    <a:pt x="434" y="939"/>
                  </a:lnTo>
                  <a:lnTo>
                    <a:pt x="450" y="971"/>
                  </a:lnTo>
                  <a:lnTo>
                    <a:pt x="458" y="1006"/>
                  </a:lnTo>
                  <a:lnTo>
                    <a:pt x="461" y="1046"/>
                  </a:lnTo>
                  <a:lnTo>
                    <a:pt x="456" y="1089"/>
                  </a:lnTo>
                  <a:lnTo>
                    <a:pt x="448" y="1137"/>
                  </a:lnTo>
                  <a:lnTo>
                    <a:pt x="448" y="1135"/>
                  </a:lnTo>
                  <a:lnTo>
                    <a:pt x="418" y="1102"/>
                  </a:lnTo>
                  <a:lnTo>
                    <a:pt x="421" y="1105"/>
                  </a:lnTo>
                  <a:close/>
                </a:path>
              </a:pathLst>
            </a:custGeom>
            <a:solidFill>
              <a:srgbClr val="000000"/>
            </a:solidFill>
            <a:ln w="9525">
              <a:noFill/>
              <a:round/>
              <a:headEnd/>
              <a:tailEnd/>
            </a:ln>
          </p:spPr>
          <p:txBody>
            <a:bodyPr/>
            <a:lstStyle/>
            <a:p>
              <a:endParaRPr lang="ar-SA"/>
            </a:p>
          </p:txBody>
        </p:sp>
        <p:sp>
          <p:nvSpPr>
            <p:cNvPr id="29722" name="Freeform 28"/>
            <p:cNvSpPr>
              <a:spLocks/>
            </p:cNvSpPr>
            <p:nvPr/>
          </p:nvSpPr>
          <p:spPr bwMode="auto">
            <a:xfrm>
              <a:off x="1651" y="4546"/>
              <a:ext cx="1004" cy="1040"/>
            </a:xfrm>
            <a:custGeom>
              <a:avLst/>
              <a:gdLst>
                <a:gd name="T0" fmla="*/ 408 w 928"/>
                <a:gd name="T1" fmla="*/ 19 h 1027"/>
                <a:gd name="T2" fmla="*/ 532 w 928"/>
                <a:gd name="T3" fmla="*/ 0 h 1027"/>
                <a:gd name="T4" fmla="*/ 625 w 928"/>
                <a:gd name="T5" fmla="*/ 19 h 1027"/>
                <a:gd name="T6" fmla="*/ 727 w 928"/>
                <a:gd name="T7" fmla="*/ 92 h 1027"/>
                <a:gd name="T8" fmla="*/ 856 w 928"/>
                <a:gd name="T9" fmla="*/ 159 h 1027"/>
                <a:gd name="T10" fmla="*/ 986 w 928"/>
                <a:gd name="T11" fmla="*/ 191 h 1027"/>
                <a:gd name="T12" fmla="*/ 1100 w 928"/>
                <a:gd name="T13" fmla="*/ 259 h 1027"/>
                <a:gd name="T14" fmla="*/ 1155 w 928"/>
                <a:gd name="T15" fmla="*/ 347 h 1027"/>
                <a:gd name="T16" fmla="*/ 1175 w 928"/>
                <a:gd name="T17" fmla="*/ 425 h 1027"/>
                <a:gd name="T18" fmla="*/ 1127 w 928"/>
                <a:gd name="T19" fmla="*/ 496 h 1027"/>
                <a:gd name="T20" fmla="*/ 1086 w 928"/>
                <a:gd name="T21" fmla="*/ 521 h 1027"/>
                <a:gd name="T22" fmla="*/ 1084 w 928"/>
                <a:gd name="T23" fmla="*/ 566 h 1027"/>
                <a:gd name="T24" fmla="*/ 1127 w 928"/>
                <a:gd name="T25" fmla="*/ 625 h 1027"/>
                <a:gd name="T26" fmla="*/ 1117 w 928"/>
                <a:gd name="T27" fmla="*/ 724 h 1027"/>
                <a:gd name="T28" fmla="*/ 1046 w 928"/>
                <a:gd name="T29" fmla="*/ 819 h 1027"/>
                <a:gd name="T30" fmla="*/ 916 w 928"/>
                <a:gd name="T31" fmla="*/ 907 h 1027"/>
                <a:gd name="T32" fmla="*/ 818 w 928"/>
                <a:gd name="T33" fmla="*/ 948 h 1027"/>
                <a:gd name="T34" fmla="*/ 686 w 928"/>
                <a:gd name="T35" fmla="*/ 972 h 1027"/>
                <a:gd name="T36" fmla="*/ 591 w 928"/>
                <a:gd name="T37" fmla="*/ 1017 h 1027"/>
                <a:gd name="T38" fmla="*/ 540 w 928"/>
                <a:gd name="T39" fmla="*/ 1053 h 1027"/>
                <a:gd name="T40" fmla="*/ 454 w 928"/>
                <a:gd name="T41" fmla="*/ 1064 h 1027"/>
                <a:gd name="T42" fmla="*/ 445 w 928"/>
                <a:gd name="T43" fmla="*/ 1047 h 1027"/>
                <a:gd name="T44" fmla="*/ 527 w 928"/>
                <a:gd name="T45" fmla="*/ 1031 h 1027"/>
                <a:gd name="T46" fmla="*/ 584 w 928"/>
                <a:gd name="T47" fmla="*/ 980 h 1027"/>
                <a:gd name="T48" fmla="*/ 713 w 928"/>
                <a:gd name="T49" fmla="*/ 930 h 1027"/>
                <a:gd name="T50" fmla="*/ 795 w 928"/>
                <a:gd name="T51" fmla="*/ 922 h 1027"/>
                <a:gd name="T52" fmla="*/ 886 w 928"/>
                <a:gd name="T53" fmla="*/ 889 h 1027"/>
                <a:gd name="T54" fmla="*/ 977 w 928"/>
                <a:gd name="T55" fmla="*/ 805 h 1027"/>
                <a:gd name="T56" fmla="*/ 1053 w 928"/>
                <a:gd name="T57" fmla="*/ 714 h 1027"/>
                <a:gd name="T58" fmla="*/ 1091 w 928"/>
                <a:gd name="T59" fmla="*/ 649 h 1027"/>
                <a:gd name="T60" fmla="*/ 1056 w 928"/>
                <a:gd name="T61" fmla="*/ 582 h 1027"/>
                <a:gd name="T62" fmla="*/ 1035 w 928"/>
                <a:gd name="T63" fmla="*/ 523 h 1027"/>
                <a:gd name="T64" fmla="*/ 1072 w 928"/>
                <a:gd name="T65" fmla="*/ 471 h 1027"/>
                <a:gd name="T66" fmla="*/ 1125 w 928"/>
                <a:gd name="T67" fmla="*/ 383 h 1027"/>
                <a:gd name="T68" fmla="*/ 1084 w 928"/>
                <a:gd name="T69" fmla="*/ 307 h 1027"/>
                <a:gd name="T70" fmla="*/ 995 w 928"/>
                <a:gd name="T71" fmla="*/ 248 h 1027"/>
                <a:gd name="T72" fmla="*/ 853 w 928"/>
                <a:gd name="T73" fmla="*/ 213 h 1027"/>
                <a:gd name="T74" fmla="*/ 724 w 928"/>
                <a:gd name="T75" fmla="*/ 170 h 1027"/>
                <a:gd name="T76" fmla="*/ 652 w 928"/>
                <a:gd name="T77" fmla="*/ 113 h 1027"/>
                <a:gd name="T78" fmla="*/ 629 w 928"/>
                <a:gd name="T79" fmla="*/ 92 h 1027"/>
                <a:gd name="T80" fmla="*/ 573 w 928"/>
                <a:gd name="T81" fmla="*/ 65 h 1027"/>
                <a:gd name="T82" fmla="*/ 473 w 928"/>
                <a:gd name="T83" fmla="*/ 62 h 1027"/>
                <a:gd name="T84" fmla="*/ 305 w 928"/>
                <a:gd name="T85" fmla="*/ 162 h 1027"/>
                <a:gd name="T86" fmla="*/ 220 w 928"/>
                <a:gd name="T87" fmla="*/ 253 h 1027"/>
                <a:gd name="T88" fmla="*/ 220 w 928"/>
                <a:gd name="T89" fmla="*/ 391 h 1027"/>
                <a:gd name="T90" fmla="*/ 214 w 928"/>
                <a:gd name="T91" fmla="*/ 474 h 1027"/>
                <a:gd name="T92" fmla="*/ 103 w 928"/>
                <a:gd name="T93" fmla="*/ 566 h 1027"/>
                <a:gd name="T94" fmla="*/ 55 w 928"/>
                <a:gd name="T95" fmla="*/ 610 h 1027"/>
                <a:gd name="T96" fmla="*/ 81 w 928"/>
                <a:gd name="T97" fmla="*/ 714 h 1027"/>
                <a:gd name="T98" fmla="*/ 129 w 928"/>
                <a:gd name="T99" fmla="*/ 864 h 1027"/>
                <a:gd name="T100" fmla="*/ 123 w 928"/>
                <a:gd name="T101" fmla="*/ 964 h 1027"/>
                <a:gd name="T102" fmla="*/ 91 w 928"/>
                <a:gd name="T103" fmla="*/ 972 h 1027"/>
                <a:gd name="T104" fmla="*/ 84 w 928"/>
                <a:gd name="T105" fmla="*/ 936 h 1027"/>
                <a:gd name="T106" fmla="*/ 84 w 928"/>
                <a:gd name="T107" fmla="*/ 837 h 1027"/>
                <a:gd name="T108" fmla="*/ 38 w 928"/>
                <a:gd name="T109" fmla="*/ 743 h 1027"/>
                <a:gd name="T110" fmla="*/ 0 w 928"/>
                <a:gd name="T111" fmla="*/ 622 h 1027"/>
                <a:gd name="T112" fmla="*/ 91 w 928"/>
                <a:gd name="T113" fmla="*/ 514 h 1027"/>
                <a:gd name="T114" fmla="*/ 156 w 928"/>
                <a:gd name="T115" fmla="*/ 439 h 1027"/>
                <a:gd name="T116" fmla="*/ 123 w 928"/>
                <a:gd name="T117" fmla="*/ 342 h 1027"/>
                <a:gd name="T118" fmla="*/ 133 w 928"/>
                <a:gd name="T119" fmla="*/ 261 h 1027"/>
                <a:gd name="T120" fmla="*/ 220 w 928"/>
                <a:gd name="T121" fmla="*/ 164 h 1027"/>
                <a:gd name="T122" fmla="*/ 319 w 928"/>
                <a:gd name="T123" fmla="*/ 73 h 102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28"/>
                <a:gd name="T187" fmla="*/ 0 h 1027"/>
                <a:gd name="T188" fmla="*/ 928 w 928"/>
                <a:gd name="T189" fmla="*/ 1027 h 102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28" h="1027">
                  <a:moveTo>
                    <a:pt x="252" y="70"/>
                  </a:moveTo>
                  <a:lnTo>
                    <a:pt x="287" y="38"/>
                  </a:lnTo>
                  <a:lnTo>
                    <a:pt x="322" y="19"/>
                  </a:lnTo>
                  <a:lnTo>
                    <a:pt x="357" y="6"/>
                  </a:lnTo>
                  <a:lnTo>
                    <a:pt x="389" y="0"/>
                  </a:lnTo>
                  <a:lnTo>
                    <a:pt x="421" y="0"/>
                  </a:lnTo>
                  <a:lnTo>
                    <a:pt x="448" y="3"/>
                  </a:lnTo>
                  <a:lnTo>
                    <a:pt x="472" y="11"/>
                  </a:lnTo>
                  <a:lnTo>
                    <a:pt x="494" y="19"/>
                  </a:lnTo>
                  <a:lnTo>
                    <a:pt x="512" y="30"/>
                  </a:lnTo>
                  <a:lnTo>
                    <a:pt x="531" y="46"/>
                  </a:lnTo>
                  <a:lnTo>
                    <a:pt x="574" y="89"/>
                  </a:lnTo>
                  <a:lnTo>
                    <a:pt x="622" y="129"/>
                  </a:lnTo>
                  <a:lnTo>
                    <a:pt x="649" y="145"/>
                  </a:lnTo>
                  <a:lnTo>
                    <a:pt x="676" y="153"/>
                  </a:lnTo>
                  <a:lnTo>
                    <a:pt x="713" y="164"/>
                  </a:lnTo>
                  <a:lnTo>
                    <a:pt x="748" y="172"/>
                  </a:lnTo>
                  <a:lnTo>
                    <a:pt x="778" y="185"/>
                  </a:lnTo>
                  <a:lnTo>
                    <a:pt x="802" y="196"/>
                  </a:lnTo>
                  <a:lnTo>
                    <a:pt x="842" y="223"/>
                  </a:lnTo>
                  <a:lnTo>
                    <a:pt x="869" y="250"/>
                  </a:lnTo>
                  <a:lnTo>
                    <a:pt x="888" y="279"/>
                  </a:lnTo>
                  <a:lnTo>
                    <a:pt x="901" y="306"/>
                  </a:lnTo>
                  <a:lnTo>
                    <a:pt x="912" y="335"/>
                  </a:lnTo>
                  <a:lnTo>
                    <a:pt x="920" y="362"/>
                  </a:lnTo>
                  <a:lnTo>
                    <a:pt x="928" y="386"/>
                  </a:lnTo>
                  <a:lnTo>
                    <a:pt x="928" y="410"/>
                  </a:lnTo>
                  <a:lnTo>
                    <a:pt x="923" y="432"/>
                  </a:lnTo>
                  <a:lnTo>
                    <a:pt x="912" y="451"/>
                  </a:lnTo>
                  <a:lnTo>
                    <a:pt x="890" y="478"/>
                  </a:lnTo>
                  <a:lnTo>
                    <a:pt x="880" y="486"/>
                  </a:lnTo>
                  <a:lnTo>
                    <a:pt x="872" y="491"/>
                  </a:lnTo>
                  <a:lnTo>
                    <a:pt x="858" y="502"/>
                  </a:lnTo>
                  <a:lnTo>
                    <a:pt x="850" y="520"/>
                  </a:lnTo>
                  <a:lnTo>
                    <a:pt x="850" y="531"/>
                  </a:lnTo>
                  <a:lnTo>
                    <a:pt x="856" y="545"/>
                  </a:lnTo>
                  <a:lnTo>
                    <a:pt x="864" y="561"/>
                  </a:lnTo>
                  <a:lnTo>
                    <a:pt x="877" y="579"/>
                  </a:lnTo>
                  <a:lnTo>
                    <a:pt x="890" y="601"/>
                  </a:lnTo>
                  <a:lnTo>
                    <a:pt x="896" y="630"/>
                  </a:lnTo>
                  <a:lnTo>
                    <a:pt x="890" y="663"/>
                  </a:lnTo>
                  <a:lnTo>
                    <a:pt x="882" y="697"/>
                  </a:lnTo>
                  <a:lnTo>
                    <a:pt x="866" y="730"/>
                  </a:lnTo>
                  <a:lnTo>
                    <a:pt x="847" y="762"/>
                  </a:lnTo>
                  <a:lnTo>
                    <a:pt x="826" y="789"/>
                  </a:lnTo>
                  <a:lnTo>
                    <a:pt x="805" y="807"/>
                  </a:lnTo>
                  <a:lnTo>
                    <a:pt x="764" y="840"/>
                  </a:lnTo>
                  <a:lnTo>
                    <a:pt x="724" y="874"/>
                  </a:lnTo>
                  <a:lnTo>
                    <a:pt x="703" y="890"/>
                  </a:lnTo>
                  <a:lnTo>
                    <a:pt x="679" y="901"/>
                  </a:lnTo>
                  <a:lnTo>
                    <a:pt x="646" y="912"/>
                  </a:lnTo>
                  <a:lnTo>
                    <a:pt x="611" y="917"/>
                  </a:lnTo>
                  <a:lnTo>
                    <a:pt x="574" y="925"/>
                  </a:lnTo>
                  <a:lnTo>
                    <a:pt x="542" y="936"/>
                  </a:lnTo>
                  <a:lnTo>
                    <a:pt x="512" y="949"/>
                  </a:lnTo>
                  <a:lnTo>
                    <a:pt x="488" y="966"/>
                  </a:lnTo>
                  <a:lnTo>
                    <a:pt x="467" y="979"/>
                  </a:lnTo>
                  <a:lnTo>
                    <a:pt x="448" y="995"/>
                  </a:lnTo>
                  <a:lnTo>
                    <a:pt x="435" y="1006"/>
                  </a:lnTo>
                  <a:lnTo>
                    <a:pt x="426" y="1014"/>
                  </a:lnTo>
                  <a:lnTo>
                    <a:pt x="408" y="1025"/>
                  </a:lnTo>
                  <a:lnTo>
                    <a:pt x="381" y="1027"/>
                  </a:lnTo>
                  <a:lnTo>
                    <a:pt x="359" y="1025"/>
                  </a:lnTo>
                  <a:lnTo>
                    <a:pt x="351" y="1022"/>
                  </a:lnTo>
                  <a:lnTo>
                    <a:pt x="349" y="1014"/>
                  </a:lnTo>
                  <a:lnTo>
                    <a:pt x="351" y="1008"/>
                  </a:lnTo>
                  <a:lnTo>
                    <a:pt x="359" y="1006"/>
                  </a:lnTo>
                  <a:lnTo>
                    <a:pt x="384" y="1003"/>
                  </a:lnTo>
                  <a:lnTo>
                    <a:pt x="416" y="992"/>
                  </a:lnTo>
                  <a:lnTo>
                    <a:pt x="432" y="982"/>
                  </a:lnTo>
                  <a:lnTo>
                    <a:pt x="445" y="963"/>
                  </a:lnTo>
                  <a:lnTo>
                    <a:pt x="461" y="944"/>
                  </a:lnTo>
                  <a:lnTo>
                    <a:pt x="480" y="931"/>
                  </a:lnTo>
                  <a:lnTo>
                    <a:pt x="523" y="909"/>
                  </a:lnTo>
                  <a:lnTo>
                    <a:pt x="563" y="896"/>
                  </a:lnTo>
                  <a:lnTo>
                    <a:pt x="582" y="893"/>
                  </a:lnTo>
                  <a:lnTo>
                    <a:pt x="609" y="893"/>
                  </a:lnTo>
                  <a:lnTo>
                    <a:pt x="628" y="888"/>
                  </a:lnTo>
                  <a:lnTo>
                    <a:pt x="649" y="882"/>
                  </a:lnTo>
                  <a:lnTo>
                    <a:pt x="673" y="872"/>
                  </a:lnTo>
                  <a:lnTo>
                    <a:pt x="700" y="856"/>
                  </a:lnTo>
                  <a:lnTo>
                    <a:pt x="724" y="834"/>
                  </a:lnTo>
                  <a:lnTo>
                    <a:pt x="751" y="807"/>
                  </a:lnTo>
                  <a:lnTo>
                    <a:pt x="772" y="775"/>
                  </a:lnTo>
                  <a:lnTo>
                    <a:pt x="794" y="743"/>
                  </a:lnTo>
                  <a:lnTo>
                    <a:pt x="815" y="714"/>
                  </a:lnTo>
                  <a:lnTo>
                    <a:pt x="831" y="687"/>
                  </a:lnTo>
                  <a:lnTo>
                    <a:pt x="847" y="665"/>
                  </a:lnTo>
                  <a:lnTo>
                    <a:pt x="858" y="644"/>
                  </a:lnTo>
                  <a:lnTo>
                    <a:pt x="861" y="625"/>
                  </a:lnTo>
                  <a:lnTo>
                    <a:pt x="858" y="604"/>
                  </a:lnTo>
                  <a:lnTo>
                    <a:pt x="847" y="582"/>
                  </a:lnTo>
                  <a:lnTo>
                    <a:pt x="834" y="561"/>
                  </a:lnTo>
                  <a:lnTo>
                    <a:pt x="823" y="539"/>
                  </a:lnTo>
                  <a:lnTo>
                    <a:pt x="821" y="520"/>
                  </a:lnTo>
                  <a:lnTo>
                    <a:pt x="818" y="504"/>
                  </a:lnTo>
                  <a:lnTo>
                    <a:pt x="821" y="488"/>
                  </a:lnTo>
                  <a:lnTo>
                    <a:pt x="826" y="475"/>
                  </a:lnTo>
                  <a:lnTo>
                    <a:pt x="847" y="453"/>
                  </a:lnTo>
                  <a:lnTo>
                    <a:pt x="869" y="429"/>
                  </a:lnTo>
                  <a:lnTo>
                    <a:pt x="885" y="400"/>
                  </a:lnTo>
                  <a:lnTo>
                    <a:pt x="888" y="368"/>
                  </a:lnTo>
                  <a:lnTo>
                    <a:pt x="880" y="333"/>
                  </a:lnTo>
                  <a:lnTo>
                    <a:pt x="872" y="317"/>
                  </a:lnTo>
                  <a:lnTo>
                    <a:pt x="856" y="295"/>
                  </a:lnTo>
                  <a:lnTo>
                    <a:pt x="837" y="276"/>
                  </a:lnTo>
                  <a:lnTo>
                    <a:pt x="815" y="258"/>
                  </a:lnTo>
                  <a:lnTo>
                    <a:pt x="786" y="239"/>
                  </a:lnTo>
                  <a:lnTo>
                    <a:pt x="754" y="223"/>
                  </a:lnTo>
                  <a:lnTo>
                    <a:pt x="716" y="212"/>
                  </a:lnTo>
                  <a:lnTo>
                    <a:pt x="673" y="204"/>
                  </a:lnTo>
                  <a:lnTo>
                    <a:pt x="633" y="196"/>
                  </a:lnTo>
                  <a:lnTo>
                    <a:pt x="598" y="183"/>
                  </a:lnTo>
                  <a:lnTo>
                    <a:pt x="571" y="164"/>
                  </a:lnTo>
                  <a:lnTo>
                    <a:pt x="547" y="148"/>
                  </a:lnTo>
                  <a:lnTo>
                    <a:pt x="528" y="129"/>
                  </a:lnTo>
                  <a:lnTo>
                    <a:pt x="515" y="110"/>
                  </a:lnTo>
                  <a:lnTo>
                    <a:pt x="510" y="105"/>
                  </a:lnTo>
                  <a:lnTo>
                    <a:pt x="504" y="97"/>
                  </a:lnTo>
                  <a:lnTo>
                    <a:pt x="496" y="89"/>
                  </a:lnTo>
                  <a:lnTo>
                    <a:pt x="485" y="81"/>
                  </a:lnTo>
                  <a:lnTo>
                    <a:pt x="472" y="73"/>
                  </a:lnTo>
                  <a:lnTo>
                    <a:pt x="453" y="62"/>
                  </a:lnTo>
                  <a:lnTo>
                    <a:pt x="429" y="57"/>
                  </a:lnTo>
                  <a:lnTo>
                    <a:pt x="402" y="57"/>
                  </a:lnTo>
                  <a:lnTo>
                    <a:pt x="373" y="59"/>
                  </a:lnTo>
                  <a:lnTo>
                    <a:pt x="341" y="75"/>
                  </a:lnTo>
                  <a:lnTo>
                    <a:pt x="308" y="99"/>
                  </a:lnTo>
                  <a:lnTo>
                    <a:pt x="241" y="156"/>
                  </a:lnTo>
                  <a:lnTo>
                    <a:pt x="215" y="183"/>
                  </a:lnTo>
                  <a:lnTo>
                    <a:pt x="190" y="212"/>
                  </a:lnTo>
                  <a:lnTo>
                    <a:pt x="174" y="244"/>
                  </a:lnTo>
                  <a:lnTo>
                    <a:pt x="164" y="282"/>
                  </a:lnTo>
                  <a:lnTo>
                    <a:pt x="164" y="325"/>
                  </a:lnTo>
                  <a:lnTo>
                    <a:pt x="174" y="376"/>
                  </a:lnTo>
                  <a:lnTo>
                    <a:pt x="180" y="405"/>
                  </a:lnTo>
                  <a:lnTo>
                    <a:pt x="177" y="432"/>
                  </a:lnTo>
                  <a:lnTo>
                    <a:pt x="169" y="456"/>
                  </a:lnTo>
                  <a:lnTo>
                    <a:pt x="156" y="480"/>
                  </a:lnTo>
                  <a:lnTo>
                    <a:pt x="118" y="518"/>
                  </a:lnTo>
                  <a:lnTo>
                    <a:pt x="81" y="545"/>
                  </a:lnTo>
                  <a:lnTo>
                    <a:pt x="64" y="555"/>
                  </a:lnTo>
                  <a:lnTo>
                    <a:pt x="51" y="571"/>
                  </a:lnTo>
                  <a:lnTo>
                    <a:pt x="43" y="587"/>
                  </a:lnTo>
                  <a:lnTo>
                    <a:pt x="40" y="606"/>
                  </a:lnTo>
                  <a:lnTo>
                    <a:pt x="46" y="646"/>
                  </a:lnTo>
                  <a:lnTo>
                    <a:pt x="64" y="687"/>
                  </a:lnTo>
                  <a:lnTo>
                    <a:pt x="78" y="714"/>
                  </a:lnTo>
                  <a:lnTo>
                    <a:pt x="89" y="748"/>
                  </a:lnTo>
                  <a:lnTo>
                    <a:pt x="102" y="831"/>
                  </a:lnTo>
                  <a:lnTo>
                    <a:pt x="105" y="872"/>
                  </a:lnTo>
                  <a:lnTo>
                    <a:pt x="102" y="907"/>
                  </a:lnTo>
                  <a:lnTo>
                    <a:pt x="97" y="928"/>
                  </a:lnTo>
                  <a:lnTo>
                    <a:pt x="91" y="936"/>
                  </a:lnTo>
                  <a:lnTo>
                    <a:pt x="83" y="939"/>
                  </a:lnTo>
                  <a:lnTo>
                    <a:pt x="72" y="936"/>
                  </a:lnTo>
                  <a:lnTo>
                    <a:pt x="67" y="928"/>
                  </a:lnTo>
                  <a:lnTo>
                    <a:pt x="64" y="917"/>
                  </a:lnTo>
                  <a:lnTo>
                    <a:pt x="67" y="901"/>
                  </a:lnTo>
                  <a:lnTo>
                    <a:pt x="72" y="866"/>
                  </a:lnTo>
                  <a:lnTo>
                    <a:pt x="72" y="829"/>
                  </a:lnTo>
                  <a:lnTo>
                    <a:pt x="67" y="807"/>
                  </a:lnTo>
                  <a:lnTo>
                    <a:pt x="56" y="781"/>
                  </a:lnTo>
                  <a:lnTo>
                    <a:pt x="43" y="751"/>
                  </a:lnTo>
                  <a:lnTo>
                    <a:pt x="30" y="716"/>
                  </a:lnTo>
                  <a:lnTo>
                    <a:pt x="5" y="649"/>
                  </a:lnTo>
                  <a:lnTo>
                    <a:pt x="0" y="622"/>
                  </a:lnTo>
                  <a:lnTo>
                    <a:pt x="0" y="598"/>
                  </a:lnTo>
                  <a:lnTo>
                    <a:pt x="8" y="577"/>
                  </a:lnTo>
                  <a:lnTo>
                    <a:pt x="24" y="550"/>
                  </a:lnTo>
                  <a:lnTo>
                    <a:pt x="72" y="496"/>
                  </a:lnTo>
                  <a:lnTo>
                    <a:pt x="94" y="469"/>
                  </a:lnTo>
                  <a:lnTo>
                    <a:pt x="113" y="445"/>
                  </a:lnTo>
                  <a:lnTo>
                    <a:pt x="123" y="424"/>
                  </a:lnTo>
                  <a:lnTo>
                    <a:pt x="123" y="408"/>
                  </a:lnTo>
                  <a:lnTo>
                    <a:pt x="110" y="370"/>
                  </a:lnTo>
                  <a:lnTo>
                    <a:pt x="97" y="330"/>
                  </a:lnTo>
                  <a:lnTo>
                    <a:pt x="94" y="290"/>
                  </a:lnTo>
                  <a:lnTo>
                    <a:pt x="97" y="271"/>
                  </a:lnTo>
                  <a:lnTo>
                    <a:pt x="105" y="252"/>
                  </a:lnTo>
                  <a:lnTo>
                    <a:pt x="115" y="234"/>
                  </a:lnTo>
                  <a:lnTo>
                    <a:pt x="131" y="209"/>
                  </a:lnTo>
                  <a:lnTo>
                    <a:pt x="174" y="158"/>
                  </a:lnTo>
                  <a:lnTo>
                    <a:pt x="217" y="107"/>
                  </a:lnTo>
                  <a:lnTo>
                    <a:pt x="236" y="86"/>
                  </a:lnTo>
                  <a:lnTo>
                    <a:pt x="252" y="70"/>
                  </a:lnTo>
                  <a:lnTo>
                    <a:pt x="252" y="67"/>
                  </a:lnTo>
                  <a:lnTo>
                    <a:pt x="252" y="70"/>
                  </a:lnTo>
                  <a:close/>
                </a:path>
              </a:pathLst>
            </a:custGeom>
            <a:solidFill>
              <a:srgbClr val="000000"/>
            </a:solidFill>
            <a:ln w="9525">
              <a:noFill/>
              <a:round/>
              <a:headEnd/>
              <a:tailEnd/>
            </a:ln>
          </p:spPr>
          <p:txBody>
            <a:bodyPr/>
            <a:lstStyle/>
            <a:p>
              <a:endParaRPr lang="ar-SA"/>
            </a:p>
          </p:txBody>
        </p:sp>
        <p:sp>
          <p:nvSpPr>
            <p:cNvPr id="29723" name="Freeform 29"/>
            <p:cNvSpPr>
              <a:spLocks/>
            </p:cNvSpPr>
            <p:nvPr/>
          </p:nvSpPr>
          <p:spPr bwMode="auto">
            <a:xfrm>
              <a:off x="2031" y="5083"/>
              <a:ext cx="882" cy="669"/>
            </a:xfrm>
            <a:custGeom>
              <a:avLst/>
              <a:gdLst>
                <a:gd name="T0" fmla="*/ 0 w 816"/>
                <a:gd name="T1" fmla="*/ 676 h 660"/>
                <a:gd name="T2" fmla="*/ 19 w 816"/>
                <a:gd name="T3" fmla="*/ 684 h 660"/>
                <a:gd name="T4" fmla="*/ 68 w 816"/>
                <a:gd name="T5" fmla="*/ 665 h 660"/>
                <a:gd name="T6" fmla="*/ 129 w 816"/>
                <a:gd name="T7" fmla="*/ 634 h 660"/>
                <a:gd name="T8" fmla="*/ 182 w 816"/>
                <a:gd name="T9" fmla="*/ 617 h 660"/>
                <a:gd name="T10" fmla="*/ 217 w 816"/>
                <a:gd name="T11" fmla="*/ 614 h 660"/>
                <a:gd name="T12" fmla="*/ 258 w 816"/>
                <a:gd name="T13" fmla="*/ 625 h 660"/>
                <a:gd name="T14" fmla="*/ 376 w 816"/>
                <a:gd name="T15" fmla="*/ 639 h 660"/>
                <a:gd name="T16" fmla="*/ 462 w 816"/>
                <a:gd name="T17" fmla="*/ 634 h 660"/>
                <a:gd name="T18" fmla="*/ 525 w 816"/>
                <a:gd name="T19" fmla="*/ 606 h 660"/>
                <a:gd name="T20" fmla="*/ 574 w 816"/>
                <a:gd name="T21" fmla="*/ 579 h 660"/>
                <a:gd name="T22" fmla="*/ 624 w 816"/>
                <a:gd name="T23" fmla="*/ 570 h 660"/>
                <a:gd name="T24" fmla="*/ 694 w 816"/>
                <a:gd name="T25" fmla="*/ 577 h 660"/>
                <a:gd name="T26" fmla="*/ 765 w 816"/>
                <a:gd name="T27" fmla="*/ 536 h 660"/>
                <a:gd name="T28" fmla="*/ 829 w 816"/>
                <a:gd name="T29" fmla="*/ 512 h 660"/>
                <a:gd name="T30" fmla="*/ 911 w 816"/>
                <a:gd name="T31" fmla="*/ 504 h 660"/>
                <a:gd name="T32" fmla="*/ 966 w 816"/>
                <a:gd name="T33" fmla="*/ 466 h 660"/>
                <a:gd name="T34" fmla="*/ 997 w 816"/>
                <a:gd name="T35" fmla="*/ 407 h 660"/>
                <a:gd name="T36" fmla="*/ 993 w 816"/>
                <a:gd name="T37" fmla="*/ 338 h 660"/>
                <a:gd name="T38" fmla="*/ 983 w 816"/>
                <a:gd name="T39" fmla="*/ 270 h 660"/>
                <a:gd name="T40" fmla="*/ 1016 w 816"/>
                <a:gd name="T41" fmla="*/ 197 h 660"/>
                <a:gd name="T42" fmla="*/ 1030 w 816"/>
                <a:gd name="T43" fmla="*/ 143 h 660"/>
                <a:gd name="T44" fmla="*/ 999 w 816"/>
                <a:gd name="T45" fmla="*/ 70 h 660"/>
                <a:gd name="T46" fmla="*/ 924 w 816"/>
                <a:gd name="T47" fmla="*/ 14 h 660"/>
                <a:gd name="T48" fmla="*/ 868 w 816"/>
                <a:gd name="T49" fmla="*/ 0 h 660"/>
                <a:gd name="T50" fmla="*/ 797 w 816"/>
                <a:gd name="T51" fmla="*/ 3 h 660"/>
                <a:gd name="T52" fmla="*/ 786 w 816"/>
                <a:gd name="T53" fmla="*/ 8 h 660"/>
                <a:gd name="T54" fmla="*/ 803 w 816"/>
                <a:gd name="T55" fmla="*/ 19 h 660"/>
                <a:gd name="T56" fmla="*/ 868 w 816"/>
                <a:gd name="T57" fmla="*/ 41 h 660"/>
                <a:gd name="T58" fmla="*/ 905 w 816"/>
                <a:gd name="T59" fmla="*/ 54 h 660"/>
                <a:gd name="T60" fmla="*/ 972 w 816"/>
                <a:gd name="T61" fmla="*/ 94 h 660"/>
                <a:gd name="T62" fmla="*/ 999 w 816"/>
                <a:gd name="T63" fmla="*/ 130 h 660"/>
                <a:gd name="T64" fmla="*/ 972 w 816"/>
                <a:gd name="T65" fmla="*/ 180 h 660"/>
                <a:gd name="T66" fmla="*/ 924 w 816"/>
                <a:gd name="T67" fmla="*/ 275 h 660"/>
                <a:gd name="T68" fmla="*/ 927 w 816"/>
                <a:gd name="T69" fmla="*/ 321 h 660"/>
                <a:gd name="T70" fmla="*/ 938 w 816"/>
                <a:gd name="T71" fmla="*/ 369 h 660"/>
                <a:gd name="T72" fmla="*/ 914 w 816"/>
                <a:gd name="T73" fmla="*/ 439 h 660"/>
                <a:gd name="T74" fmla="*/ 881 w 816"/>
                <a:gd name="T75" fmla="*/ 455 h 660"/>
                <a:gd name="T76" fmla="*/ 752 w 816"/>
                <a:gd name="T77" fmla="*/ 488 h 660"/>
                <a:gd name="T78" fmla="*/ 691 w 816"/>
                <a:gd name="T79" fmla="*/ 528 h 660"/>
                <a:gd name="T80" fmla="*/ 638 w 816"/>
                <a:gd name="T81" fmla="*/ 549 h 660"/>
                <a:gd name="T82" fmla="*/ 579 w 816"/>
                <a:gd name="T83" fmla="*/ 555 h 660"/>
                <a:gd name="T84" fmla="*/ 549 w 816"/>
                <a:gd name="T85" fmla="*/ 564 h 660"/>
                <a:gd name="T86" fmla="*/ 462 w 816"/>
                <a:gd name="T87" fmla="*/ 595 h 660"/>
                <a:gd name="T88" fmla="*/ 401 w 816"/>
                <a:gd name="T89" fmla="*/ 601 h 660"/>
                <a:gd name="T90" fmla="*/ 285 w 816"/>
                <a:gd name="T91" fmla="*/ 587 h 660"/>
                <a:gd name="T92" fmla="*/ 190 w 816"/>
                <a:gd name="T93" fmla="*/ 587 h 660"/>
                <a:gd name="T94" fmla="*/ 89 w 816"/>
                <a:gd name="T95" fmla="*/ 622 h 660"/>
                <a:gd name="T96" fmla="*/ 3 w 816"/>
                <a:gd name="T97" fmla="*/ 673 h 660"/>
                <a:gd name="T98" fmla="*/ 3 w 816"/>
                <a:gd name="T99" fmla="*/ 673 h 6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16"/>
                <a:gd name="T151" fmla="*/ 0 h 660"/>
                <a:gd name="T152" fmla="*/ 816 w 816"/>
                <a:gd name="T153" fmla="*/ 660 h 6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16" h="660">
                  <a:moveTo>
                    <a:pt x="3" y="646"/>
                  </a:moveTo>
                  <a:lnTo>
                    <a:pt x="0" y="649"/>
                  </a:lnTo>
                  <a:lnTo>
                    <a:pt x="8" y="654"/>
                  </a:lnTo>
                  <a:lnTo>
                    <a:pt x="16" y="657"/>
                  </a:lnTo>
                  <a:lnTo>
                    <a:pt x="25" y="660"/>
                  </a:lnTo>
                  <a:lnTo>
                    <a:pt x="54" y="638"/>
                  </a:lnTo>
                  <a:lnTo>
                    <a:pt x="78" y="622"/>
                  </a:lnTo>
                  <a:lnTo>
                    <a:pt x="102" y="609"/>
                  </a:lnTo>
                  <a:lnTo>
                    <a:pt x="124" y="598"/>
                  </a:lnTo>
                  <a:lnTo>
                    <a:pt x="143" y="593"/>
                  </a:lnTo>
                  <a:lnTo>
                    <a:pt x="159" y="590"/>
                  </a:lnTo>
                  <a:lnTo>
                    <a:pt x="172" y="590"/>
                  </a:lnTo>
                  <a:lnTo>
                    <a:pt x="185" y="593"/>
                  </a:lnTo>
                  <a:lnTo>
                    <a:pt x="204" y="601"/>
                  </a:lnTo>
                  <a:lnTo>
                    <a:pt x="231" y="606"/>
                  </a:lnTo>
                  <a:lnTo>
                    <a:pt x="298" y="614"/>
                  </a:lnTo>
                  <a:lnTo>
                    <a:pt x="330" y="612"/>
                  </a:lnTo>
                  <a:lnTo>
                    <a:pt x="365" y="609"/>
                  </a:lnTo>
                  <a:lnTo>
                    <a:pt x="392" y="598"/>
                  </a:lnTo>
                  <a:lnTo>
                    <a:pt x="416" y="582"/>
                  </a:lnTo>
                  <a:lnTo>
                    <a:pt x="435" y="566"/>
                  </a:lnTo>
                  <a:lnTo>
                    <a:pt x="454" y="555"/>
                  </a:lnTo>
                  <a:lnTo>
                    <a:pt x="475" y="550"/>
                  </a:lnTo>
                  <a:lnTo>
                    <a:pt x="494" y="547"/>
                  </a:lnTo>
                  <a:lnTo>
                    <a:pt x="526" y="553"/>
                  </a:lnTo>
                  <a:lnTo>
                    <a:pt x="550" y="553"/>
                  </a:lnTo>
                  <a:lnTo>
                    <a:pt x="577" y="536"/>
                  </a:lnTo>
                  <a:lnTo>
                    <a:pt x="606" y="515"/>
                  </a:lnTo>
                  <a:lnTo>
                    <a:pt x="639" y="496"/>
                  </a:lnTo>
                  <a:lnTo>
                    <a:pt x="657" y="491"/>
                  </a:lnTo>
                  <a:lnTo>
                    <a:pt x="698" y="491"/>
                  </a:lnTo>
                  <a:lnTo>
                    <a:pt x="722" y="483"/>
                  </a:lnTo>
                  <a:lnTo>
                    <a:pt x="743" y="467"/>
                  </a:lnTo>
                  <a:lnTo>
                    <a:pt x="765" y="448"/>
                  </a:lnTo>
                  <a:lnTo>
                    <a:pt x="778" y="421"/>
                  </a:lnTo>
                  <a:lnTo>
                    <a:pt x="789" y="392"/>
                  </a:lnTo>
                  <a:lnTo>
                    <a:pt x="791" y="359"/>
                  </a:lnTo>
                  <a:lnTo>
                    <a:pt x="786" y="325"/>
                  </a:lnTo>
                  <a:lnTo>
                    <a:pt x="778" y="295"/>
                  </a:lnTo>
                  <a:lnTo>
                    <a:pt x="778" y="258"/>
                  </a:lnTo>
                  <a:lnTo>
                    <a:pt x="786" y="220"/>
                  </a:lnTo>
                  <a:lnTo>
                    <a:pt x="805" y="188"/>
                  </a:lnTo>
                  <a:lnTo>
                    <a:pt x="813" y="166"/>
                  </a:lnTo>
                  <a:lnTo>
                    <a:pt x="816" y="137"/>
                  </a:lnTo>
                  <a:lnTo>
                    <a:pt x="808" y="102"/>
                  </a:lnTo>
                  <a:lnTo>
                    <a:pt x="791" y="67"/>
                  </a:lnTo>
                  <a:lnTo>
                    <a:pt x="767" y="38"/>
                  </a:lnTo>
                  <a:lnTo>
                    <a:pt x="732" y="14"/>
                  </a:lnTo>
                  <a:lnTo>
                    <a:pt x="711" y="6"/>
                  </a:lnTo>
                  <a:lnTo>
                    <a:pt x="687" y="0"/>
                  </a:lnTo>
                  <a:lnTo>
                    <a:pt x="660" y="0"/>
                  </a:lnTo>
                  <a:lnTo>
                    <a:pt x="631" y="3"/>
                  </a:lnTo>
                  <a:lnTo>
                    <a:pt x="623" y="6"/>
                  </a:lnTo>
                  <a:lnTo>
                    <a:pt x="623" y="8"/>
                  </a:lnTo>
                  <a:lnTo>
                    <a:pt x="628" y="14"/>
                  </a:lnTo>
                  <a:lnTo>
                    <a:pt x="636" y="19"/>
                  </a:lnTo>
                  <a:lnTo>
                    <a:pt x="663" y="30"/>
                  </a:lnTo>
                  <a:lnTo>
                    <a:pt x="687" y="38"/>
                  </a:lnTo>
                  <a:lnTo>
                    <a:pt x="700" y="43"/>
                  </a:lnTo>
                  <a:lnTo>
                    <a:pt x="716" y="51"/>
                  </a:lnTo>
                  <a:lnTo>
                    <a:pt x="754" y="78"/>
                  </a:lnTo>
                  <a:lnTo>
                    <a:pt x="770" y="91"/>
                  </a:lnTo>
                  <a:lnTo>
                    <a:pt x="783" y="107"/>
                  </a:lnTo>
                  <a:lnTo>
                    <a:pt x="791" y="124"/>
                  </a:lnTo>
                  <a:lnTo>
                    <a:pt x="789" y="140"/>
                  </a:lnTo>
                  <a:lnTo>
                    <a:pt x="770" y="174"/>
                  </a:lnTo>
                  <a:lnTo>
                    <a:pt x="749" y="217"/>
                  </a:lnTo>
                  <a:lnTo>
                    <a:pt x="732" y="263"/>
                  </a:lnTo>
                  <a:lnTo>
                    <a:pt x="730" y="287"/>
                  </a:lnTo>
                  <a:lnTo>
                    <a:pt x="735" y="309"/>
                  </a:lnTo>
                  <a:lnTo>
                    <a:pt x="741" y="330"/>
                  </a:lnTo>
                  <a:lnTo>
                    <a:pt x="743" y="354"/>
                  </a:lnTo>
                  <a:lnTo>
                    <a:pt x="741" y="392"/>
                  </a:lnTo>
                  <a:lnTo>
                    <a:pt x="724" y="421"/>
                  </a:lnTo>
                  <a:lnTo>
                    <a:pt x="711" y="429"/>
                  </a:lnTo>
                  <a:lnTo>
                    <a:pt x="698" y="437"/>
                  </a:lnTo>
                  <a:lnTo>
                    <a:pt x="631" y="453"/>
                  </a:lnTo>
                  <a:lnTo>
                    <a:pt x="596" y="469"/>
                  </a:lnTo>
                  <a:lnTo>
                    <a:pt x="564" y="494"/>
                  </a:lnTo>
                  <a:lnTo>
                    <a:pt x="547" y="507"/>
                  </a:lnTo>
                  <a:lnTo>
                    <a:pt x="534" y="518"/>
                  </a:lnTo>
                  <a:lnTo>
                    <a:pt x="505" y="528"/>
                  </a:lnTo>
                  <a:lnTo>
                    <a:pt x="480" y="531"/>
                  </a:lnTo>
                  <a:lnTo>
                    <a:pt x="459" y="534"/>
                  </a:lnTo>
                  <a:lnTo>
                    <a:pt x="448" y="536"/>
                  </a:lnTo>
                  <a:lnTo>
                    <a:pt x="435" y="542"/>
                  </a:lnTo>
                  <a:lnTo>
                    <a:pt x="405" y="558"/>
                  </a:lnTo>
                  <a:lnTo>
                    <a:pt x="365" y="571"/>
                  </a:lnTo>
                  <a:lnTo>
                    <a:pt x="341" y="577"/>
                  </a:lnTo>
                  <a:lnTo>
                    <a:pt x="317" y="577"/>
                  </a:lnTo>
                  <a:lnTo>
                    <a:pt x="269" y="571"/>
                  </a:lnTo>
                  <a:lnTo>
                    <a:pt x="226" y="563"/>
                  </a:lnTo>
                  <a:lnTo>
                    <a:pt x="185" y="558"/>
                  </a:lnTo>
                  <a:lnTo>
                    <a:pt x="151" y="563"/>
                  </a:lnTo>
                  <a:lnTo>
                    <a:pt x="108" y="579"/>
                  </a:lnTo>
                  <a:lnTo>
                    <a:pt x="70" y="598"/>
                  </a:lnTo>
                  <a:lnTo>
                    <a:pt x="35" y="620"/>
                  </a:lnTo>
                  <a:lnTo>
                    <a:pt x="3" y="646"/>
                  </a:lnTo>
                  <a:lnTo>
                    <a:pt x="0" y="644"/>
                  </a:lnTo>
                  <a:lnTo>
                    <a:pt x="3" y="646"/>
                  </a:lnTo>
                  <a:close/>
                </a:path>
              </a:pathLst>
            </a:custGeom>
            <a:solidFill>
              <a:srgbClr val="000000"/>
            </a:solidFill>
            <a:ln w="9525">
              <a:noFill/>
              <a:round/>
              <a:headEnd/>
              <a:tailEnd/>
            </a:ln>
          </p:spPr>
          <p:txBody>
            <a:bodyPr/>
            <a:lstStyle/>
            <a:p>
              <a:endParaRPr lang="ar-SA"/>
            </a:p>
          </p:txBody>
        </p:sp>
        <p:sp>
          <p:nvSpPr>
            <p:cNvPr id="29724" name="Freeform 30"/>
            <p:cNvSpPr>
              <a:spLocks/>
            </p:cNvSpPr>
            <p:nvPr/>
          </p:nvSpPr>
          <p:spPr bwMode="auto">
            <a:xfrm>
              <a:off x="1721" y="2111"/>
              <a:ext cx="209" cy="147"/>
            </a:xfrm>
            <a:custGeom>
              <a:avLst/>
              <a:gdLst>
                <a:gd name="T0" fmla="*/ 184 w 194"/>
                <a:gd name="T1" fmla="*/ 11 h 145"/>
                <a:gd name="T2" fmla="*/ 200 w 194"/>
                <a:gd name="T3" fmla="*/ 21 h 145"/>
                <a:gd name="T4" fmla="*/ 220 w 194"/>
                <a:gd name="T5" fmla="*/ 27 h 145"/>
                <a:gd name="T6" fmla="*/ 236 w 194"/>
                <a:gd name="T7" fmla="*/ 35 h 145"/>
                <a:gd name="T8" fmla="*/ 242 w 194"/>
                <a:gd name="T9" fmla="*/ 54 h 145"/>
                <a:gd name="T10" fmla="*/ 239 w 194"/>
                <a:gd name="T11" fmla="*/ 65 h 145"/>
                <a:gd name="T12" fmla="*/ 231 w 194"/>
                <a:gd name="T13" fmla="*/ 78 h 145"/>
                <a:gd name="T14" fmla="*/ 214 w 194"/>
                <a:gd name="T15" fmla="*/ 91 h 145"/>
                <a:gd name="T16" fmla="*/ 190 w 194"/>
                <a:gd name="T17" fmla="*/ 107 h 145"/>
                <a:gd name="T18" fmla="*/ 125 w 194"/>
                <a:gd name="T19" fmla="*/ 135 h 145"/>
                <a:gd name="T20" fmla="*/ 95 w 194"/>
                <a:gd name="T21" fmla="*/ 143 h 145"/>
                <a:gd name="T22" fmla="*/ 64 w 194"/>
                <a:gd name="T23" fmla="*/ 151 h 145"/>
                <a:gd name="T24" fmla="*/ 37 w 194"/>
                <a:gd name="T25" fmla="*/ 151 h 145"/>
                <a:gd name="T26" fmla="*/ 20 w 194"/>
                <a:gd name="T27" fmla="*/ 148 h 145"/>
                <a:gd name="T28" fmla="*/ 6 w 194"/>
                <a:gd name="T29" fmla="*/ 140 h 145"/>
                <a:gd name="T30" fmla="*/ 3 w 194"/>
                <a:gd name="T31" fmla="*/ 124 h 145"/>
                <a:gd name="T32" fmla="*/ 3 w 194"/>
                <a:gd name="T33" fmla="*/ 102 h 145"/>
                <a:gd name="T34" fmla="*/ 0 w 194"/>
                <a:gd name="T35" fmla="*/ 91 h 145"/>
                <a:gd name="T36" fmla="*/ 11 w 194"/>
                <a:gd name="T37" fmla="*/ 78 h 145"/>
                <a:gd name="T38" fmla="*/ 31 w 194"/>
                <a:gd name="T39" fmla="*/ 59 h 145"/>
                <a:gd name="T40" fmla="*/ 87 w 194"/>
                <a:gd name="T41" fmla="*/ 21 h 145"/>
                <a:gd name="T42" fmla="*/ 117 w 194"/>
                <a:gd name="T43" fmla="*/ 8 h 145"/>
                <a:gd name="T44" fmla="*/ 148 w 194"/>
                <a:gd name="T45" fmla="*/ 3 h 145"/>
                <a:gd name="T46" fmla="*/ 171 w 194"/>
                <a:gd name="T47" fmla="*/ 0 h 145"/>
                <a:gd name="T48" fmla="*/ 184 w 194"/>
                <a:gd name="T49" fmla="*/ 11 h 145"/>
                <a:gd name="T50" fmla="*/ 181 w 194"/>
                <a:gd name="T51" fmla="*/ 8 h 145"/>
                <a:gd name="T52" fmla="*/ 184 w 194"/>
                <a:gd name="T53" fmla="*/ 11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4"/>
                <a:gd name="T82" fmla="*/ 0 h 145"/>
                <a:gd name="T83" fmla="*/ 194 w 194"/>
                <a:gd name="T84" fmla="*/ 145 h 14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4" h="145">
                  <a:moveTo>
                    <a:pt x="148" y="11"/>
                  </a:moveTo>
                  <a:lnTo>
                    <a:pt x="161" y="21"/>
                  </a:lnTo>
                  <a:lnTo>
                    <a:pt x="175" y="27"/>
                  </a:lnTo>
                  <a:lnTo>
                    <a:pt x="188" y="35"/>
                  </a:lnTo>
                  <a:lnTo>
                    <a:pt x="194" y="51"/>
                  </a:lnTo>
                  <a:lnTo>
                    <a:pt x="191" y="62"/>
                  </a:lnTo>
                  <a:lnTo>
                    <a:pt x="185" y="75"/>
                  </a:lnTo>
                  <a:lnTo>
                    <a:pt x="172" y="88"/>
                  </a:lnTo>
                  <a:lnTo>
                    <a:pt x="151" y="104"/>
                  </a:lnTo>
                  <a:lnTo>
                    <a:pt x="100" y="129"/>
                  </a:lnTo>
                  <a:lnTo>
                    <a:pt x="76" y="137"/>
                  </a:lnTo>
                  <a:lnTo>
                    <a:pt x="51" y="145"/>
                  </a:lnTo>
                  <a:lnTo>
                    <a:pt x="30" y="145"/>
                  </a:lnTo>
                  <a:lnTo>
                    <a:pt x="17" y="142"/>
                  </a:lnTo>
                  <a:lnTo>
                    <a:pt x="6" y="134"/>
                  </a:lnTo>
                  <a:lnTo>
                    <a:pt x="3" y="118"/>
                  </a:lnTo>
                  <a:lnTo>
                    <a:pt x="3" y="99"/>
                  </a:lnTo>
                  <a:lnTo>
                    <a:pt x="0" y="88"/>
                  </a:lnTo>
                  <a:lnTo>
                    <a:pt x="8" y="75"/>
                  </a:lnTo>
                  <a:lnTo>
                    <a:pt x="25" y="56"/>
                  </a:lnTo>
                  <a:lnTo>
                    <a:pt x="70" y="21"/>
                  </a:lnTo>
                  <a:lnTo>
                    <a:pt x="94" y="8"/>
                  </a:lnTo>
                  <a:lnTo>
                    <a:pt x="118" y="3"/>
                  </a:lnTo>
                  <a:lnTo>
                    <a:pt x="137" y="0"/>
                  </a:lnTo>
                  <a:lnTo>
                    <a:pt x="148" y="11"/>
                  </a:lnTo>
                  <a:lnTo>
                    <a:pt x="145" y="8"/>
                  </a:lnTo>
                  <a:lnTo>
                    <a:pt x="148" y="11"/>
                  </a:lnTo>
                  <a:close/>
                </a:path>
              </a:pathLst>
            </a:custGeom>
            <a:solidFill>
              <a:srgbClr val="FFFFFF"/>
            </a:solidFill>
            <a:ln w="9525">
              <a:noFill/>
              <a:round/>
              <a:headEnd/>
              <a:tailEnd/>
            </a:ln>
          </p:spPr>
          <p:txBody>
            <a:bodyPr/>
            <a:lstStyle/>
            <a:p>
              <a:endParaRPr lang="ar-SA"/>
            </a:p>
          </p:txBody>
        </p:sp>
        <p:sp>
          <p:nvSpPr>
            <p:cNvPr id="29725" name="Freeform 31"/>
            <p:cNvSpPr>
              <a:spLocks/>
            </p:cNvSpPr>
            <p:nvPr/>
          </p:nvSpPr>
          <p:spPr bwMode="auto">
            <a:xfrm>
              <a:off x="1855" y="1856"/>
              <a:ext cx="197" cy="111"/>
            </a:xfrm>
            <a:custGeom>
              <a:avLst/>
              <a:gdLst>
                <a:gd name="T0" fmla="*/ 61 w 182"/>
                <a:gd name="T1" fmla="*/ 113 h 110"/>
                <a:gd name="T2" fmla="*/ 34 w 182"/>
                <a:gd name="T3" fmla="*/ 110 h 110"/>
                <a:gd name="T4" fmla="*/ 16 w 182"/>
                <a:gd name="T5" fmla="*/ 99 h 110"/>
                <a:gd name="T6" fmla="*/ 11 w 182"/>
                <a:gd name="T7" fmla="*/ 91 h 110"/>
                <a:gd name="T8" fmla="*/ 2 w 182"/>
                <a:gd name="T9" fmla="*/ 83 h 110"/>
                <a:gd name="T10" fmla="*/ 0 w 182"/>
                <a:gd name="T11" fmla="*/ 78 h 110"/>
                <a:gd name="T12" fmla="*/ 0 w 182"/>
                <a:gd name="T13" fmla="*/ 70 h 110"/>
                <a:gd name="T14" fmla="*/ 14 w 182"/>
                <a:gd name="T15" fmla="*/ 45 h 110"/>
                <a:gd name="T16" fmla="*/ 27 w 182"/>
                <a:gd name="T17" fmla="*/ 32 h 110"/>
                <a:gd name="T18" fmla="*/ 44 w 182"/>
                <a:gd name="T19" fmla="*/ 21 h 110"/>
                <a:gd name="T20" fmla="*/ 67 w 182"/>
                <a:gd name="T21" fmla="*/ 11 h 110"/>
                <a:gd name="T22" fmla="*/ 99 w 182"/>
                <a:gd name="T23" fmla="*/ 2 h 110"/>
                <a:gd name="T24" fmla="*/ 129 w 182"/>
                <a:gd name="T25" fmla="*/ 0 h 110"/>
                <a:gd name="T26" fmla="*/ 156 w 182"/>
                <a:gd name="T27" fmla="*/ 0 h 110"/>
                <a:gd name="T28" fmla="*/ 175 w 182"/>
                <a:gd name="T29" fmla="*/ 2 h 110"/>
                <a:gd name="T30" fmla="*/ 195 w 182"/>
                <a:gd name="T31" fmla="*/ 8 h 110"/>
                <a:gd name="T32" fmla="*/ 216 w 182"/>
                <a:gd name="T33" fmla="*/ 27 h 110"/>
                <a:gd name="T34" fmla="*/ 231 w 182"/>
                <a:gd name="T35" fmla="*/ 45 h 110"/>
                <a:gd name="T36" fmla="*/ 231 w 182"/>
                <a:gd name="T37" fmla="*/ 53 h 110"/>
                <a:gd name="T38" fmla="*/ 225 w 182"/>
                <a:gd name="T39" fmla="*/ 64 h 110"/>
                <a:gd name="T40" fmla="*/ 203 w 182"/>
                <a:gd name="T41" fmla="*/ 81 h 110"/>
                <a:gd name="T42" fmla="*/ 173 w 182"/>
                <a:gd name="T43" fmla="*/ 91 h 110"/>
                <a:gd name="T44" fmla="*/ 142 w 182"/>
                <a:gd name="T45" fmla="*/ 97 h 110"/>
                <a:gd name="T46" fmla="*/ 129 w 182"/>
                <a:gd name="T47" fmla="*/ 102 h 110"/>
                <a:gd name="T48" fmla="*/ 116 w 182"/>
                <a:gd name="T49" fmla="*/ 107 h 110"/>
                <a:gd name="T50" fmla="*/ 95 w 182"/>
                <a:gd name="T51" fmla="*/ 113 h 110"/>
                <a:gd name="T52" fmla="*/ 61 w 182"/>
                <a:gd name="T53" fmla="*/ 113 h 110"/>
                <a:gd name="T54" fmla="*/ 61 w 182"/>
                <a:gd name="T55" fmla="*/ 110 h 110"/>
                <a:gd name="T56" fmla="*/ 61 w 182"/>
                <a:gd name="T57" fmla="*/ 113 h 1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2"/>
                <a:gd name="T88" fmla="*/ 0 h 110"/>
                <a:gd name="T89" fmla="*/ 182 w 182"/>
                <a:gd name="T90" fmla="*/ 110 h 11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2" h="110">
                  <a:moveTo>
                    <a:pt x="48" y="110"/>
                  </a:moveTo>
                  <a:lnTo>
                    <a:pt x="27" y="107"/>
                  </a:lnTo>
                  <a:lnTo>
                    <a:pt x="13" y="96"/>
                  </a:lnTo>
                  <a:lnTo>
                    <a:pt x="8" y="88"/>
                  </a:lnTo>
                  <a:lnTo>
                    <a:pt x="2" y="80"/>
                  </a:lnTo>
                  <a:lnTo>
                    <a:pt x="0" y="75"/>
                  </a:lnTo>
                  <a:lnTo>
                    <a:pt x="0" y="67"/>
                  </a:lnTo>
                  <a:lnTo>
                    <a:pt x="11" y="45"/>
                  </a:lnTo>
                  <a:lnTo>
                    <a:pt x="21" y="32"/>
                  </a:lnTo>
                  <a:lnTo>
                    <a:pt x="35" y="21"/>
                  </a:lnTo>
                  <a:lnTo>
                    <a:pt x="53" y="11"/>
                  </a:lnTo>
                  <a:lnTo>
                    <a:pt x="78" y="2"/>
                  </a:lnTo>
                  <a:lnTo>
                    <a:pt x="102" y="0"/>
                  </a:lnTo>
                  <a:lnTo>
                    <a:pt x="123" y="0"/>
                  </a:lnTo>
                  <a:lnTo>
                    <a:pt x="139" y="2"/>
                  </a:lnTo>
                  <a:lnTo>
                    <a:pt x="153" y="8"/>
                  </a:lnTo>
                  <a:lnTo>
                    <a:pt x="171" y="27"/>
                  </a:lnTo>
                  <a:lnTo>
                    <a:pt x="182" y="45"/>
                  </a:lnTo>
                  <a:lnTo>
                    <a:pt x="182" y="53"/>
                  </a:lnTo>
                  <a:lnTo>
                    <a:pt x="177" y="61"/>
                  </a:lnTo>
                  <a:lnTo>
                    <a:pt x="161" y="78"/>
                  </a:lnTo>
                  <a:lnTo>
                    <a:pt x="137" y="88"/>
                  </a:lnTo>
                  <a:lnTo>
                    <a:pt x="112" y="94"/>
                  </a:lnTo>
                  <a:lnTo>
                    <a:pt x="102" y="99"/>
                  </a:lnTo>
                  <a:lnTo>
                    <a:pt x="91" y="104"/>
                  </a:lnTo>
                  <a:lnTo>
                    <a:pt x="75" y="110"/>
                  </a:lnTo>
                  <a:lnTo>
                    <a:pt x="48" y="110"/>
                  </a:lnTo>
                  <a:lnTo>
                    <a:pt x="48" y="107"/>
                  </a:lnTo>
                  <a:lnTo>
                    <a:pt x="48" y="110"/>
                  </a:lnTo>
                  <a:close/>
                </a:path>
              </a:pathLst>
            </a:custGeom>
            <a:solidFill>
              <a:srgbClr val="FFFFFF"/>
            </a:solidFill>
            <a:ln w="9525">
              <a:noFill/>
              <a:round/>
              <a:headEnd/>
              <a:tailEnd/>
            </a:ln>
          </p:spPr>
          <p:txBody>
            <a:bodyPr/>
            <a:lstStyle/>
            <a:p>
              <a:endParaRPr lang="ar-SA"/>
            </a:p>
          </p:txBody>
        </p:sp>
        <p:sp>
          <p:nvSpPr>
            <p:cNvPr id="29726" name="Freeform 32"/>
            <p:cNvSpPr>
              <a:spLocks/>
            </p:cNvSpPr>
            <p:nvPr/>
          </p:nvSpPr>
          <p:spPr bwMode="auto">
            <a:xfrm>
              <a:off x="2162" y="1649"/>
              <a:ext cx="50" cy="47"/>
            </a:xfrm>
            <a:custGeom>
              <a:avLst/>
              <a:gdLst>
                <a:gd name="T0" fmla="*/ 11 w 46"/>
                <a:gd name="T1" fmla="*/ 5 h 46"/>
                <a:gd name="T2" fmla="*/ 11 w 46"/>
                <a:gd name="T3" fmla="*/ 13 h 46"/>
                <a:gd name="T4" fmla="*/ 0 w 46"/>
                <a:gd name="T5" fmla="*/ 30 h 46"/>
                <a:gd name="T6" fmla="*/ 0 w 46"/>
                <a:gd name="T7" fmla="*/ 41 h 46"/>
                <a:gd name="T8" fmla="*/ 11 w 46"/>
                <a:gd name="T9" fmla="*/ 46 h 46"/>
                <a:gd name="T10" fmla="*/ 28 w 46"/>
                <a:gd name="T11" fmla="*/ 49 h 46"/>
                <a:gd name="T12" fmla="*/ 41 w 46"/>
                <a:gd name="T13" fmla="*/ 49 h 46"/>
                <a:gd name="T14" fmla="*/ 55 w 46"/>
                <a:gd name="T15" fmla="*/ 43 h 46"/>
                <a:gd name="T16" fmla="*/ 59 w 46"/>
                <a:gd name="T17" fmla="*/ 35 h 46"/>
                <a:gd name="T18" fmla="*/ 59 w 46"/>
                <a:gd name="T19" fmla="*/ 21 h 46"/>
                <a:gd name="T20" fmla="*/ 55 w 46"/>
                <a:gd name="T21" fmla="*/ 16 h 46"/>
                <a:gd name="T22" fmla="*/ 41 w 46"/>
                <a:gd name="T23" fmla="*/ 11 h 46"/>
                <a:gd name="T24" fmla="*/ 39 w 46"/>
                <a:gd name="T25" fmla="*/ 5 h 46"/>
                <a:gd name="T26" fmla="*/ 30 w 46"/>
                <a:gd name="T27" fmla="*/ 0 h 46"/>
                <a:gd name="T28" fmla="*/ 20 w 46"/>
                <a:gd name="T29" fmla="*/ 0 h 46"/>
                <a:gd name="T30" fmla="*/ 11 w 46"/>
                <a:gd name="T31" fmla="*/ 5 h 46"/>
                <a:gd name="T32" fmla="*/ 11 w 46"/>
                <a:gd name="T33" fmla="*/ 3 h 46"/>
                <a:gd name="T34" fmla="*/ 11 w 46"/>
                <a:gd name="T35" fmla="*/ 5 h 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
                <a:gd name="T55" fmla="*/ 0 h 46"/>
                <a:gd name="T56" fmla="*/ 46 w 46"/>
                <a:gd name="T57" fmla="*/ 46 h 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 h="46">
                  <a:moveTo>
                    <a:pt x="8" y="5"/>
                  </a:moveTo>
                  <a:lnTo>
                    <a:pt x="8" y="13"/>
                  </a:lnTo>
                  <a:lnTo>
                    <a:pt x="0" y="27"/>
                  </a:lnTo>
                  <a:lnTo>
                    <a:pt x="0" y="38"/>
                  </a:lnTo>
                  <a:lnTo>
                    <a:pt x="8" y="43"/>
                  </a:lnTo>
                  <a:lnTo>
                    <a:pt x="22" y="46"/>
                  </a:lnTo>
                  <a:lnTo>
                    <a:pt x="32" y="46"/>
                  </a:lnTo>
                  <a:lnTo>
                    <a:pt x="43" y="40"/>
                  </a:lnTo>
                  <a:lnTo>
                    <a:pt x="46" y="32"/>
                  </a:lnTo>
                  <a:lnTo>
                    <a:pt x="46" y="21"/>
                  </a:lnTo>
                  <a:lnTo>
                    <a:pt x="43" y="16"/>
                  </a:lnTo>
                  <a:lnTo>
                    <a:pt x="32" y="11"/>
                  </a:lnTo>
                  <a:lnTo>
                    <a:pt x="30" y="5"/>
                  </a:lnTo>
                  <a:lnTo>
                    <a:pt x="24" y="0"/>
                  </a:lnTo>
                  <a:lnTo>
                    <a:pt x="16" y="0"/>
                  </a:lnTo>
                  <a:lnTo>
                    <a:pt x="8" y="5"/>
                  </a:lnTo>
                  <a:lnTo>
                    <a:pt x="8" y="3"/>
                  </a:lnTo>
                  <a:lnTo>
                    <a:pt x="8" y="5"/>
                  </a:lnTo>
                  <a:close/>
                </a:path>
              </a:pathLst>
            </a:custGeom>
            <a:solidFill>
              <a:srgbClr val="FFFFFF"/>
            </a:solidFill>
            <a:ln w="9525">
              <a:noFill/>
              <a:round/>
              <a:headEnd/>
              <a:tailEnd/>
            </a:ln>
          </p:spPr>
          <p:txBody>
            <a:bodyPr/>
            <a:lstStyle/>
            <a:p>
              <a:endParaRPr lang="ar-SA"/>
            </a:p>
          </p:txBody>
        </p:sp>
        <p:sp>
          <p:nvSpPr>
            <p:cNvPr id="29727" name="Freeform 33"/>
            <p:cNvSpPr>
              <a:spLocks/>
            </p:cNvSpPr>
            <p:nvPr/>
          </p:nvSpPr>
          <p:spPr bwMode="auto">
            <a:xfrm>
              <a:off x="2258" y="1904"/>
              <a:ext cx="90" cy="71"/>
            </a:xfrm>
            <a:custGeom>
              <a:avLst/>
              <a:gdLst>
                <a:gd name="T0" fmla="*/ 30 w 83"/>
                <a:gd name="T1" fmla="*/ 73 h 70"/>
                <a:gd name="T2" fmla="*/ 11 w 83"/>
                <a:gd name="T3" fmla="*/ 51 h 70"/>
                <a:gd name="T4" fmla="*/ 0 w 83"/>
                <a:gd name="T5" fmla="*/ 27 h 70"/>
                <a:gd name="T6" fmla="*/ 2 w 83"/>
                <a:gd name="T7" fmla="*/ 11 h 70"/>
                <a:gd name="T8" fmla="*/ 11 w 83"/>
                <a:gd name="T9" fmla="*/ 3 h 70"/>
                <a:gd name="T10" fmla="*/ 20 w 83"/>
                <a:gd name="T11" fmla="*/ 0 h 70"/>
                <a:gd name="T12" fmla="*/ 43 w 83"/>
                <a:gd name="T13" fmla="*/ 0 h 70"/>
                <a:gd name="T14" fmla="*/ 67 w 83"/>
                <a:gd name="T15" fmla="*/ 8 h 70"/>
                <a:gd name="T16" fmla="*/ 88 w 83"/>
                <a:gd name="T17" fmla="*/ 16 h 70"/>
                <a:gd name="T18" fmla="*/ 102 w 83"/>
                <a:gd name="T19" fmla="*/ 24 h 70"/>
                <a:gd name="T20" fmla="*/ 106 w 83"/>
                <a:gd name="T21" fmla="*/ 41 h 70"/>
                <a:gd name="T22" fmla="*/ 95 w 83"/>
                <a:gd name="T23" fmla="*/ 51 h 70"/>
                <a:gd name="T24" fmla="*/ 78 w 83"/>
                <a:gd name="T25" fmla="*/ 62 h 70"/>
                <a:gd name="T26" fmla="*/ 54 w 83"/>
                <a:gd name="T27" fmla="*/ 67 h 70"/>
                <a:gd name="T28" fmla="*/ 43 w 83"/>
                <a:gd name="T29" fmla="*/ 73 h 70"/>
                <a:gd name="T30" fmla="*/ 30 w 83"/>
                <a:gd name="T31" fmla="*/ 73 h 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3"/>
                <a:gd name="T49" fmla="*/ 0 h 70"/>
                <a:gd name="T50" fmla="*/ 83 w 83"/>
                <a:gd name="T51" fmla="*/ 70 h 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3" h="70">
                  <a:moveTo>
                    <a:pt x="24" y="70"/>
                  </a:moveTo>
                  <a:lnTo>
                    <a:pt x="8" y="48"/>
                  </a:lnTo>
                  <a:lnTo>
                    <a:pt x="0" y="27"/>
                  </a:lnTo>
                  <a:lnTo>
                    <a:pt x="2" y="11"/>
                  </a:lnTo>
                  <a:lnTo>
                    <a:pt x="8" y="3"/>
                  </a:lnTo>
                  <a:lnTo>
                    <a:pt x="16" y="0"/>
                  </a:lnTo>
                  <a:lnTo>
                    <a:pt x="34" y="0"/>
                  </a:lnTo>
                  <a:lnTo>
                    <a:pt x="53" y="8"/>
                  </a:lnTo>
                  <a:lnTo>
                    <a:pt x="69" y="16"/>
                  </a:lnTo>
                  <a:lnTo>
                    <a:pt x="80" y="24"/>
                  </a:lnTo>
                  <a:lnTo>
                    <a:pt x="83" y="38"/>
                  </a:lnTo>
                  <a:lnTo>
                    <a:pt x="75" y="48"/>
                  </a:lnTo>
                  <a:lnTo>
                    <a:pt x="61" y="59"/>
                  </a:lnTo>
                  <a:lnTo>
                    <a:pt x="42" y="64"/>
                  </a:lnTo>
                  <a:lnTo>
                    <a:pt x="34" y="70"/>
                  </a:lnTo>
                  <a:lnTo>
                    <a:pt x="24" y="70"/>
                  </a:lnTo>
                  <a:close/>
                </a:path>
              </a:pathLst>
            </a:custGeom>
            <a:solidFill>
              <a:srgbClr val="FFFFFF"/>
            </a:solidFill>
            <a:ln w="9525">
              <a:noFill/>
              <a:round/>
              <a:headEnd/>
              <a:tailEnd/>
            </a:ln>
          </p:spPr>
          <p:txBody>
            <a:bodyPr/>
            <a:lstStyle/>
            <a:p>
              <a:endParaRPr lang="ar-SA"/>
            </a:p>
          </p:txBody>
        </p:sp>
        <p:sp>
          <p:nvSpPr>
            <p:cNvPr id="29728" name="Freeform 34"/>
            <p:cNvSpPr>
              <a:spLocks/>
            </p:cNvSpPr>
            <p:nvPr/>
          </p:nvSpPr>
          <p:spPr bwMode="auto">
            <a:xfrm>
              <a:off x="2455" y="1633"/>
              <a:ext cx="165" cy="87"/>
            </a:xfrm>
            <a:custGeom>
              <a:avLst/>
              <a:gdLst>
                <a:gd name="T0" fmla="*/ 189 w 153"/>
                <a:gd name="T1" fmla="*/ 32 h 86"/>
                <a:gd name="T2" fmla="*/ 192 w 153"/>
                <a:gd name="T3" fmla="*/ 57 h 86"/>
                <a:gd name="T4" fmla="*/ 189 w 153"/>
                <a:gd name="T5" fmla="*/ 67 h 86"/>
                <a:gd name="T6" fmla="*/ 175 w 153"/>
                <a:gd name="T7" fmla="*/ 78 h 86"/>
                <a:gd name="T8" fmla="*/ 151 w 153"/>
                <a:gd name="T9" fmla="*/ 86 h 86"/>
                <a:gd name="T10" fmla="*/ 121 w 153"/>
                <a:gd name="T11" fmla="*/ 89 h 86"/>
                <a:gd name="T12" fmla="*/ 84 w 153"/>
                <a:gd name="T13" fmla="*/ 83 h 86"/>
                <a:gd name="T14" fmla="*/ 44 w 153"/>
                <a:gd name="T15" fmla="*/ 73 h 86"/>
                <a:gd name="T16" fmla="*/ 11 w 153"/>
                <a:gd name="T17" fmla="*/ 57 h 86"/>
                <a:gd name="T18" fmla="*/ 0 w 153"/>
                <a:gd name="T19" fmla="*/ 48 h 86"/>
                <a:gd name="T20" fmla="*/ 0 w 153"/>
                <a:gd name="T21" fmla="*/ 37 h 86"/>
                <a:gd name="T22" fmla="*/ 5 w 153"/>
                <a:gd name="T23" fmla="*/ 24 h 86"/>
                <a:gd name="T24" fmla="*/ 24 w 153"/>
                <a:gd name="T25" fmla="*/ 11 h 86"/>
                <a:gd name="T26" fmla="*/ 24 w 153"/>
                <a:gd name="T27" fmla="*/ 5 h 86"/>
                <a:gd name="T28" fmla="*/ 36 w 153"/>
                <a:gd name="T29" fmla="*/ 3 h 86"/>
                <a:gd name="T30" fmla="*/ 57 w 153"/>
                <a:gd name="T31" fmla="*/ 0 h 86"/>
                <a:gd name="T32" fmla="*/ 108 w 153"/>
                <a:gd name="T33" fmla="*/ 3 h 86"/>
                <a:gd name="T34" fmla="*/ 162 w 153"/>
                <a:gd name="T35" fmla="*/ 11 h 86"/>
                <a:gd name="T36" fmla="*/ 178 w 153"/>
                <a:gd name="T37" fmla="*/ 21 h 86"/>
                <a:gd name="T38" fmla="*/ 189 w 153"/>
                <a:gd name="T39" fmla="*/ 32 h 86"/>
                <a:gd name="T40" fmla="*/ 184 w 153"/>
                <a:gd name="T41" fmla="*/ 27 h 86"/>
                <a:gd name="T42" fmla="*/ 189 w 153"/>
                <a:gd name="T43" fmla="*/ 32 h 8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3"/>
                <a:gd name="T67" fmla="*/ 0 h 86"/>
                <a:gd name="T68" fmla="*/ 153 w 153"/>
                <a:gd name="T69" fmla="*/ 86 h 8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3" h="86">
                  <a:moveTo>
                    <a:pt x="150" y="32"/>
                  </a:moveTo>
                  <a:lnTo>
                    <a:pt x="153" y="54"/>
                  </a:lnTo>
                  <a:lnTo>
                    <a:pt x="150" y="64"/>
                  </a:lnTo>
                  <a:lnTo>
                    <a:pt x="139" y="75"/>
                  </a:lnTo>
                  <a:lnTo>
                    <a:pt x="121" y="83"/>
                  </a:lnTo>
                  <a:lnTo>
                    <a:pt x="96" y="86"/>
                  </a:lnTo>
                  <a:lnTo>
                    <a:pt x="67" y="80"/>
                  </a:lnTo>
                  <a:lnTo>
                    <a:pt x="35" y="70"/>
                  </a:lnTo>
                  <a:lnTo>
                    <a:pt x="8" y="54"/>
                  </a:lnTo>
                  <a:lnTo>
                    <a:pt x="0" y="45"/>
                  </a:lnTo>
                  <a:lnTo>
                    <a:pt x="0" y="37"/>
                  </a:lnTo>
                  <a:lnTo>
                    <a:pt x="5" y="24"/>
                  </a:lnTo>
                  <a:lnTo>
                    <a:pt x="19" y="11"/>
                  </a:lnTo>
                  <a:lnTo>
                    <a:pt x="19" y="5"/>
                  </a:lnTo>
                  <a:lnTo>
                    <a:pt x="29" y="3"/>
                  </a:lnTo>
                  <a:lnTo>
                    <a:pt x="45" y="0"/>
                  </a:lnTo>
                  <a:lnTo>
                    <a:pt x="86" y="3"/>
                  </a:lnTo>
                  <a:lnTo>
                    <a:pt x="129" y="11"/>
                  </a:lnTo>
                  <a:lnTo>
                    <a:pt x="142" y="21"/>
                  </a:lnTo>
                  <a:lnTo>
                    <a:pt x="150" y="32"/>
                  </a:lnTo>
                  <a:lnTo>
                    <a:pt x="147" y="27"/>
                  </a:lnTo>
                  <a:lnTo>
                    <a:pt x="150" y="32"/>
                  </a:lnTo>
                  <a:close/>
                </a:path>
              </a:pathLst>
            </a:custGeom>
            <a:solidFill>
              <a:srgbClr val="FFFFFF"/>
            </a:solidFill>
            <a:ln w="9525">
              <a:noFill/>
              <a:round/>
              <a:headEnd/>
              <a:tailEnd/>
            </a:ln>
          </p:spPr>
          <p:txBody>
            <a:bodyPr/>
            <a:lstStyle/>
            <a:p>
              <a:endParaRPr lang="ar-SA"/>
            </a:p>
          </p:txBody>
        </p:sp>
        <p:sp>
          <p:nvSpPr>
            <p:cNvPr id="29729" name="Freeform 35"/>
            <p:cNvSpPr>
              <a:spLocks/>
            </p:cNvSpPr>
            <p:nvPr/>
          </p:nvSpPr>
          <p:spPr bwMode="auto">
            <a:xfrm>
              <a:off x="2522" y="2054"/>
              <a:ext cx="185" cy="105"/>
            </a:xfrm>
            <a:custGeom>
              <a:avLst/>
              <a:gdLst>
                <a:gd name="T0" fmla="*/ 172 w 171"/>
                <a:gd name="T1" fmla="*/ 24 h 104"/>
                <a:gd name="T2" fmla="*/ 189 w 171"/>
                <a:gd name="T3" fmla="*/ 29 h 104"/>
                <a:gd name="T4" fmla="*/ 206 w 171"/>
                <a:gd name="T5" fmla="*/ 42 h 104"/>
                <a:gd name="T6" fmla="*/ 216 w 171"/>
                <a:gd name="T7" fmla="*/ 64 h 104"/>
                <a:gd name="T8" fmla="*/ 216 w 171"/>
                <a:gd name="T9" fmla="*/ 80 h 104"/>
                <a:gd name="T10" fmla="*/ 211 w 171"/>
                <a:gd name="T11" fmla="*/ 88 h 104"/>
                <a:gd name="T12" fmla="*/ 191 w 171"/>
                <a:gd name="T13" fmla="*/ 96 h 104"/>
                <a:gd name="T14" fmla="*/ 175 w 171"/>
                <a:gd name="T15" fmla="*/ 102 h 104"/>
                <a:gd name="T16" fmla="*/ 153 w 171"/>
                <a:gd name="T17" fmla="*/ 104 h 104"/>
                <a:gd name="T18" fmla="*/ 125 w 171"/>
                <a:gd name="T19" fmla="*/ 107 h 104"/>
                <a:gd name="T20" fmla="*/ 95 w 171"/>
                <a:gd name="T21" fmla="*/ 104 h 104"/>
                <a:gd name="T22" fmla="*/ 65 w 171"/>
                <a:gd name="T23" fmla="*/ 96 h 104"/>
                <a:gd name="T24" fmla="*/ 32 w 171"/>
                <a:gd name="T25" fmla="*/ 86 h 104"/>
                <a:gd name="T26" fmla="*/ 11 w 171"/>
                <a:gd name="T27" fmla="*/ 72 h 104"/>
                <a:gd name="T28" fmla="*/ 0 w 171"/>
                <a:gd name="T29" fmla="*/ 56 h 104"/>
                <a:gd name="T30" fmla="*/ 0 w 171"/>
                <a:gd name="T31" fmla="*/ 40 h 104"/>
                <a:gd name="T32" fmla="*/ 11 w 171"/>
                <a:gd name="T33" fmla="*/ 26 h 104"/>
                <a:gd name="T34" fmla="*/ 23 w 171"/>
                <a:gd name="T35" fmla="*/ 16 h 104"/>
                <a:gd name="T36" fmla="*/ 41 w 171"/>
                <a:gd name="T37" fmla="*/ 8 h 104"/>
                <a:gd name="T38" fmla="*/ 77 w 171"/>
                <a:gd name="T39" fmla="*/ 0 h 104"/>
                <a:gd name="T40" fmla="*/ 81 w 171"/>
                <a:gd name="T41" fmla="*/ 0 h 104"/>
                <a:gd name="T42" fmla="*/ 105 w 171"/>
                <a:gd name="T43" fmla="*/ 2 h 104"/>
                <a:gd name="T44" fmla="*/ 140 w 171"/>
                <a:gd name="T45" fmla="*/ 8 h 104"/>
                <a:gd name="T46" fmla="*/ 172 w 171"/>
                <a:gd name="T47" fmla="*/ 24 h 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104"/>
                <a:gd name="T74" fmla="*/ 171 w 171"/>
                <a:gd name="T75" fmla="*/ 104 h 10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104">
                  <a:moveTo>
                    <a:pt x="136" y="24"/>
                  </a:moveTo>
                  <a:lnTo>
                    <a:pt x="150" y="29"/>
                  </a:lnTo>
                  <a:lnTo>
                    <a:pt x="163" y="42"/>
                  </a:lnTo>
                  <a:lnTo>
                    <a:pt x="171" y="61"/>
                  </a:lnTo>
                  <a:lnTo>
                    <a:pt x="171" y="77"/>
                  </a:lnTo>
                  <a:lnTo>
                    <a:pt x="166" y="85"/>
                  </a:lnTo>
                  <a:lnTo>
                    <a:pt x="152" y="93"/>
                  </a:lnTo>
                  <a:lnTo>
                    <a:pt x="139" y="99"/>
                  </a:lnTo>
                  <a:lnTo>
                    <a:pt x="120" y="101"/>
                  </a:lnTo>
                  <a:lnTo>
                    <a:pt x="99" y="104"/>
                  </a:lnTo>
                  <a:lnTo>
                    <a:pt x="75" y="101"/>
                  </a:lnTo>
                  <a:lnTo>
                    <a:pt x="51" y="93"/>
                  </a:lnTo>
                  <a:lnTo>
                    <a:pt x="26" y="83"/>
                  </a:lnTo>
                  <a:lnTo>
                    <a:pt x="8" y="69"/>
                  </a:lnTo>
                  <a:lnTo>
                    <a:pt x="0" y="53"/>
                  </a:lnTo>
                  <a:lnTo>
                    <a:pt x="0" y="40"/>
                  </a:lnTo>
                  <a:lnTo>
                    <a:pt x="8" y="26"/>
                  </a:lnTo>
                  <a:lnTo>
                    <a:pt x="18" y="16"/>
                  </a:lnTo>
                  <a:lnTo>
                    <a:pt x="32" y="8"/>
                  </a:lnTo>
                  <a:lnTo>
                    <a:pt x="61" y="0"/>
                  </a:lnTo>
                  <a:lnTo>
                    <a:pt x="64" y="0"/>
                  </a:lnTo>
                  <a:lnTo>
                    <a:pt x="83" y="2"/>
                  </a:lnTo>
                  <a:lnTo>
                    <a:pt x="110" y="8"/>
                  </a:lnTo>
                  <a:lnTo>
                    <a:pt x="136" y="24"/>
                  </a:lnTo>
                  <a:close/>
                </a:path>
              </a:pathLst>
            </a:custGeom>
            <a:solidFill>
              <a:srgbClr val="FFFFFF"/>
            </a:solidFill>
            <a:ln w="9525">
              <a:noFill/>
              <a:round/>
              <a:headEnd/>
              <a:tailEnd/>
            </a:ln>
          </p:spPr>
          <p:txBody>
            <a:bodyPr/>
            <a:lstStyle/>
            <a:p>
              <a:endParaRPr lang="ar-SA"/>
            </a:p>
          </p:txBody>
        </p:sp>
      </p:grpSp>
      <p:sp>
        <p:nvSpPr>
          <p:cNvPr id="33828" name="AutoShape 36" descr="رق"/>
          <p:cNvSpPr>
            <a:spLocks noChangeArrowheads="1"/>
          </p:cNvSpPr>
          <p:nvPr/>
        </p:nvSpPr>
        <p:spPr bwMode="auto">
          <a:xfrm>
            <a:off x="2584450" y="1371600"/>
            <a:ext cx="4273550" cy="1373187"/>
          </a:xfrm>
          <a:prstGeom prst="roundRect">
            <a:avLst>
              <a:gd name="adj" fmla="val 16667"/>
            </a:avLst>
          </a:prstGeom>
          <a:blipFill dpi="0" rotWithShape="0">
            <a:blip r:embed="rId3" cstate="print"/>
            <a:srcRect/>
            <a:tile tx="0" ty="0" sx="100000" sy="100000" flip="none" algn="tl"/>
          </a:blipFill>
          <a:ln w="19050" algn="ctr">
            <a:solidFill>
              <a:srgbClr val="000000"/>
            </a:solidFill>
            <a:round/>
            <a:headEnd/>
            <a:tailEnd/>
          </a:ln>
          <a:effectLst>
            <a:outerShdw dist="107763" dir="18900000" algn="ctr" rotWithShape="0">
              <a:srgbClr val="808080">
                <a:alpha val="50000"/>
              </a:srgbClr>
            </a:outerShdw>
          </a:effectLst>
        </p:spPr>
        <p:txBody>
          <a:bodyPr/>
          <a:lstStyle/>
          <a:p>
            <a:pPr algn="ctr">
              <a:spcAft>
                <a:spcPts val="1000"/>
              </a:spcAft>
              <a:defRPr/>
            </a:pPr>
            <a:endParaRPr lang="ar-IQ" sz="1200" dirty="0">
              <a:latin typeface="Calibri" pitchFamily="34" charset="0"/>
              <a:ea typeface="Arial" pitchFamily="34" charset="0"/>
              <a:cs typeface="PT Bold Heading" pitchFamily="2" charset="-78"/>
            </a:endParaRPr>
          </a:p>
          <a:p>
            <a:pPr algn="ctr">
              <a:spcAft>
                <a:spcPts val="1000"/>
              </a:spcAft>
              <a:defRPr/>
            </a:pPr>
            <a:r>
              <a:rPr lang="ar-IQ" sz="3200" dirty="0">
                <a:latin typeface="Calibri" pitchFamily="34" charset="0"/>
                <a:ea typeface="Arial" pitchFamily="34" charset="0"/>
                <a:cs typeface="PT Bold Heading" pitchFamily="2" charset="-78"/>
              </a:rPr>
              <a:t>الوحدة النمطية الثالثة</a:t>
            </a:r>
            <a:endParaRPr lang="ar-SA" sz="3200" dirty="0">
              <a:ea typeface="Arial" pitchFamily="34" charset="0"/>
              <a:cs typeface="PT Bold Heading" pitchFamily="2" charset="-78"/>
            </a:endParaRPr>
          </a:p>
        </p:txBody>
      </p:sp>
      <p:sp>
        <p:nvSpPr>
          <p:cNvPr id="33829" name="Text Box 37"/>
          <p:cNvSpPr txBox="1">
            <a:spLocks noChangeArrowheads="1"/>
          </p:cNvSpPr>
          <p:nvPr/>
        </p:nvSpPr>
        <p:spPr bwMode="auto">
          <a:xfrm>
            <a:off x="1752600" y="2971800"/>
            <a:ext cx="5715000" cy="2819400"/>
          </a:xfrm>
          <a:prstGeom prst="rect">
            <a:avLst/>
          </a:prstGeom>
          <a:noFill/>
          <a:ln w="9525" algn="ctr">
            <a:noFill/>
            <a:miter lim="800000"/>
            <a:headEnd/>
            <a:tailEnd/>
          </a:ln>
        </p:spPr>
        <p:txBody>
          <a:bodyPr/>
          <a:lstStyle/>
          <a:p>
            <a:pPr algn="ctr">
              <a:spcAft>
                <a:spcPts val="1000"/>
              </a:spcAft>
            </a:pPr>
            <a:r>
              <a:rPr lang="ar-IQ" sz="2800" dirty="0">
                <a:latin typeface="Calibri" pitchFamily="34" charset="0"/>
                <a:ea typeface="Arial" pitchFamily="34" charset="0"/>
                <a:cs typeface="Monotype Koufi" pitchFamily="2" charset="-78"/>
              </a:rPr>
              <a:t>مقاييس التشتت </a:t>
            </a:r>
            <a:endParaRPr lang="ar-IQ" sz="2800" dirty="0" smtClean="0">
              <a:latin typeface="Calibri" pitchFamily="34" charset="0"/>
              <a:ea typeface="Arial" pitchFamily="34" charset="0"/>
              <a:cs typeface="Monotype Koufi" pitchFamily="2" charset="-78"/>
            </a:endParaRPr>
          </a:p>
          <a:p>
            <a:pPr algn="ctr">
              <a:spcAft>
                <a:spcPts val="1000"/>
              </a:spcAft>
            </a:pPr>
            <a:r>
              <a:rPr lang="ar-IQ" sz="2800" dirty="0" smtClean="0">
                <a:latin typeface="Calibri" pitchFamily="34" charset="0"/>
                <a:ea typeface="Arial" pitchFamily="34" charset="0"/>
                <a:cs typeface="Monotype Koufi" pitchFamily="2" charset="-78"/>
              </a:rPr>
              <a:t>(</a:t>
            </a:r>
            <a:r>
              <a:rPr lang="en-US" sz="2800" dirty="0" smtClean="0">
                <a:latin typeface="Calibri" pitchFamily="34" charset="0"/>
                <a:ea typeface="Arial" pitchFamily="34" charset="0"/>
                <a:cs typeface="Monotype Koufi" pitchFamily="2" charset="-78"/>
              </a:rPr>
              <a:t>Measure of </a:t>
            </a:r>
            <a:r>
              <a:rPr lang="en-US" sz="2800" dirty="0" err="1" smtClean="0">
                <a:latin typeface="Calibri" pitchFamily="34" charset="0"/>
                <a:ea typeface="Arial" pitchFamily="34" charset="0"/>
                <a:cs typeface="Monotype Koufi" pitchFamily="2" charset="-78"/>
              </a:rPr>
              <a:t>Disprsion</a:t>
            </a:r>
            <a:r>
              <a:rPr lang="ar-IQ" sz="2800" dirty="0" smtClean="0">
                <a:latin typeface="Calibri" pitchFamily="34" charset="0"/>
                <a:ea typeface="Arial" pitchFamily="34" charset="0"/>
                <a:cs typeface="Monotype Koufi" pitchFamily="2" charset="-78"/>
              </a:rPr>
              <a:t>)</a:t>
            </a:r>
            <a:endParaRPr lang="en-US" sz="2800" dirty="0" smtClean="0">
              <a:latin typeface="Calibri" pitchFamily="34" charset="0"/>
              <a:ea typeface="Arial" pitchFamily="34" charset="0"/>
              <a:cs typeface="Monotype Koufi" pitchFamily="2" charset="-78"/>
            </a:endParaRPr>
          </a:p>
          <a:p>
            <a:pPr algn="just">
              <a:spcAft>
                <a:spcPts val="1000"/>
              </a:spcAft>
            </a:pPr>
            <a:r>
              <a:rPr lang="ar-IQ" sz="2000" dirty="0" smtClean="0">
                <a:latin typeface="Calibri" pitchFamily="34" charset="0"/>
                <a:ea typeface="Arial" pitchFamily="34" charset="0"/>
                <a:cs typeface="Monotype Koufi" pitchFamily="2" charset="-78"/>
              </a:rPr>
              <a:t>- المدى المطلق </a:t>
            </a:r>
            <a:endParaRPr lang="en-US" sz="2000" dirty="0" smtClean="0">
              <a:latin typeface="Calibri" pitchFamily="34" charset="0"/>
              <a:ea typeface="Arial" pitchFamily="34" charset="0"/>
              <a:cs typeface="Monotype Koufi" pitchFamily="2" charset="-78"/>
            </a:endParaRPr>
          </a:p>
          <a:p>
            <a:pPr algn="just">
              <a:spcAft>
                <a:spcPts val="1000"/>
              </a:spcAft>
            </a:pPr>
            <a:r>
              <a:rPr lang="ar-IQ" sz="2000" dirty="0" smtClean="0">
                <a:latin typeface="Calibri" pitchFamily="34" charset="0"/>
                <a:ea typeface="Arial" pitchFamily="34" charset="0"/>
                <a:cs typeface="Monotype Koufi" pitchFamily="2" charset="-78"/>
              </a:rPr>
              <a:t>- الانحراف الربيعي </a:t>
            </a:r>
            <a:endParaRPr lang="en-US" sz="2000" dirty="0" smtClean="0">
              <a:latin typeface="Calibri" pitchFamily="34" charset="0"/>
              <a:ea typeface="Arial" pitchFamily="34" charset="0"/>
              <a:cs typeface="Monotype Koufi" pitchFamily="2" charset="-78"/>
            </a:endParaRPr>
          </a:p>
          <a:p>
            <a:pPr algn="just">
              <a:spcAft>
                <a:spcPts val="1000"/>
              </a:spcAft>
            </a:pPr>
            <a:r>
              <a:rPr lang="ar-IQ" sz="2000" dirty="0" smtClean="0">
                <a:latin typeface="Calibri" pitchFamily="34" charset="0"/>
                <a:ea typeface="Arial" pitchFamily="34" charset="0"/>
                <a:cs typeface="Monotype Koufi" pitchFamily="2" charset="-78"/>
              </a:rPr>
              <a:t>- الانحراف المعياري </a:t>
            </a:r>
            <a:endParaRPr lang="en-US" sz="2000" dirty="0" smtClean="0">
              <a:latin typeface="Calibri" pitchFamily="34" charset="0"/>
              <a:ea typeface="Arial" pitchFamily="34" charset="0"/>
              <a:cs typeface="Monotype Koufi" pitchFamily="2" charset="-78"/>
            </a:endParaRPr>
          </a:p>
          <a:p>
            <a:pPr algn="just">
              <a:spcAft>
                <a:spcPts val="1000"/>
              </a:spcAft>
            </a:pPr>
            <a:r>
              <a:rPr lang="ar-IQ" sz="2000" dirty="0" smtClean="0">
                <a:latin typeface="Calibri" pitchFamily="34" charset="0"/>
                <a:ea typeface="Arial" pitchFamily="34" charset="0"/>
                <a:cs typeface="Monotype Koufi" pitchFamily="2" charset="-78"/>
              </a:rPr>
              <a:t>- الانحراف المتوسط </a:t>
            </a:r>
            <a:endParaRPr lang="en-US" sz="2000" dirty="0" smtClean="0">
              <a:latin typeface="Calibri" pitchFamily="34" charset="0"/>
              <a:ea typeface="Arial" pitchFamily="34" charset="0"/>
              <a:cs typeface="Monotype Koufi" pitchFamily="2" charset="-78"/>
            </a:endParaRPr>
          </a:p>
        </p:txBody>
      </p:sp>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3828"/>
                                        </p:tgtEl>
                                        <p:attrNameLst>
                                          <p:attrName>style.visibility</p:attrName>
                                        </p:attrNameLst>
                                      </p:cBhvr>
                                      <p:to>
                                        <p:strVal val="visible"/>
                                      </p:to>
                                    </p:set>
                                    <p:animEffect transition="in" filter="diamond(in)">
                                      <p:cBhvr>
                                        <p:cTn id="13" dur="2000"/>
                                        <p:tgtEl>
                                          <p:spTgt spid="33828"/>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33829"/>
                                        </p:tgtEl>
                                        <p:attrNameLst>
                                          <p:attrName>style.visibility</p:attrName>
                                        </p:attrNameLst>
                                      </p:cBhvr>
                                      <p:to>
                                        <p:strVal val="visible"/>
                                      </p:to>
                                    </p:set>
                                    <p:anim calcmode="lin" valueType="num">
                                      <p:cBhvr>
                                        <p:cTn id="18" dur="1000" fill="hold"/>
                                        <p:tgtEl>
                                          <p:spTgt spid="33829"/>
                                        </p:tgtEl>
                                        <p:attrNameLst>
                                          <p:attrName>ppt_w</p:attrName>
                                        </p:attrNameLst>
                                      </p:cBhvr>
                                      <p:tavLst>
                                        <p:tav tm="0">
                                          <p:val>
                                            <p:strVal val="#ppt_w*0.70"/>
                                          </p:val>
                                        </p:tav>
                                        <p:tav tm="100000">
                                          <p:val>
                                            <p:strVal val="#ppt_w"/>
                                          </p:val>
                                        </p:tav>
                                      </p:tavLst>
                                    </p:anim>
                                    <p:anim calcmode="lin" valueType="num">
                                      <p:cBhvr>
                                        <p:cTn id="19" dur="1000" fill="hold"/>
                                        <p:tgtEl>
                                          <p:spTgt spid="33829"/>
                                        </p:tgtEl>
                                        <p:attrNameLst>
                                          <p:attrName>ppt_h</p:attrName>
                                        </p:attrNameLst>
                                      </p:cBhvr>
                                      <p:tavLst>
                                        <p:tav tm="0">
                                          <p:val>
                                            <p:strVal val="#ppt_h"/>
                                          </p:val>
                                        </p:tav>
                                        <p:tav tm="100000">
                                          <p:val>
                                            <p:strVal val="#ppt_h"/>
                                          </p:val>
                                        </p:tav>
                                      </p:tavLst>
                                    </p:anim>
                                    <p:animEffect transition="in" filter="fade">
                                      <p:cBhvr>
                                        <p:cTn id="20" dur="1000"/>
                                        <p:tgtEl>
                                          <p:spTgt spid="338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8" grpId="0" animBg="1"/>
      <p:bldP spid="33829"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457200"/>
            <a:ext cx="8305800" cy="6172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536575" indent="-536575" algn="just">
              <a:defRPr/>
            </a:pPr>
            <a:r>
              <a:rPr lang="ar-IQ" sz="2400" b="1" dirty="0">
                <a:solidFill>
                  <a:schemeClr val="tx1"/>
                </a:solidFill>
                <a:cs typeface="Simplified Arabic" pitchFamily="2" charset="-78"/>
              </a:rPr>
              <a:t>أولاً: </a:t>
            </a:r>
            <a:r>
              <a:rPr lang="ar-IQ" sz="2400" b="1" u="sng" dirty="0">
                <a:solidFill>
                  <a:schemeClr val="tx1"/>
                </a:solidFill>
                <a:cs typeface="Simplified Arabic" pitchFamily="2" charset="-78"/>
              </a:rPr>
              <a:t>النظرة الشامة</a:t>
            </a:r>
            <a:r>
              <a:rPr lang="ar-IQ" sz="2400" b="1" dirty="0">
                <a:solidFill>
                  <a:schemeClr val="tx1"/>
                </a:solidFill>
                <a:cs typeface="Simplified Arabic" pitchFamily="2" charset="-78"/>
              </a:rPr>
              <a:t>:- </a:t>
            </a:r>
          </a:p>
          <a:p>
            <a:pPr marL="536575" indent="-536575" algn="just">
              <a:defRPr/>
            </a:pPr>
            <a:r>
              <a:rPr lang="en-US" sz="2400" b="1" dirty="0">
                <a:solidFill>
                  <a:schemeClr val="tx1"/>
                </a:solidFill>
                <a:cs typeface="Simplified Arabic" pitchFamily="2" charset="-78"/>
              </a:rPr>
              <a:t>1</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الفئة المستهدفة</a:t>
            </a:r>
            <a:r>
              <a:rPr lang="ar-IQ" sz="2400" b="1" dirty="0">
                <a:solidFill>
                  <a:schemeClr val="tx1"/>
                </a:solidFill>
                <a:cs typeface="Simplified Arabic" pitchFamily="2" charset="-78"/>
              </a:rPr>
              <a:t>:</a:t>
            </a:r>
            <a:r>
              <a:rPr lang="ar-IQ" sz="2400" dirty="0">
                <a:solidFill>
                  <a:schemeClr val="tx1"/>
                </a:solidFill>
                <a:cs typeface="Simplified Arabic" pitchFamily="2" charset="-78"/>
              </a:rPr>
              <a:t> طلبة المرحلة الأولى/ قسم </a:t>
            </a:r>
            <a:r>
              <a:rPr lang="ar-IQ" sz="2400" dirty="0" smtClean="0">
                <a:solidFill>
                  <a:schemeClr val="tx1"/>
                </a:solidFill>
                <a:cs typeface="Simplified Arabic" pitchFamily="2" charset="-78"/>
              </a:rPr>
              <a:t>الادارة الصحية– المعهد الطبي التقني المنصور </a:t>
            </a:r>
            <a:endParaRPr lang="en-US" sz="2400" dirty="0">
              <a:solidFill>
                <a:schemeClr val="tx1"/>
              </a:solidFill>
              <a:cs typeface="Simplified Arabic" pitchFamily="2" charset="-78"/>
            </a:endParaRPr>
          </a:p>
          <a:p>
            <a:pPr marL="536575" indent="-536575" algn="just">
              <a:defRPr/>
            </a:pPr>
            <a:r>
              <a:rPr lang="en-US" sz="2400" b="1" dirty="0">
                <a:solidFill>
                  <a:schemeClr val="tx1"/>
                </a:solidFill>
                <a:cs typeface="Simplified Arabic" pitchFamily="2" charset="-78"/>
              </a:rPr>
              <a:t>2</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المبررات</a:t>
            </a:r>
            <a:r>
              <a:rPr lang="ar-IQ" sz="2400" b="1" dirty="0">
                <a:solidFill>
                  <a:schemeClr val="tx1"/>
                </a:solidFill>
                <a:cs typeface="Simplified Arabic" pitchFamily="2" charset="-78"/>
              </a:rPr>
              <a:t>:</a:t>
            </a:r>
            <a:r>
              <a:rPr lang="ar-IQ" sz="2400" dirty="0">
                <a:solidFill>
                  <a:schemeClr val="tx1"/>
                </a:solidFill>
                <a:cs typeface="Simplified Arabic" pitchFamily="2" charset="-78"/>
              </a:rPr>
              <a:t> تعد دراسة مقاييس التشتت من الأهمية بمكان حيث تستخدم في التحليل الإحصائي كونها تعطي فكرة واضحة عن مدى تجانس البيانات المستخدمة من قبل الباحثين في مختلف مجالات البحث العلمي، وعليه سيتمكن الطالب من خلال دراسته لهذه الوحدة من معرفة مفهوم هذه المقاييس وحسابها للبيانات المبوبة وغير المبوبة. </a:t>
            </a:r>
            <a:r>
              <a:rPr lang="ar-IQ" sz="2400" dirty="0" smtClean="0">
                <a:solidFill>
                  <a:schemeClr val="tx1"/>
                </a:solidFill>
                <a:cs typeface="Simplified Arabic" pitchFamily="2" charset="-78"/>
              </a:rPr>
              <a:t>كما يستفاد منها في علية التحليل الاحصائي والمقارنة بين مفردات المجموعة وعدة مجاميع في حالة ان تكون لها نفس وحدات القياس</a:t>
            </a:r>
            <a:endParaRPr lang="en-US" sz="2400" dirty="0">
              <a:solidFill>
                <a:schemeClr val="tx1"/>
              </a:solidFill>
              <a:cs typeface="Simplified Arabic" pitchFamily="2" charset="-78"/>
            </a:endParaRPr>
          </a:p>
          <a:p>
            <a:pPr marL="536575" indent="-536575" algn="just">
              <a:defRPr/>
            </a:pPr>
            <a:r>
              <a:rPr lang="en-US" sz="2400" b="1" dirty="0">
                <a:solidFill>
                  <a:schemeClr val="tx1"/>
                </a:solidFill>
                <a:cs typeface="Simplified Arabic" pitchFamily="2" charset="-78"/>
              </a:rPr>
              <a:t>3</a:t>
            </a:r>
            <a:r>
              <a:rPr lang="ar-IQ" sz="2400" b="1" dirty="0">
                <a:solidFill>
                  <a:schemeClr val="tx1"/>
                </a:solidFill>
                <a:cs typeface="Simplified Arabic" pitchFamily="2" charset="-78"/>
              </a:rPr>
              <a:t> . </a:t>
            </a:r>
            <a:r>
              <a:rPr lang="ar-IQ" sz="2400" b="1" u="sng" dirty="0">
                <a:solidFill>
                  <a:schemeClr val="tx1"/>
                </a:solidFill>
                <a:cs typeface="Simplified Arabic" pitchFamily="2" charset="-78"/>
              </a:rPr>
              <a:t>الفكرة المركزية</a:t>
            </a:r>
            <a:r>
              <a:rPr lang="ar-IQ" sz="2400" b="1" dirty="0">
                <a:solidFill>
                  <a:schemeClr val="tx1"/>
                </a:solidFill>
                <a:cs typeface="Simplified Arabic" pitchFamily="2" charset="-78"/>
              </a:rPr>
              <a:t>: </a:t>
            </a:r>
            <a:endParaRPr lang="en-US" sz="2400" dirty="0">
              <a:solidFill>
                <a:schemeClr val="tx1"/>
              </a:solidFill>
              <a:cs typeface="Simplified Arabic" pitchFamily="2" charset="-78"/>
            </a:endParaRPr>
          </a:p>
          <a:p>
            <a:pPr algn="just">
              <a:defRPr/>
            </a:pPr>
            <a:r>
              <a:rPr lang="ar-IQ" sz="2400" dirty="0">
                <a:solidFill>
                  <a:schemeClr val="tx1"/>
                </a:solidFill>
                <a:cs typeface="Simplified Arabic" pitchFamily="2" charset="-78"/>
              </a:rPr>
              <a:t>	تعريف الطالب بأهمية مقاييس التشتت وكيفية حسابها للبيانات المبوبة وغير المبوبة من خلال، التركيز على دراسته لأهم هذه المقاييس وأكثرها شيوعاً في الاستخدام وتشمل:- </a:t>
            </a:r>
            <a:endParaRPr lang="en-US" sz="2400" dirty="0">
              <a:solidFill>
                <a:schemeClr val="tx1"/>
              </a:solidFill>
              <a:cs typeface="Simplified Arabic" pitchFamily="2" charset="-78"/>
            </a:endParaRPr>
          </a:p>
          <a:p>
            <a:pPr marL="536575" indent="-536575" algn="just">
              <a:defRPr/>
            </a:pPr>
            <a:r>
              <a:rPr lang="ar-IQ" sz="2400" dirty="0">
                <a:solidFill>
                  <a:schemeClr val="tx1"/>
                </a:solidFill>
                <a:cs typeface="Simplified Arabic" pitchFamily="2" charset="-78"/>
              </a:rPr>
              <a:t>- المدى المطلق </a:t>
            </a:r>
            <a:r>
              <a:rPr lang="en-US" sz="2400" dirty="0">
                <a:solidFill>
                  <a:schemeClr val="tx1"/>
                </a:solidFill>
                <a:cs typeface="Simplified Arabic" pitchFamily="2" charset="-78"/>
              </a:rPr>
              <a:t>(The rang)</a:t>
            </a:r>
            <a:r>
              <a:rPr lang="ar-IQ" sz="2400" dirty="0">
                <a:solidFill>
                  <a:schemeClr val="tx1"/>
                </a:solidFill>
                <a:cs typeface="Simplified Arabic" pitchFamily="2" charset="-78"/>
              </a:rPr>
              <a:t>. </a:t>
            </a:r>
          </a:p>
          <a:p>
            <a:pPr marL="536575" indent="-536575" algn="just">
              <a:defRPr/>
            </a:pPr>
            <a:r>
              <a:rPr lang="ar-IQ" sz="2400" dirty="0">
                <a:solidFill>
                  <a:schemeClr val="tx1"/>
                </a:solidFill>
                <a:cs typeface="Simplified Arabic" pitchFamily="2" charset="-78"/>
              </a:rPr>
              <a:t>- الانحراف الربيعي </a:t>
            </a:r>
            <a:r>
              <a:rPr lang="en-US" sz="2400" dirty="0">
                <a:solidFill>
                  <a:schemeClr val="tx1"/>
                </a:solidFill>
                <a:cs typeface="Simplified Arabic" pitchFamily="2" charset="-78"/>
              </a:rPr>
              <a:t>(Quartile Deviation)</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marL="536575" indent="-536575" algn="just">
              <a:defRPr/>
            </a:pPr>
            <a:r>
              <a:rPr lang="ar-IQ" sz="2400" dirty="0">
                <a:solidFill>
                  <a:schemeClr val="tx1"/>
                </a:solidFill>
                <a:cs typeface="Simplified Arabic" pitchFamily="2" charset="-78"/>
              </a:rPr>
              <a:t>- الانحراف المعياري </a:t>
            </a:r>
            <a:r>
              <a:rPr lang="en-US" sz="2400" dirty="0">
                <a:solidFill>
                  <a:schemeClr val="tx1"/>
                </a:solidFill>
                <a:cs typeface="Simplified Arabic" pitchFamily="2" charset="-78"/>
              </a:rPr>
              <a:t>(Stander Deviation)</a:t>
            </a:r>
            <a:r>
              <a:rPr lang="ar-IQ" sz="2400" dirty="0">
                <a:solidFill>
                  <a:schemeClr val="tx1"/>
                </a:solidFill>
                <a:cs typeface="Simplified Arabic" pitchFamily="2" charset="-78"/>
              </a:rPr>
              <a:t>. </a:t>
            </a:r>
          </a:p>
          <a:p>
            <a:pPr marL="536575" indent="-536575" algn="just">
              <a:defRPr/>
            </a:pPr>
            <a:r>
              <a:rPr lang="ar-IQ" sz="2400" dirty="0">
                <a:solidFill>
                  <a:schemeClr val="tx1"/>
                </a:solidFill>
                <a:cs typeface="Simplified Arabic" pitchFamily="2" charset="-78"/>
              </a:rPr>
              <a:t>- الانحراف المتوسط </a:t>
            </a:r>
            <a:r>
              <a:rPr lang="en-US" sz="2400" dirty="0">
                <a:solidFill>
                  <a:schemeClr val="tx1"/>
                </a:solidFill>
                <a:cs typeface="Simplified Arabic" pitchFamily="2" charset="-78"/>
              </a:rPr>
              <a:t>(Mean Deviation)</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p:txBody>
      </p:sp>
    </p:spTree>
  </p:cSld>
  <p:clrMapOvr>
    <a:masterClrMapping/>
  </p:clrMapOvr>
  <p:transition spd="slow">
    <p:circl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plus(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457200" y="3048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en-US" sz="2800" b="1" dirty="0">
                <a:solidFill>
                  <a:schemeClr val="tx1"/>
                </a:solidFill>
                <a:cs typeface="Simplified Arabic" pitchFamily="2" charset="-78"/>
              </a:rPr>
              <a:t>4</a:t>
            </a:r>
            <a:r>
              <a:rPr lang="ar-IQ" sz="2800" b="1" dirty="0">
                <a:solidFill>
                  <a:schemeClr val="tx1"/>
                </a:solidFill>
                <a:cs typeface="Simplified Arabic" pitchFamily="2" charset="-78"/>
              </a:rPr>
              <a:t> . </a:t>
            </a:r>
            <a:r>
              <a:rPr lang="ar-IQ" sz="2800" b="1" u="sng" dirty="0">
                <a:solidFill>
                  <a:schemeClr val="tx1"/>
                </a:solidFill>
                <a:cs typeface="Simplified Arabic" pitchFamily="2" charset="-78"/>
              </a:rPr>
              <a:t>التعليمات</a:t>
            </a:r>
            <a:r>
              <a:rPr lang="ar-IQ" sz="2800" b="1" dirty="0">
                <a:solidFill>
                  <a:schemeClr val="tx1"/>
                </a:solidFill>
                <a:cs typeface="Simplified Arabic" pitchFamily="2" charset="-78"/>
              </a:rPr>
              <a:t>: </a:t>
            </a:r>
            <a:endParaRPr lang="en-US" sz="2800" b="1" dirty="0">
              <a:solidFill>
                <a:schemeClr val="tx1"/>
              </a:solidFill>
              <a:cs typeface="Simplified Arabic" pitchFamily="2" charset="-78"/>
            </a:endParaRPr>
          </a:p>
          <a:p>
            <a:pPr marL="354013" indent="-354013" algn="just">
              <a:defRPr/>
            </a:pPr>
            <a:r>
              <a:rPr lang="ar-IQ" sz="2400" b="1" dirty="0">
                <a:solidFill>
                  <a:schemeClr val="tx1"/>
                </a:solidFill>
                <a:cs typeface="Simplified Arabic" pitchFamily="2" charset="-78"/>
              </a:rPr>
              <a:t>- ادرس النظرة الشاملة واطلع بشكل جيد على المبررات والفكرة المركزية. </a:t>
            </a:r>
            <a:endParaRPr lang="en-US" sz="2400" b="1" dirty="0">
              <a:solidFill>
                <a:schemeClr val="tx1"/>
              </a:solidFill>
              <a:cs typeface="Simplified Arabic" pitchFamily="2" charset="-78"/>
            </a:endParaRPr>
          </a:p>
          <a:p>
            <a:pPr marL="354013" indent="-354013" algn="just">
              <a:defRPr/>
            </a:pPr>
            <a:r>
              <a:rPr lang="ar-IQ" sz="2400" b="1" dirty="0">
                <a:solidFill>
                  <a:schemeClr val="tx1"/>
                </a:solidFill>
                <a:cs typeface="Simplified Arabic" pitchFamily="2" charset="-78"/>
              </a:rPr>
              <a:t>- انتقل إلى الأهداف وتعرف على أهداف هذه الوحدة. </a:t>
            </a:r>
            <a:endParaRPr lang="en-US" sz="2400" b="1" dirty="0">
              <a:solidFill>
                <a:schemeClr val="tx1"/>
              </a:solidFill>
              <a:cs typeface="Simplified Arabic" pitchFamily="2" charset="-78"/>
            </a:endParaRPr>
          </a:p>
          <a:p>
            <a:pPr marL="354013" indent="-354013" algn="just">
              <a:defRPr/>
            </a:pPr>
            <a:r>
              <a:rPr lang="ar-IQ" sz="2400" b="1" dirty="0">
                <a:solidFill>
                  <a:schemeClr val="tx1"/>
                </a:solidFill>
                <a:cs typeface="Simplified Arabic" pitchFamily="2" charset="-78"/>
              </a:rPr>
              <a:t>- قم بأداء الاختبار القبلي لهذه الوحدة واجب على كل الفقرات الموجودة في هذا الاختبار فإذا حصلت على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أو أكثر انتقل إلى الوحدة النمطية التالية إما إذا حصلت على اقل من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ادرس هذه الوحدة بشكل جيد. </a:t>
            </a:r>
            <a:endParaRPr lang="en-US" sz="2400" b="1" dirty="0">
              <a:solidFill>
                <a:schemeClr val="tx1"/>
              </a:solidFill>
              <a:cs typeface="Simplified Arabic" pitchFamily="2" charset="-78"/>
            </a:endParaRPr>
          </a:p>
          <a:p>
            <a:pPr marL="354013" indent="-354013" algn="just">
              <a:defRPr/>
            </a:pPr>
            <a:r>
              <a:rPr lang="ar-IQ" sz="2400" b="1" dirty="0">
                <a:solidFill>
                  <a:schemeClr val="tx1"/>
                </a:solidFill>
                <a:cs typeface="Simplified Arabic" pitchFamily="2" charset="-78"/>
              </a:rPr>
              <a:t>- قم بأداء الاختبار </a:t>
            </a:r>
            <a:r>
              <a:rPr lang="ar-IQ" sz="2400" b="1" dirty="0" err="1">
                <a:solidFill>
                  <a:schemeClr val="tx1"/>
                </a:solidFill>
                <a:cs typeface="Simplified Arabic" pitchFamily="2" charset="-78"/>
              </a:rPr>
              <a:t>البعدي</a:t>
            </a:r>
            <a:r>
              <a:rPr lang="ar-IQ" sz="2400" b="1" dirty="0">
                <a:solidFill>
                  <a:schemeClr val="tx1"/>
                </a:solidFill>
                <a:cs typeface="Simplified Arabic" pitchFamily="2" charset="-78"/>
              </a:rPr>
              <a:t> فإذا حصلت على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أو أكثر انتقل إلى الوحدة النمطية التالية إما إذا حصلت على اقل من (</a:t>
            </a:r>
            <a:r>
              <a:rPr lang="en-US" sz="2400" b="1" dirty="0">
                <a:solidFill>
                  <a:schemeClr val="tx1"/>
                </a:solidFill>
                <a:cs typeface="Simplified Arabic" pitchFamily="2" charset="-78"/>
              </a:rPr>
              <a:t>8</a:t>
            </a:r>
            <a:r>
              <a:rPr lang="ar-IQ" sz="2400" b="1" dirty="0">
                <a:solidFill>
                  <a:schemeClr val="tx1"/>
                </a:solidFill>
                <a:cs typeface="Simplified Arabic" pitchFamily="2" charset="-78"/>
              </a:rPr>
              <a:t> درجة) فأعد دراسة هذه الوحدة. </a:t>
            </a:r>
          </a:p>
          <a:p>
            <a:pPr marL="354013" indent="-354013" algn="just">
              <a:defRPr/>
            </a:pPr>
            <a:r>
              <a:rPr lang="ar-IQ" sz="2400" b="1" dirty="0">
                <a:solidFill>
                  <a:schemeClr val="tx1"/>
                </a:solidFill>
                <a:cs typeface="Simplified Arabic" pitchFamily="2" charset="-78"/>
              </a:rPr>
              <a:t>- التأكد من الحلول الصحيحة وتشخيص مواطن الخطأ. </a:t>
            </a:r>
          </a:p>
          <a:p>
            <a:pPr algn="just">
              <a:defRPr/>
            </a:pPr>
            <a:r>
              <a:rPr lang="ar-IQ" sz="2800" b="1" dirty="0">
                <a:solidFill>
                  <a:schemeClr val="tx1"/>
                </a:solidFill>
                <a:cs typeface="Simplified Arabic" pitchFamily="2" charset="-78"/>
              </a:rPr>
              <a:t>ثانياً: </a:t>
            </a:r>
            <a:r>
              <a:rPr lang="ar-IQ" sz="2800" b="1" u="sng" dirty="0">
                <a:solidFill>
                  <a:schemeClr val="tx1"/>
                </a:solidFill>
                <a:cs typeface="Simplified Arabic" pitchFamily="2" charset="-78"/>
              </a:rPr>
              <a:t>الأهداف الأدائية</a:t>
            </a:r>
            <a:r>
              <a:rPr lang="ar-IQ" sz="2800" b="1" dirty="0">
                <a:solidFill>
                  <a:schemeClr val="tx1"/>
                </a:solidFill>
                <a:cs typeface="Simplified Arabic" pitchFamily="2" charset="-78"/>
              </a:rPr>
              <a:t>: </a:t>
            </a:r>
            <a:endParaRPr lang="en-US" sz="2800" b="1" dirty="0">
              <a:solidFill>
                <a:schemeClr val="tx1"/>
              </a:solidFill>
              <a:cs typeface="Simplified Arabic" pitchFamily="2" charset="-78"/>
            </a:endParaRPr>
          </a:p>
          <a:p>
            <a:pPr algn="just">
              <a:defRPr/>
            </a:pPr>
            <a:r>
              <a:rPr lang="ar-IQ" sz="2400" b="1" dirty="0">
                <a:solidFill>
                  <a:schemeClr val="tx1"/>
                </a:solidFill>
                <a:cs typeface="Simplified Arabic" pitchFamily="2" charset="-78"/>
              </a:rPr>
              <a:t>سيكون الطالب بعد الانتهاء من دراسة هذه الوحدة النمطية قادراً على أن:- </a:t>
            </a:r>
            <a:endParaRPr lang="en-US" sz="2400" b="1" dirty="0">
              <a:solidFill>
                <a:schemeClr val="tx1"/>
              </a:solidFill>
              <a:cs typeface="Simplified Arabic" pitchFamily="2" charset="-78"/>
            </a:endParaRPr>
          </a:p>
          <a:p>
            <a:pPr algn="just">
              <a:defRPr/>
            </a:pPr>
            <a:r>
              <a:rPr lang="en-US" sz="2400" b="1" dirty="0">
                <a:solidFill>
                  <a:schemeClr val="tx1"/>
                </a:solidFill>
                <a:cs typeface="Simplified Arabic" pitchFamily="2" charset="-78"/>
              </a:rPr>
              <a:t>1</a:t>
            </a:r>
            <a:r>
              <a:rPr lang="ar-IQ" sz="2400" b="1" dirty="0">
                <a:solidFill>
                  <a:schemeClr val="tx1"/>
                </a:solidFill>
                <a:cs typeface="Simplified Arabic" pitchFamily="2" charset="-78"/>
              </a:rPr>
              <a:t> . يتعرف على مفهوم مقاييس التشتت واستخداماتها. </a:t>
            </a:r>
            <a:endParaRPr lang="en-US" sz="2400" b="1" dirty="0">
              <a:solidFill>
                <a:schemeClr val="tx1"/>
              </a:solidFill>
              <a:cs typeface="Simplified Arabic" pitchFamily="2" charset="-78"/>
            </a:endParaRPr>
          </a:p>
          <a:p>
            <a:pPr algn="just">
              <a:defRPr/>
            </a:pPr>
            <a:r>
              <a:rPr lang="en-US" sz="2400" b="1" dirty="0">
                <a:solidFill>
                  <a:schemeClr val="tx1"/>
                </a:solidFill>
                <a:cs typeface="Simplified Arabic" pitchFamily="2" charset="-78"/>
              </a:rPr>
              <a:t>2</a:t>
            </a:r>
            <a:r>
              <a:rPr lang="ar-IQ" sz="2400" b="1" dirty="0">
                <a:solidFill>
                  <a:schemeClr val="tx1"/>
                </a:solidFill>
                <a:cs typeface="Simplified Arabic" pitchFamily="2" charset="-78"/>
              </a:rPr>
              <a:t> . يحسب المدى المطلق للبيانات المبوبة وغير المبوبة. </a:t>
            </a:r>
          </a:p>
          <a:p>
            <a:pPr algn="just">
              <a:defRPr/>
            </a:pPr>
            <a:r>
              <a:rPr lang="en-US" sz="2400" b="1" dirty="0">
                <a:solidFill>
                  <a:schemeClr val="tx1"/>
                </a:solidFill>
                <a:cs typeface="Simplified Arabic" pitchFamily="2" charset="-78"/>
              </a:rPr>
              <a:t>3</a:t>
            </a:r>
            <a:r>
              <a:rPr lang="ar-IQ" sz="2400" b="1" dirty="0">
                <a:solidFill>
                  <a:schemeClr val="tx1"/>
                </a:solidFill>
                <a:cs typeface="Simplified Arabic" pitchFamily="2" charset="-78"/>
              </a:rPr>
              <a:t> . يحسب الانحراف </a:t>
            </a:r>
            <a:r>
              <a:rPr lang="ar-IQ" sz="2400" b="1" dirty="0" err="1">
                <a:solidFill>
                  <a:schemeClr val="tx1"/>
                </a:solidFill>
                <a:cs typeface="Simplified Arabic" pitchFamily="2" charset="-78"/>
              </a:rPr>
              <a:t>الربعي</a:t>
            </a:r>
            <a:r>
              <a:rPr lang="ar-IQ" sz="2400" b="1" dirty="0">
                <a:solidFill>
                  <a:schemeClr val="tx1"/>
                </a:solidFill>
                <a:cs typeface="Simplified Arabic" pitchFamily="2" charset="-78"/>
              </a:rPr>
              <a:t> للبيانات الغير مبوبة. </a:t>
            </a:r>
            <a:endParaRPr lang="en-US" sz="2400" b="1" dirty="0">
              <a:solidFill>
                <a:schemeClr val="tx1"/>
              </a:solidFill>
              <a:cs typeface="Simplified Arabic" pitchFamily="2" charset="-78"/>
            </a:endParaRPr>
          </a:p>
          <a:p>
            <a:pPr algn="just">
              <a:defRPr/>
            </a:pPr>
            <a:r>
              <a:rPr lang="en-US" sz="2400" b="1" dirty="0">
                <a:solidFill>
                  <a:schemeClr val="tx1"/>
                </a:solidFill>
                <a:cs typeface="Simplified Arabic" pitchFamily="2" charset="-78"/>
              </a:rPr>
              <a:t>4</a:t>
            </a:r>
            <a:r>
              <a:rPr lang="ar-IQ" sz="2400" b="1" dirty="0">
                <a:solidFill>
                  <a:schemeClr val="tx1"/>
                </a:solidFill>
                <a:cs typeface="Simplified Arabic" pitchFamily="2" charset="-78"/>
              </a:rPr>
              <a:t> . يحسب الانحراف المعياري للبيانات المبوبة وغير المبوبة. </a:t>
            </a:r>
          </a:p>
          <a:p>
            <a:pPr algn="just">
              <a:defRPr/>
            </a:pPr>
            <a:r>
              <a:rPr lang="en-US" sz="2400" b="1" dirty="0">
                <a:solidFill>
                  <a:schemeClr val="tx1"/>
                </a:solidFill>
                <a:cs typeface="Simplified Arabic" pitchFamily="2" charset="-78"/>
              </a:rPr>
              <a:t>5</a:t>
            </a:r>
            <a:r>
              <a:rPr lang="ar-IQ" sz="2400" b="1" dirty="0">
                <a:solidFill>
                  <a:schemeClr val="tx1"/>
                </a:solidFill>
                <a:cs typeface="Simplified Arabic" pitchFamily="2" charset="-78"/>
              </a:rPr>
              <a:t> . يحسب الانحراف المتوسط للبيانات المبوبة وغير المبوبة. </a:t>
            </a:r>
            <a:endParaRPr lang="en-US" sz="2400" b="1" dirty="0">
              <a:solidFill>
                <a:schemeClr val="tx1"/>
              </a:solidFill>
              <a:cs typeface="Simplified Arabic" pitchFamily="2" charset="-78"/>
            </a:endParaRPr>
          </a:p>
        </p:txBody>
      </p:sp>
    </p:spTree>
  </p:cSld>
  <p:clrMapOvr>
    <a:masterClrMapping/>
  </p:clrMapOvr>
  <p:transition spd="slow">
    <p:wheel spokes="2"/>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4)">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000" b="1" dirty="0">
                <a:solidFill>
                  <a:schemeClr val="tx1"/>
                </a:solidFill>
                <a:cs typeface="Simplified Arabic" pitchFamily="2" charset="-78"/>
              </a:rPr>
              <a:t>ثالثاً: </a:t>
            </a:r>
            <a:r>
              <a:rPr lang="ar-IQ" sz="2000" b="1" u="sng" dirty="0">
                <a:solidFill>
                  <a:schemeClr val="tx1"/>
                </a:solidFill>
                <a:cs typeface="Simplified Arabic" pitchFamily="2" charset="-78"/>
              </a:rPr>
              <a:t>الاختبار القبلي</a:t>
            </a:r>
            <a:r>
              <a:rPr lang="ar-IQ" sz="2000" b="1" dirty="0">
                <a:solidFill>
                  <a:schemeClr val="tx1"/>
                </a:solidFill>
                <a:cs typeface="Simplified Arabic" pitchFamily="2" charset="-78"/>
              </a:rPr>
              <a:t>: </a:t>
            </a:r>
            <a:endParaRPr lang="en-US" sz="2000" dirty="0">
              <a:solidFill>
                <a:schemeClr val="tx1"/>
              </a:solidFill>
              <a:cs typeface="Simplified Arabic" pitchFamily="2" charset="-78"/>
            </a:endParaRPr>
          </a:p>
          <a:p>
            <a:pPr algn="just">
              <a:defRPr/>
            </a:pPr>
            <a:r>
              <a:rPr lang="ar-IQ" sz="2000" dirty="0">
                <a:solidFill>
                  <a:schemeClr val="tx1"/>
                </a:solidFill>
                <a:cs typeface="Simplified Arabic" pitchFamily="2" charset="-78"/>
              </a:rPr>
              <a:t>اختر الحرف الذي يمثل الإجابة الصحيحة من بين الأجوبة التالية:- </a:t>
            </a:r>
            <a:endParaRPr lang="en-US" sz="2000" dirty="0">
              <a:solidFill>
                <a:schemeClr val="tx1"/>
              </a:solidFill>
              <a:cs typeface="Simplified Arabic" pitchFamily="2" charset="-78"/>
            </a:endParaRPr>
          </a:p>
          <a:p>
            <a:pPr marL="354013" indent="-354013" algn="just">
              <a:defRPr/>
            </a:pPr>
            <a:r>
              <a:rPr lang="en-US" sz="2000" dirty="0">
                <a:solidFill>
                  <a:schemeClr val="tx1"/>
                </a:solidFill>
                <a:cs typeface="Simplified Arabic" pitchFamily="2" charset="-78"/>
              </a:rPr>
              <a:t>1</a:t>
            </a:r>
            <a:r>
              <a:rPr lang="ar-IQ" sz="2000" dirty="0">
                <a:solidFill>
                  <a:schemeClr val="tx1"/>
                </a:solidFill>
                <a:cs typeface="Simplified Arabic" pitchFamily="2" charset="-78"/>
              </a:rPr>
              <a:t> . يعطي المدى المطلق فكرة خاطئة عن تجانس البيانات إذا كانت القيم تحتوي على حدود شاذة عند طرفيها لأنه:-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يتأثر بالقيمة الصغرى.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ب . يتأثر بالقيمة الكبرى. </a:t>
            </a:r>
            <a:endParaRPr lang="en-US" sz="2000" dirty="0">
              <a:solidFill>
                <a:schemeClr val="tx1"/>
              </a:solidFill>
              <a:cs typeface="Simplified Arabic" pitchFamily="2" charset="-78"/>
            </a:endParaRPr>
          </a:p>
          <a:p>
            <a:pPr indent="354013"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يتأثر بالقيمتين الصغرى والكبرى.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د . يتأثر بمعدل القيمتين الصغرى والكبرى. </a:t>
            </a:r>
            <a:endParaRPr lang="en-US" sz="2000" dirty="0">
              <a:solidFill>
                <a:schemeClr val="tx1"/>
              </a:solidFill>
              <a:cs typeface="Simplified Arabic" pitchFamily="2" charset="-78"/>
            </a:endParaRPr>
          </a:p>
          <a:p>
            <a:pPr algn="just">
              <a:defRPr/>
            </a:pPr>
            <a:r>
              <a:rPr lang="en-US" sz="2000" dirty="0">
                <a:solidFill>
                  <a:schemeClr val="tx1"/>
                </a:solidFill>
                <a:cs typeface="Simplified Arabic" pitchFamily="2" charset="-78"/>
              </a:rPr>
              <a:t>2</a:t>
            </a:r>
            <a:r>
              <a:rPr lang="ar-IQ" sz="2000" dirty="0">
                <a:solidFill>
                  <a:schemeClr val="tx1"/>
                </a:solidFill>
                <a:cs typeface="Simplified Arabic" pitchFamily="2" charset="-78"/>
              </a:rPr>
              <a:t> . إذا ضربنا مجموعة من القيم الأصلية بمقدار ثابت فأن الانحراف المعياري الجديد:-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يساوي الانحراف المعياري القديم.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ب . يساوي الانحراف المعياري القديم مضروباً بالمقدار الثابت. </a:t>
            </a:r>
            <a:endParaRPr lang="en-US" sz="2000" dirty="0">
              <a:solidFill>
                <a:schemeClr val="tx1"/>
              </a:solidFill>
              <a:cs typeface="Simplified Arabic" pitchFamily="2" charset="-78"/>
            </a:endParaRPr>
          </a:p>
          <a:p>
            <a:pPr indent="354013"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يساوي الانحراف المعياري القديم مضافاً له المقدار الثابت.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د . يساوي الانحراف المعياري القديم مطروحاً منه المقدار الثابت. </a:t>
            </a:r>
            <a:endParaRPr lang="en-US" sz="2000" dirty="0">
              <a:solidFill>
                <a:schemeClr val="tx1"/>
              </a:solidFill>
              <a:cs typeface="Simplified Arabic" pitchFamily="2" charset="-78"/>
            </a:endParaRPr>
          </a:p>
          <a:p>
            <a:pPr algn="just">
              <a:defRPr/>
            </a:pPr>
            <a:r>
              <a:rPr lang="en-US" sz="2000" dirty="0">
                <a:solidFill>
                  <a:schemeClr val="tx1"/>
                </a:solidFill>
                <a:cs typeface="Simplified Arabic" pitchFamily="2" charset="-78"/>
              </a:rPr>
              <a:t>3</a:t>
            </a:r>
            <a:r>
              <a:rPr lang="ar-IQ" sz="2000" dirty="0">
                <a:solidFill>
                  <a:schemeClr val="tx1"/>
                </a:solidFill>
                <a:cs typeface="Simplified Arabic" pitchFamily="2" charset="-78"/>
              </a:rPr>
              <a:t> . إذا كانت لديك القيم </a:t>
            </a:r>
            <a:r>
              <a:rPr lang="en-US" sz="2000" dirty="0">
                <a:solidFill>
                  <a:schemeClr val="tx1"/>
                </a:solidFill>
                <a:cs typeface="Simplified Arabic" pitchFamily="2" charset="-78"/>
              </a:rPr>
              <a:t>(0 , 0 , 0 , 2 , 2 , 2)</a:t>
            </a:r>
            <a:r>
              <a:rPr lang="ar-IQ" sz="2000" dirty="0">
                <a:solidFill>
                  <a:schemeClr val="tx1"/>
                </a:solidFill>
                <a:cs typeface="Simplified Arabic" pitchFamily="2" charset="-78"/>
              </a:rPr>
              <a:t> فأن الانحراف المعياري لهذه القيم هو:-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a:t>
            </a:r>
            <a:r>
              <a:rPr lang="en-US" sz="2000" dirty="0">
                <a:solidFill>
                  <a:schemeClr val="tx1"/>
                </a:solidFill>
                <a:cs typeface="Simplified Arabic" pitchFamily="2" charset="-78"/>
              </a:rPr>
              <a:t>(1)</a:t>
            </a:r>
            <a:r>
              <a:rPr lang="ar-IQ" sz="2000" dirty="0">
                <a:solidFill>
                  <a:schemeClr val="tx1"/>
                </a:solidFill>
                <a:cs typeface="Simplified Arabic" pitchFamily="2" charset="-78"/>
              </a:rPr>
              <a:t>. 	  ب . (صفر). 		 </a:t>
            </a: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a:t>
            </a:r>
            <a:r>
              <a:rPr lang="en-US" sz="2000" dirty="0">
                <a:solidFill>
                  <a:schemeClr val="tx1"/>
                </a:solidFill>
                <a:cs typeface="Simplified Arabic" pitchFamily="2" charset="-78"/>
              </a:rPr>
              <a:t>(2)</a:t>
            </a:r>
            <a:r>
              <a:rPr lang="ar-IQ" sz="2000" dirty="0">
                <a:solidFill>
                  <a:schemeClr val="tx1"/>
                </a:solidFill>
                <a:cs typeface="Simplified Arabic" pitchFamily="2" charset="-78"/>
              </a:rPr>
              <a:t> 	      د . </a:t>
            </a:r>
            <a:r>
              <a:rPr lang="en-US" sz="2000" dirty="0">
                <a:solidFill>
                  <a:schemeClr val="tx1"/>
                </a:solidFill>
                <a:cs typeface="Simplified Arabic" pitchFamily="2" charset="-78"/>
              </a:rPr>
              <a:t>(0.707)</a:t>
            </a:r>
            <a:r>
              <a:rPr lang="ar-IQ" sz="2000" dirty="0">
                <a:solidFill>
                  <a:schemeClr val="tx1"/>
                </a:solidFill>
                <a:cs typeface="Simplified Arabic" pitchFamily="2" charset="-78"/>
              </a:rPr>
              <a:t>. </a:t>
            </a:r>
            <a:endParaRPr lang="en-US" sz="2000" dirty="0">
              <a:solidFill>
                <a:schemeClr val="tx1"/>
              </a:solidFill>
              <a:cs typeface="Simplified Arabic" pitchFamily="2" charset="-78"/>
            </a:endParaRPr>
          </a:p>
          <a:p>
            <a:pPr marL="354013" indent="-354013" algn="just">
              <a:defRPr/>
            </a:pPr>
            <a:r>
              <a:rPr lang="en-US" sz="2000" dirty="0">
                <a:solidFill>
                  <a:schemeClr val="tx1"/>
                </a:solidFill>
                <a:cs typeface="Simplified Arabic" pitchFamily="2" charset="-78"/>
              </a:rPr>
              <a:t>4</a:t>
            </a:r>
            <a:r>
              <a:rPr lang="ar-IQ" sz="2000" dirty="0">
                <a:solidFill>
                  <a:schemeClr val="tx1"/>
                </a:solidFill>
                <a:cs typeface="Simplified Arabic" pitchFamily="2" charset="-78"/>
              </a:rPr>
              <a:t> . إذا كانت لديك مجموعة البيانات التالية </a:t>
            </a:r>
            <a:r>
              <a:rPr lang="en-US" sz="2000" dirty="0">
                <a:solidFill>
                  <a:schemeClr val="tx1"/>
                </a:solidFill>
                <a:cs typeface="Simplified Arabic" pitchFamily="2" charset="-78"/>
              </a:rPr>
              <a:t>(3 , 10 , 12 , 8 , 4)</a:t>
            </a:r>
            <a:r>
              <a:rPr lang="ar-IQ" sz="2000" dirty="0">
                <a:solidFill>
                  <a:schemeClr val="tx1"/>
                </a:solidFill>
                <a:cs typeface="Simplified Arabic" pitchFamily="2" charset="-78"/>
              </a:rPr>
              <a:t> فأن المدى المطلق لهذه المجموعة هو:-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a:t>
            </a:r>
            <a:r>
              <a:rPr lang="en-US" sz="2000" dirty="0">
                <a:solidFill>
                  <a:schemeClr val="tx1"/>
                </a:solidFill>
                <a:cs typeface="Simplified Arabic" pitchFamily="2" charset="-78"/>
              </a:rPr>
              <a:t>(8)</a:t>
            </a:r>
            <a:r>
              <a:rPr lang="ar-IQ" sz="2000" dirty="0">
                <a:solidFill>
                  <a:schemeClr val="tx1"/>
                </a:solidFill>
                <a:cs typeface="Simplified Arabic" pitchFamily="2" charset="-78"/>
              </a:rPr>
              <a:t>. 	  ب .</a:t>
            </a:r>
            <a:r>
              <a:rPr lang="en-US" sz="2000" dirty="0">
                <a:solidFill>
                  <a:schemeClr val="tx1"/>
                </a:solidFill>
                <a:cs typeface="Simplified Arabic" pitchFamily="2" charset="-78"/>
              </a:rPr>
              <a:t>(7)</a:t>
            </a:r>
            <a:r>
              <a:rPr lang="ar-IQ" sz="2000" dirty="0">
                <a:solidFill>
                  <a:schemeClr val="tx1"/>
                </a:solidFill>
                <a:cs typeface="Simplified Arabic" pitchFamily="2" charset="-78"/>
              </a:rPr>
              <a:t>. 		</a:t>
            </a: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a:t>
            </a:r>
            <a:r>
              <a:rPr lang="en-US" sz="2000" dirty="0">
                <a:solidFill>
                  <a:schemeClr val="tx1"/>
                </a:solidFill>
                <a:cs typeface="Simplified Arabic" pitchFamily="2" charset="-78"/>
              </a:rPr>
              <a:t>(9)</a:t>
            </a:r>
            <a:r>
              <a:rPr lang="ar-IQ" sz="2000" dirty="0">
                <a:solidFill>
                  <a:schemeClr val="tx1"/>
                </a:solidFill>
                <a:cs typeface="Simplified Arabic" pitchFamily="2" charset="-78"/>
              </a:rPr>
              <a:t> 	      د . </a:t>
            </a:r>
            <a:r>
              <a:rPr lang="en-US" sz="2000" dirty="0">
                <a:solidFill>
                  <a:schemeClr val="tx1"/>
                </a:solidFill>
                <a:cs typeface="Simplified Arabic" pitchFamily="2" charset="-78"/>
              </a:rPr>
              <a:t>(12)</a:t>
            </a:r>
            <a:r>
              <a:rPr lang="ar-IQ" sz="2000" dirty="0">
                <a:solidFill>
                  <a:schemeClr val="tx1"/>
                </a:solidFill>
                <a:cs typeface="Simplified Arabic" pitchFamily="2" charset="-78"/>
              </a:rPr>
              <a:t>. </a:t>
            </a:r>
            <a:endParaRPr lang="en-US" sz="2000" dirty="0">
              <a:solidFill>
                <a:schemeClr val="tx1"/>
              </a:solidFill>
              <a:cs typeface="Simplified Arabic" pitchFamily="2" charset="-78"/>
            </a:endParaRPr>
          </a:p>
        </p:txBody>
      </p:sp>
    </p:spTree>
  </p:cSld>
  <p:clrMapOvr>
    <a:masterClrMapping/>
  </p:clrMapOvr>
  <p:transition spd="slow">
    <p:checker dir="vert"/>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0" fill="hold"/>
                                        <p:tgtEl>
                                          <p:spTgt spid="9"/>
                                        </p:tgtEl>
                                        <p:attrNameLst>
                                          <p:attrName>ppt_x</p:attrName>
                                        </p:attrNameLst>
                                      </p:cBhvr>
                                      <p:tavLst>
                                        <p:tav tm="0">
                                          <p:val>
                                            <p:strVal val="#ppt_x"/>
                                          </p:val>
                                        </p:tav>
                                        <p:tav tm="100000">
                                          <p:val>
                                            <p:strVal val="#ppt_x"/>
                                          </p:val>
                                        </p:tav>
                                      </p:tavLst>
                                    </p:anim>
                                    <p:anim calcmode="lin" valueType="num">
                                      <p:cBhvr additive="base">
                                        <p:cTn id="8"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en-US" sz="2400" dirty="0">
                <a:solidFill>
                  <a:schemeClr val="tx1"/>
                </a:solidFill>
                <a:cs typeface="Simplified Arabic" pitchFamily="2" charset="-78"/>
              </a:rPr>
              <a:t>5</a:t>
            </a:r>
            <a:r>
              <a:rPr lang="ar-IQ" sz="2400" dirty="0">
                <a:solidFill>
                  <a:schemeClr val="tx1"/>
                </a:solidFill>
                <a:cs typeface="Simplified Arabic" pitchFamily="2" charset="-78"/>
              </a:rPr>
              <a:t> . إذا كانت لديك البيانات وكما مدون في الجدول التالي فأن المدى المطلق هو:-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أ .</a:t>
            </a:r>
            <a:r>
              <a:rPr lang="en-US" sz="2400" dirty="0">
                <a:solidFill>
                  <a:schemeClr val="tx1"/>
                </a:solidFill>
                <a:cs typeface="Simplified Arabic" pitchFamily="2" charset="-78"/>
              </a:rPr>
              <a:t>( 2 ) </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ب . </a:t>
            </a:r>
            <a:r>
              <a:rPr lang="en-US" sz="2400" dirty="0">
                <a:solidFill>
                  <a:schemeClr val="tx1"/>
                </a:solidFill>
                <a:cs typeface="Simplified Arabic" pitchFamily="2" charset="-78"/>
              </a:rPr>
              <a:t>( 3.5 )</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354013" algn="just">
              <a:defRPr/>
            </a:pPr>
            <a:r>
              <a:rPr lang="ar-IQ" sz="2400" dirty="0" err="1">
                <a:solidFill>
                  <a:schemeClr val="tx1"/>
                </a:solidFill>
                <a:cs typeface="Simplified Arabic" pitchFamily="2" charset="-78"/>
              </a:rPr>
              <a:t>جـ</a:t>
            </a:r>
            <a:r>
              <a:rPr lang="ar-IQ" sz="2400" dirty="0">
                <a:solidFill>
                  <a:schemeClr val="tx1"/>
                </a:solidFill>
                <a:cs typeface="Simplified Arabic" pitchFamily="2" charset="-78"/>
              </a:rPr>
              <a:t> . </a:t>
            </a:r>
            <a:r>
              <a:rPr lang="en-US" sz="2400" dirty="0">
                <a:solidFill>
                  <a:schemeClr val="tx1"/>
                </a:solidFill>
                <a:cs typeface="Simplified Arabic" pitchFamily="2" charset="-78"/>
              </a:rPr>
              <a:t>( 4 )</a:t>
            </a:r>
            <a:r>
              <a:rPr lang="ar-IQ" sz="2400" dirty="0">
                <a:solidFill>
                  <a:schemeClr val="tx1"/>
                </a:solidFill>
                <a:cs typeface="Simplified Arabic" pitchFamily="2" charset="-78"/>
              </a:rPr>
              <a:t>. </a:t>
            </a:r>
            <a:endParaRPr lang="en-US" sz="2400" dirty="0">
              <a:solidFill>
                <a:schemeClr val="tx1"/>
              </a:solidFill>
              <a:cs typeface="Simplified Arabic" pitchFamily="2" charset="-78"/>
            </a:endParaRPr>
          </a:p>
          <a:p>
            <a:pPr indent="354013" algn="just">
              <a:defRPr/>
            </a:pPr>
            <a:r>
              <a:rPr lang="ar-IQ" sz="2400" dirty="0">
                <a:solidFill>
                  <a:schemeClr val="tx1"/>
                </a:solidFill>
                <a:cs typeface="Simplified Arabic" pitchFamily="2" charset="-78"/>
              </a:rPr>
              <a:t>د . </a:t>
            </a:r>
            <a:r>
              <a:rPr lang="en-US" sz="2400" dirty="0">
                <a:solidFill>
                  <a:schemeClr val="tx1"/>
                </a:solidFill>
                <a:cs typeface="Simplified Arabic" pitchFamily="2" charset="-78"/>
              </a:rPr>
              <a:t>( 8 )</a:t>
            </a:r>
            <a:r>
              <a:rPr lang="ar-IQ" sz="2400" dirty="0">
                <a:solidFill>
                  <a:schemeClr val="tx1"/>
                </a:solidFill>
                <a:cs typeface="Simplified Arabic" pitchFamily="2" charset="-78"/>
              </a:rPr>
              <a:t>. </a:t>
            </a:r>
          </a:p>
          <a:p>
            <a:pPr indent="354013" algn="just">
              <a:defRPr/>
            </a:pPr>
            <a:endParaRPr lang="en-US" sz="2400" dirty="0">
              <a:solidFill>
                <a:schemeClr val="tx1"/>
              </a:solidFill>
              <a:cs typeface="Simplified Arabic" pitchFamily="2" charset="-78"/>
            </a:endParaRPr>
          </a:p>
          <a:p>
            <a:pPr indent="354013" algn="just">
              <a:defRPr/>
            </a:pPr>
            <a:endParaRPr lang="ar-IQ" sz="2400" dirty="0">
              <a:solidFill>
                <a:schemeClr val="tx1"/>
              </a:solidFill>
              <a:cs typeface="Simplified Arabic" pitchFamily="2" charset="-78"/>
            </a:endParaRPr>
          </a:p>
          <a:p>
            <a:pPr indent="354013" algn="just">
              <a:defRPr/>
            </a:pPr>
            <a:endParaRPr lang="ar-IQ"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a:p>
            <a:pPr indent="354013" algn="just">
              <a:defRPr/>
            </a:pPr>
            <a:endParaRPr lang="en-US" sz="24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1600200" y="2057400"/>
          <a:ext cx="5257800" cy="2523744"/>
        </p:xfrm>
        <a:graphic>
          <a:graphicData uri="http://schemas.openxmlformats.org/drawingml/2006/table">
            <a:tbl>
              <a:tblPr rtl="1" firstRow="1" bandRow="1">
                <a:tableStyleId>{5C22544A-7EE6-4342-B048-85BDC9FD1C3A}</a:tableStyleId>
              </a:tblPr>
              <a:tblGrid>
                <a:gridCol w="2628900"/>
                <a:gridCol w="2628900"/>
              </a:tblGrid>
              <a:tr h="370840">
                <a:tc>
                  <a:txBody>
                    <a:bodyPr/>
                    <a:lstStyle/>
                    <a:p>
                      <a:pPr algn="ctr" rtl="1">
                        <a:lnSpc>
                          <a:spcPct val="115000"/>
                        </a:lnSpc>
                        <a:spcAft>
                          <a:spcPts val="1000"/>
                        </a:spcAft>
                      </a:pPr>
                      <a:r>
                        <a:rPr lang="en-US" sz="2400" dirty="0" err="1">
                          <a:latin typeface="Calibri"/>
                          <a:ea typeface="Calibri"/>
                          <a:cs typeface="Simplified Arabic"/>
                        </a:rPr>
                        <a:t>Fi</a:t>
                      </a:r>
                      <a:r>
                        <a:rPr lang="ar-IQ" sz="2400" dirty="0">
                          <a:latin typeface="Calibri"/>
                          <a:ea typeface="Calibri"/>
                          <a:cs typeface="Simplified Arabic"/>
                        </a:rPr>
                        <a:t> </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Classes </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2 -</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a:latin typeface="Calibri"/>
                          <a:ea typeface="Calibri"/>
                          <a:cs typeface="Simplified Arabic"/>
                        </a:rPr>
                        <a:t>2</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4 -</a:t>
                      </a:r>
                      <a:endParaRPr lang="en-US" sz="1800" dirty="0">
                        <a:latin typeface="Calibri"/>
                        <a:ea typeface="Calibri"/>
                        <a:cs typeface="Arial"/>
                      </a:endParaRPr>
                    </a:p>
                  </a:txBody>
                  <a:tcPr marL="68580" marR="68580" marT="0" marB="0"/>
                </a:tc>
              </a:tr>
              <a:tr h="370840">
                <a:tc>
                  <a:txBody>
                    <a:bodyPr/>
                    <a:lstStyle/>
                    <a:p>
                      <a:pPr algn="ctr" rtl="0">
                        <a:lnSpc>
                          <a:spcPct val="115000"/>
                        </a:lnSpc>
                        <a:spcAft>
                          <a:spcPts val="1000"/>
                        </a:spcAft>
                      </a:pPr>
                      <a:r>
                        <a:rPr lang="en-US" sz="2400" dirty="0">
                          <a:latin typeface="Calibri"/>
                          <a:ea typeface="Calibri"/>
                          <a:cs typeface="Simplified Arabic"/>
                        </a:rPr>
                        <a:t>4</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6 - </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3</a:t>
                      </a:r>
                      <a:endParaRPr lang="en-US" sz="1800" dirty="0">
                        <a:latin typeface="Calibri"/>
                        <a:ea typeface="Calibri"/>
                        <a:cs typeface="Arial"/>
                      </a:endParaRPr>
                    </a:p>
                  </a:txBody>
                  <a:tcPr marL="68580" marR="68580" marT="0" marB="0"/>
                </a:tc>
                <a:tc>
                  <a:txBody>
                    <a:bodyPr/>
                    <a:lstStyle/>
                    <a:p>
                      <a:pPr algn="ctr" rtl="0">
                        <a:lnSpc>
                          <a:spcPct val="115000"/>
                        </a:lnSpc>
                        <a:spcAft>
                          <a:spcPts val="1000"/>
                        </a:spcAft>
                      </a:pPr>
                      <a:r>
                        <a:rPr lang="en-US" sz="2400" dirty="0">
                          <a:latin typeface="Calibri"/>
                          <a:ea typeface="Calibri"/>
                          <a:cs typeface="Simplified Arabic"/>
                        </a:rPr>
                        <a:t>8 – 10</a:t>
                      </a:r>
                      <a:endParaRPr lang="en-US" sz="1800" dirty="0">
                        <a:latin typeface="Calibri"/>
                        <a:ea typeface="Calibri"/>
                        <a:cs typeface="Arial"/>
                      </a:endParaRPr>
                    </a:p>
                  </a:txBody>
                  <a:tcPr marL="68580" marR="68580" marT="0" marB="0"/>
                </a:tc>
              </a:tr>
              <a:tr h="370840">
                <a:tc>
                  <a:txBody>
                    <a:bodyPr/>
                    <a:lstStyle/>
                    <a:p>
                      <a:pPr algn="ctr" rtl="1">
                        <a:lnSpc>
                          <a:spcPct val="115000"/>
                        </a:lnSpc>
                        <a:spcAft>
                          <a:spcPts val="1000"/>
                        </a:spcAft>
                      </a:pPr>
                      <a:r>
                        <a:rPr lang="en-US" sz="2400" dirty="0" smtClean="0">
                          <a:latin typeface="Calibri"/>
                          <a:ea typeface="Calibri"/>
                          <a:cs typeface="Simplified Arabic"/>
                        </a:rPr>
                        <a:t>12</a:t>
                      </a:r>
                      <a:endParaRPr lang="en-US" sz="1800" dirty="0">
                        <a:latin typeface="Calibri"/>
                        <a:ea typeface="Calibri"/>
                        <a:cs typeface="Arial"/>
                      </a:endParaRPr>
                    </a:p>
                  </a:txBody>
                  <a:tcPr marL="68580" marR="68580" marT="0" marB="0"/>
                </a:tc>
                <a:tc>
                  <a:txBody>
                    <a:bodyPr/>
                    <a:lstStyle/>
                    <a:p>
                      <a:pPr algn="ctr" rtl="1">
                        <a:lnSpc>
                          <a:spcPct val="115000"/>
                        </a:lnSpc>
                        <a:spcAft>
                          <a:spcPts val="1000"/>
                        </a:spcAft>
                      </a:pPr>
                      <a:r>
                        <a:rPr lang="en-US" sz="2400" dirty="0">
                          <a:latin typeface="Calibri"/>
                          <a:ea typeface="Calibri"/>
                          <a:cs typeface="Simplified Arabic"/>
                        </a:rPr>
                        <a:t>Σ</a:t>
                      </a:r>
                      <a:endParaRPr lang="en-US" sz="1800" dirty="0">
                        <a:latin typeface="Calibri"/>
                        <a:ea typeface="Calibri"/>
                        <a:cs typeface="Arial"/>
                      </a:endParaRPr>
                    </a:p>
                  </a:txBody>
                  <a:tcPr marL="68580" marR="68580" marT="0" marB="0"/>
                </a:tc>
              </a:tr>
            </a:tbl>
          </a:graphicData>
        </a:graphic>
      </p:graphicFrame>
      <p:sp>
        <p:nvSpPr>
          <p:cNvPr id="5" name="مستطيل مستدير الزوايا 4"/>
          <p:cNvSpPr/>
          <p:nvPr/>
        </p:nvSpPr>
        <p:spPr>
          <a:xfrm>
            <a:off x="1066800" y="5029200"/>
            <a:ext cx="7315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901700" indent="-901700" algn="just">
              <a:defRPr/>
            </a:pPr>
            <a:r>
              <a:rPr lang="ar-IQ" sz="2400" b="1" u="sng" dirty="0">
                <a:solidFill>
                  <a:schemeClr val="tx1"/>
                </a:solidFill>
                <a:latin typeface="Calibri" pitchFamily="34" charset="0"/>
                <a:ea typeface="Arial" pitchFamily="34" charset="0"/>
                <a:cs typeface="Simplified Arabic" pitchFamily="2" charset="-78"/>
              </a:rPr>
              <a:t>ملاحظة</a:t>
            </a:r>
            <a:r>
              <a:rPr lang="ar-IQ" sz="2400" b="1" dirty="0">
                <a:solidFill>
                  <a:schemeClr val="tx1"/>
                </a:solidFill>
                <a:latin typeface="Calibri" pitchFamily="34" charset="0"/>
                <a:ea typeface="Arial" pitchFamily="34" charset="0"/>
                <a:cs typeface="Simplified Arabic" pitchFamily="2" charset="-78"/>
              </a:rPr>
              <a:t>:</a:t>
            </a:r>
            <a:r>
              <a:rPr lang="ar-IQ" sz="2400" dirty="0">
                <a:solidFill>
                  <a:schemeClr val="tx1"/>
                </a:solidFill>
                <a:latin typeface="Calibri" pitchFamily="34" charset="0"/>
                <a:ea typeface="Arial" pitchFamily="34" charset="0"/>
                <a:cs typeface="Simplified Arabic" pitchFamily="2" charset="-78"/>
              </a:rPr>
              <a:t> تأكد من الإجابة قبل اختيار الإجابة الصحيحة، درجة الاختبار (</a:t>
            </a:r>
            <a:r>
              <a:rPr lang="en-US" sz="2400" dirty="0">
                <a:solidFill>
                  <a:schemeClr val="tx1"/>
                </a:solidFill>
                <a:latin typeface="Calibri" pitchFamily="34" charset="0"/>
                <a:ea typeface="Arial" pitchFamily="34" charset="0"/>
                <a:cs typeface="Simplified Arabic" pitchFamily="2" charset="-78"/>
              </a:rPr>
              <a:t>10</a:t>
            </a:r>
            <a:r>
              <a:rPr lang="ar-IQ" sz="2400" dirty="0">
                <a:solidFill>
                  <a:schemeClr val="tx1"/>
                </a:solidFill>
                <a:latin typeface="Calibri" pitchFamily="34" charset="0"/>
                <a:ea typeface="Arial" pitchFamily="34" charset="0"/>
                <a:cs typeface="Simplified Arabic" pitchFamily="2" charset="-78"/>
              </a:rPr>
              <a:t> درجة) وتوزع الدرجة بالتساوي، تحقق من الإجابة في صفحة مفاتيح الإجابات. </a:t>
            </a:r>
            <a:endParaRPr lang="ar-SA" sz="2400" dirty="0">
              <a:solidFill>
                <a:schemeClr val="tx1"/>
              </a:solidFill>
              <a:latin typeface="Times New Roman" pitchFamily="18" charset="0"/>
              <a:cs typeface="Arial" pitchFamily="34" charset="0"/>
            </a:endParaRPr>
          </a:p>
        </p:txBody>
      </p:sp>
    </p:spTree>
  </p:cSld>
  <p:clrMapOvr>
    <a:masterClrMapping/>
  </p:clrMapOvr>
  <p:transition spd="slow">
    <p:zoom/>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2000" b="1" dirty="0">
                <a:solidFill>
                  <a:schemeClr val="tx1"/>
                </a:solidFill>
                <a:cs typeface="Simplified Arabic" pitchFamily="2" charset="-78"/>
              </a:rPr>
              <a:t>ثالثاً: </a:t>
            </a:r>
            <a:r>
              <a:rPr lang="ar-IQ" sz="2000" b="1" u="sng" dirty="0">
                <a:solidFill>
                  <a:schemeClr val="tx1"/>
                </a:solidFill>
                <a:cs typeface="Simplified Arabic" pitchFamily="2" charset="-78"/>
              </a:rPr>
              <a:t>الاختبار القبلي</a:t>
            </a:r>
            <a:r>
              <a:rPr lang="ar-IQ" sz="2000" b="1" dirty="0">
                <a:solidFill>
                  <a:schemeClr val="tx1"/>
                </a:solidFill>
                <a:cs typeface="Simplified Arabic" pitchFamily="2" charset="-78"/>
              </a:rPr>
              <a:t>: </a:t>
            </a:r>
            <a:endParaRPr lang="en-US" sz="2000" dirty="0">
              <a:solidFill>
                <a:schemeClr val="tx1"/>
              </a:solidFill>
              <a:cs typeface="Simplified Arabic" pitchFamily="2" charset="-78"/>
            </a:endParaRPr>
          </a:p>
          <a:p>
            <a:pPr algn="just">
              <a:defRPr/>
            </a:pPr>
            <a:r>
              <a:rPr lang="ar-IQ" sz="2000" dirty="0">
                <a:solidFill>
                  <a:schemeClr val="tx1"/>
                </a:solidFill>
                <a:cs typeface="Simplified Arabic" pitchFamily="2" charset="-78"/>
              </a:rPr>
              <a:t>	اختر الحرف الذي يمثل الإجابة الصحيحة من بين الأجوبة التالية:- </a:t>
            </a:r>
            <a:endParaRPr lang="en-US" sz="2000" dirty="0">
              <a:solidFill>
                <a:schemeClr val="tx1"/>
              </a:solidFill>
              <a:cs typeface="Simplified Arabic" pitchFamily="2" charset="-78"/>
            </a:endParaRPr>
          </a:p>
          <a:p>
            <a:pPr marL="354013" indent="-354013" algn="just">
              <a:defRPr/>
            </a:pPr>
            <a:r>
              <a:rPr lang="en-US" sz="2000" dirty="0">
                <a:solidFill>
                  <a:schemeClr val="tx1"/>
                </a:solidFill>
                <a:cs typeface="Simplified Arabic" pitchFamily="2" charset="-78"/>
              </a:rPr>
              <a:t>1</a:t>
            </a:r>
            <a:r>
              <a:rPr lang="ar-IQ" sz="2000" dirty="0">
                <a:solidFill>
                  <a:schemeClr val="tx1"/>
                </a:solidFill>
                <a:cs typeface="Simplified Arabic" pitchFamily="2" charset="-78"/>
              </a:rPr>
              <a:t> . يستخرج طول الفئة من:- </a:t>
            </a:r>
          </a:p>
          <a:p>
            <a:pPr indent="354013" algn="just">
              <a:defRPr/>
            </a:pPr>
            <a:r>
              <a:rPr lang="ar-IQ" sz="2000" dirty="0">
                <a:solidFill>
                  <a:schemeClr val="tx1"/>
                </a:solidFill>
                <a:cs typeface="Simplified Arabic" pitchFamily="2" charset="-78"/>
              </a:rPr>
              <a:t>أ . الفرق بين الحد الأعلى والحد الأدنى للفئة.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ب . الفرق بين الحد الأعلى والحد الأدنى للفئة مطروحاً منه واحد. </a:t>
            </a:r>
            <a:endParaRPr lang="en-US" sz="2000" dirty="0">
              <a:solidFill>
                <a:schemeClr val="tx1"/>
              </a:solidFill>
              <a:cs typeface="Simplified Arabic" pitchFamily="2" charset="-78"/>
            </a:endParaRPr>
          </a:p>
          <a:p>
            <a:pPr indent="354013"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الفرق بين الحد الأعلى والحد الأدنى للفئة مضافاً لهُ واحد. </a:t>
            </a:r>
            <a:endParaRPr lang="en-US" sz="2000" dirty="0">
              <a:solidFill>
                <a:schemeClr val="tx1"/>
              </a:solidFill>
              <a:cs typeface="Simplified Arabic" pitchFamily="2" charset="-78"/>
            </a:endParaRPr>
          </a:p>
          <a:p>
            <a:pPr algn="just">
              <a:defRPr/>
            </a:pPr>
            <a:r>
              <a:rPr lang="en-US" sz="2000" dirty="0">
                <a:solidFill>
                  <a:schemeClr val="tx1"/>
                </a:solidFill>
                <a:cs typeface="Simplified Arabic" pitchFamily="2" charset="-78"/>
              </a:rPr>
              <a:t>2</a:t>
            </a:r>
            <a:r>
              <a:rPr lang="ar-IQ" sz="2000" dirty="0">
                <a:solidFill>
                  <a:schemeClr val="tx1"/>
                </a:solidFill>
                <a:cs typeface="Simplified Arabic" pitchFamily="2" charset="-78"/>
              </a:rPr>
              <a:t> . المتغيرات الكمية المنفصلة تمثل </a:t>
            </a:r>
            <a:r>
              <a:rPr lang="ar-IQ" sz="2000" dirty="0" err="1">
                <a:solidFill>
                  <a:schemeClr val="tx1"/>
                </a:solidFill>
                <a:cs typeface="Simplified Arabic" pitchFamily="2" charset="-78"/>
              </a:rPr>
              <a:t>بـ</a:t>
            </a:r>
            <a:r>
              <a:rPr lang="ar-IQ" sz="2000" dirty="0">
                <a:solidFill>
                  <a:schemeClr val="tx1"/>
                </a:solidFill>
                <a:cs typeface="Simplified Arabic" pitchFamily="2" charset="-78"/>
              </a:rPr>
              <a:t>:-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إعداد صحيحة فقط.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ب . كسور فقط. </a:t>
            </a:r>
            <a:endParaRPr lang="en-US" sz="2000" dirty="0">
              <a:solidFill>
                <a:schemeClr val="tx1"/>
              </a:solidFill>
              <a:cs typeface="Simplified Arabic" pitchFamily="2" charset="-78"/>
            </a:endParaRPr>
          </a:p>
          <a:p>
            <a:pPr indent="354013"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إعداد صحيحة وكسور. </a:t>
            </a:r>
            <a:endParaRPr lang="en-US" sz="2000" dirty="0">
              <a:solidFill>
                <a:schemeClr val="tx1"/>
              </a:solidFill>
              <a:cs typeface="Simplified Arabic" pitchFamily="2" charset="-78"/>
            </a:endParaRPr>
          </a:p>
          <a:p>
            <a:pPr algn="just">
              <a:defRPr/>
            </a:pPr>
            <a:r>
              <a:rPr lang="en-US" sz="2000" dirty="0">
                <a:solidFill>
                  <a:schemeClr val="tx1"/>
                </a:solidFill>
                <a:cs typeface="Simplified Arabic" pitchFamily="2" charset="-78"/>
              </a:rPr>
              <a:t>3</a:t>
            </a:r>
            <a:r>
              <a:rPr lang="ar-IQ" sz="2000" dirty="0">
                <a:solidFill>
                  <a:schemeClr val="tx1"/>
                </a:solidFill>
                <a:cs typeface="Simplified Arabic" pitchFamily="2" charset="-78"/>
              </a:rPr>
              <a:t> . الإحصاء هو العلم الذي يبحث في طرق:-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جمع البيانات. </a:t>
            </a:r>
          </a:p>
          <a:p>
            <a:pPr indent="354013" algn="just">
              <a:defRPr/>
            </a:pPr>
            <a:r>
              <a:rPr lang="ar-IQ" sz="2000" dirty="0">
                <a:solidFill>
                  <a:schemeClr val="tx1"/>
                </a:solidFill>
                <a:cs typeface="Simplified Arabic" pitchFamily="2" charset="-78"/>
              </a:rPr>
              <a:t>ب . تصنيف وتبويب وعرض البيانات. </a:t>
            </a:r>
          </a:p>
          <a:p>
            <a:pPr indent="354013"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تحليل وتفسير البيانات. </a:t>
            </a:r>
          </a:p>
          <a:p>
            <a:pPr indent="354013" algn="just">
              <a:defRPr/>
            </a:pPr>
            <a:r>
              <a:rPr lang="ar-IQ" sz="2000" dirty="0">
                <a:solidFill>
                  <a:schemeClr val="tx1"/>
                </a:solidFill>
                <a:cs typeface="Simplified Arabic" pitchFamily="2" charset="-78"/>
              </a:rPr>
              <a:t>د . أ + </a:t>
            </a:r>
            <a:r>
              <a:rPr lang="ar-IQ" sz="2000" dirty="0" err="1">
                <a:solidFill>
                  <a:schemeClr val="tx1"/>
                </a:solidFill>
                <a:cs typeface="Simplified Arabic" pitchFamily="2" charset="-78"/>
              </a:rPr>
              <a:t>ب</a:t>
            </a:r>
            <a:r>
              <a:rPr lang="ar-IQ" sz="2000" dirty="0">
                <a:solidFill>
                  <a:schemeClr val="tx1"/>
                </a:solidFill>
                <a:cs typeface="Simplified Arabic" pitchFamily="2" charset="-78"/>
              </a:rPr>
              <a:t> + </a:t>
            </a: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a:t>
            </a:r>
          </a:p>
          <a:p>
            <a:pPr marL="354013" indent="-354013" algn="just">
              <a:defRPr/>
            </a:pPr>
            <a:r>
              <a:rPr lang="en-US" sz="2000" dirty="0">
                <a:solidFill>
                  <a:schemeClr val="tx1"/>
                </a:solidFill>
                <a:cs typeface="Simplified Arabic" pitchFamily="2" charset="-78"/>
              </a:rPr>
              <a:t>4</a:t>
            </a:r>
            <a:r>
              <a:rPr lang="ar-IQ" sz="2000" dirty="0">
                <a:solidFill>
                  <a:schemeClr val="tx1"/>
                </a:solidFill>
                <a:cs typeface="Simplified Arabic" pitchFamily="2" charset="-78"/>
              </a:rPr>
              <a:t> . إن جمع البيانات من مصادرها المختلفة يتم بأسلوب:- </a:t>
            </a:r>
            <a:endParaRPr lang="en-US" sz="2000" dirty="0">
              <a:solidFill>
                <a:schemeClr val="tx1"/>
              </a:solidFill>
              <a:cs typeface="Simplified Arabic" pitchFamily="2" charset="-78"/>
            </a:endParaRPr>
          </a:p>
          <a:p>
            <a:pPr indent="354013" algn="just">
              <a:defRPr/>
            </a:pPr>
            <a:r>
              <a:rPr lang="ar-IQ" sz="2000" dirty="0">
                <a:solidFill>
                  <a:schemeClr val="tx1"/>
                </a:solidFill>
                <a:cs typeface="Simplified Arabic" pitchFamily="2" charset="-78"/>
              </a:rPr>
              <a:t>أ . العينة. </a:t>
            </a:r>
          </a:p>
          <a:p>
            <a:pPr indent="354013" algn="just">
              <a:defRPr/>
            </a:pPr>
            <a:r>
              <a:rPr lang="ar-IQ" sz="2000" dirty="0">
                <a:solidFill>
                  <a:schemeClr val="tx1"/>
                </a:solidFill>
                <a:cs typeface="Simplified Arabic" pitchFamily="2" charset="-78"/>
              </a:rPr>
              <a:t>ب . </a:t>
            </a:r>
            <a:r>
              <a:rPr lang="ar-IQ" sz="2000" dirty="0" smtClean="0">
                <a:solidFill>
                  <a:schemeClr val="tx1"/>
                </a:solidFill>
                <a:cs typeface="Simplified Arabic" pitchFamily="2" charset="-78"/>
              </a:rPr>
              <a:t>الحصر </a:t>
            </a:r>
            <a:r>
              <a:rPr lang="ar-IQ" sz="2000" dirty="0">
                <a:solidFill>
                  <a:schemeClr val="tx1"/>
                </a:solidFill>
                <a:cs typeface="Simplified Arabic" pitchFamily="2" charset="-78"/>
              </a:rPr>
              <a:t>الشامل. </a:t>
            </a:r>
          </a:p>
          <a:p>
            <a:pPr indent="354013" algn="just">
              <a:defRPr/>
            </a:pPr>
            <a:r>
              <a:rPr lang="ar-IQ" sz="2000" dirty="0" err="1">
                <a:solidFill>
                  <a:schemeClr val="tx1"/>
                </a:solidFill>
                <a:cs typeface="Simplified Arabic" pitchFamily="2" charset="-78"/>
              </a:rPr>
              <a:t>جـ</a:t>
            </a:r>
            <a:r>
              <a:rPr lang="ar-IQ" sz="2000" dirty="0">
                <a:solidFill>
                  <a:schemeClr val="tx1"/>
                </a:solidFill>
                <a:cs typeface="Simplified Arabic" pitchFamily="2" charset="-78"/>
              </a:rPr>
              <a:t> . أ + </a:t>
            </a:r>
            <a:r>
              <a:rPr lang="ar-IQ" sz="2000" dirty="0" err="1">
                <a:solidFill>
                  <a:schemeClr val="tx1"/>
                </a:solidFill>
                <a:cs typeface="Simplified Arabic" pitchFamily="2" charset="-78"/>
              </a:rPr>
              <a:t>ب</a:t>
            </a:r>
            <a:r>
              <a:rPr lang="ar-IQ" sz="2000" dirty="0">
                <a:solidFill>
                  <a:schemeClr val="tx1"/>
                </a:solidFill>
                <a:cs typeface="Simplified Arabic" pitchFamily="2" charset="-78"/>
              </a:rPr>
              <a:t>. </a:t>
            </a:r>
            <a:endParaRPr lang="en-US" sz="2000" dirty="0">
              <a:solidFill>
                <a:schemeClr val="tx1"/>
              </a:solidFill>
              <a:cs typeface="Simplified Arabic" pitchFamily="2" charset="-78"/>
            </a:endParaRPr>
          </a:p>
        </p:txBody>
      </p:sp>
    </p:spTree>
  </p:cSld>
  <p:clrMapOvr>
    <a:masterClrMapping/>
  </p:clrMapOvr>
  <p:transition spd="slow">
    <p:checker dir="vert"/>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0" fill="hold"/>
                                        <p:tgtEl>
                                          <p:spTgt spid="9"/>
                                        </p:tgtEl>
                                        <p:attrNameLst>
                                          <p:attrName>ppt_x</p:attrName>
                                        </p:attrNameLst>
                                      </p:cBhvr>
                                      <p:tavLst>
                                        <p:tav tm="0">
                                          <p:val>
                                            <p:strVal val="#ppt_x"/>
                                          </p:val>
                                        </p:tav>
                                        <p:tav tm="100000">
                                          <p:val>
                                            <p:strVal val="#ppt_x"/>
                                          </p:val>
                                        </p:tav>
                                      </p:tavLst>
                                    </p:anim>
                                    <p:anim calcmode="lin" valueType="num">
                                      <p:cBhvr additive="base">
                                        <p:cTn id="8"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defRPr/>
            </a:pPr>
            <a:r>
              <a:rPr lang="ar-IQ" sz="1600" b="1" dirty="0" smtClean="0">
                <a:solidFill>
                  <a:schemeClr val="tx1"/>
                </a:solidFill>
                <a:cs typeface="Simplified Arabic" pitchFamily="2" charset="-78"/>
              </a:rPr>
              <a:t>رابعاًً: </a:t>
            </a:r>
            <a:r>
              <a:rPr lang="ar-IQ" sz="1600" b="1" u="sng" dirty="0" smtClean="0">
                <a:solidFill>
                  <a:schemeClr val="tx1"/>
                </a:solidFill>
                <a:cs typeface="Simplified Arabic" pitchFamily="2" charset="-78"/>
              </a:rPr>
              <a:t>عرض الوحدة النمطية</a:t>
            </a:r>
            <a:r>
              <a:rPr lang="ar-IQ" sz="1600" b="1" dirty="0" smtClean="0">
                <a:solidFill>
                  <a:schemeClr val="tx1"/>
                </a:solidFill>
                <a:cs typeface="Simplified Arabic" pitchFamily="2" charset="-78"/>
              </a:rPr>
              <a:t>: </a:t>
            </a:r>
          </a:p>
          <a:p>
            <a:pPr algn="just"/>
            <a:r>
              <a:rPr lang="ar-IQ" sz="1600" dirty="0" smtClean="0">
                <a:solidFill>
                  <a:schemeClr val="tx1"/>
                </a:solidFill>
                <a:cs typeface="Simplified Arabic" pitchFamily="2" charset="-78"/>
              </a:rPr>
              <a:t>	نقصد بالتشتت التباعد أو انتشار مجموعة من المفردات أو القيم بعضها عن البعض أو عن قيمة وسطى. ومقاييس التشتت هي المقاييس التي تقيس مدى أو درجة اختلاف أو تباعد القيم فيما بينها أو تباعدها عن قيم معينة ثابتة كالوسط الحسابي مثلاً، أي تباعدها عن المركز.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إن الهدف من دراسة التشتت هو لتكوين فكرة عن مدى تجانس البيانات، حيث انه كلما كان التشتت كبيراً دل ذلك على عدم تجانس القيم فيما بينها، وبالعكس حيث انه كلما قل تشتت البيانات زاد تجانسها. </a:t>
            </a:r>
            <a:endParaRPr lang="en-US" sz="1600"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ومقاييس التشتت عديدة منها:-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1 . المدى المطلق </a:t>
            </a:r>
            <a:r>
              <a:rPr lang="en-US" sz="1600" dirty="0" smtClean="0">
                <a:solidFill>
                  <a:schemeClr val="tx1"/>
                </a:solidFill>
                <a:cs typeface="Simplified Arabic" pitchFamily="2" charset="-78"/>
              </a:rPr>
              <a:t>The Range</a:t>
            </a:r>
            <a:r>
              <a:rPr lang="ar-IQ" sz="1600" dirty="0" smtClean="0">
                <a:solidFill>
                  <a:schemeClr val="tx1"/>
                </a:solidFill>
                <a:cs typeface="Simplified Arabic" pitchFamily="2" charset="-78"/>
              </a:rPr>
              <a:t>.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2 . الانحراف الربيعي </a:t>
            </a:r>
            <a:r>
              <a:rPr lang="en-US" sz="1600" dirty="0" smtClean="0">
                <a:solidFill>
                  <a:schemeClr val="tx1"/>
                </a:solidFill>
                <a:cs typeface="Simplified Arabic" pitchFamily="2" charset="-78"/>
              </a:rPr>
              <a:t>Quartile Deviation</a:t>
            </a:r>
            <a:r>
              <a:rPr lang="ar-IQ" sz="1600" dirty="0" smtClean="0">
                <a:solidFill>
                  <a:schemeClr val="tx1"/>
                </a:solidFill>
                <a:cs typeface="Simplified Arabic" pitchFamily="2" charset="-78"/>
              </a:rPr>
              <a:t>.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3 . الانحراف المعياري </a:t>
            </a:r>
            <a:r>
              <a:rPr lang="en-US" sz="1600" dirty="0" smtClean="0">
                <a:solidFill>
                  <a:schemeClr val="tx1"/>
                </a:solidFill>
                <a:cs typeface="Simplified Arabic" pitchFamily="2" charset="-78"/>
              </a:rPr>
              <a:t>Stander Deviation</a:t>
            </a:r>
            <a:r>
              <a:rPr lang="ar-IQ" sz="1600" dirty="0" smtClean="0">
                <a:solidFill>
                  <a:schemeClr val="tx1"/>
                </a:solidFill>
                <a:cs typeface="Simplified Arabic" pitchFamily="2" charset="-78"/>
              </a:rPr>
              <a:t>.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4 . الانحراف المتوسط </a:t>
            </a:r>
            <a:r>
              <a:rPr lang="en-US" sz="1600" dirty="0" smtClean="0">
                <a:solidFill>
                  <a:schemeClr val="tx1"/>
                </a:solidFill>
                <a:cs typeface="Simplified Arabic" pitchFamily="2" charset="-78"/>
              </a:rPr>
              <a:t>Mean Deviation</a:t>
            </a:r>
            <a:r>
              <a:rPr lang="ar-IQ" sz="1600" dirty="0" smtClean="0">
                <a:solidFill>
                  <a:schemeClr val="tx1"/>
                </a:solidFill>
                <a:cs typeface="Simplified Arabic" pitchFamily="2" charset="-78"/>
              </a:rPr>
              <a:t>. </a:t>
            </a:r>
            <a:endParaRPr lang="en-US" sz="1600" dirty="0" smtClean="0">
              <a:solidFill>
                <a:schemeClr val="tx1"/>
              </a:solidFill>
              <a:cs typeface="Simplified Arabic" pitchFamily="2" charset="-78"/>
            </a:endParaRPr>
          </a:p>
          <a:p>
            <a:pPr algn="just"/>
            <a:r>
              <a:rPr lang="ar-IQ" sz="1600" b="1" u="sng" dirty="0" smtClean="0">
                <a:solidFill>
                  <a:schemeClr val="tx1"/>
                </a:solidFill>
                <a:cs typeface="Simplified Arabic" pitchFamily="2" charset="-78"/>
              </a:rPr>
              <a:t>المدى المطلق </a:t>
            </a:r>
            <a:r>
              <a:rPr lang="en-US" sz="1600" b="1" u="sng" dirty="0" smtClean="0">
                <a:solidFill>
                  <a:schemeClr val="tx1"/>
                </a:solidFill>
                <a:cs typeface="Simplified Arabic" pitchFamily="2" charset="-78"/>
              </a:rPr>
              <a:t>(The Range</a:t>
            </a:r>
            <a:r>
              <a:rPr lang="en-US" sz="1600" b="1" dirty="0" smtClean="0">
                <a:solidFill>
                  <a:schemeClr val="tx1"/>
                </a:solidFill>
                <a:cs typeface="Simplified Arabic" pitchFamily="2" charset="-78"/>
              </a:rPr>
              <a:t>)</a:t>
            </a:r>
            <a:r>
              <a:rPr lang="ar-IQ" sz="1600" b="1" dirty="0" smtClean="0">
                <a:solidFill>
                  <a:schemeClr val="tx1"/>
                </a:solidFill>
                <a:cs typeface="Simplified Arabic" pitchFamily="2" charset="-78"/>
              </a:rPr>
              <a:t>:</a:t>
            </a:r>
            <a:r>
              <a:rPr lang="ar-IQ" sz="1600" dirty="0" smtClean="0">
                <a:solidFill>
                  <a:schemeClr val="tx1"/>
                </a:solidFill>
                <a:cs typeface="Simplified Arabic" pitchFamily="2" charset="-78"/>
              </a:rPr>
              <a:t>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وهو ابسط أنواع مقاييس التشتت واقلها دقة وحسابهُ:- </a:t>
            </a:r>
            <a:endParaRPr lang="en-US" sz="1600"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أ . </a:t>
            </a:r>
            <a:r>
              <a:rPr lang="ar-IQ" sz="1600" b="1" u="sng" dirty="0" smtClean="0">
                <a:solidFill>
                  <a:schemeClr val="tx1"/>
                </a:solidFill>
                <a:cs typeface="Simplified Arabic" pitchFamily="2" charset="-78"/>
              </a:rPr>
              <a:t>في حالة البيانات الغير مبوبة</a:t>
            </a:r>
            <a:r>
              <a:rPr lang="ar-IQ" sz="1600" b="1" dirty="0" smtClean="0">
                <a:solidFill>
                  <a:schemeClr val="tx1"/>
                </a:solidFill>
                <a:cs typeface="Simplified Arabic" pitchFamily="2" charset="-78"/>
              </a:rPr>
              <a:t>:</a:t>
            </a:r>
            <a:r>
              <a:rPr lang="ar-IQ" sz="1600" dirty="0" smtClean="0">
                <a:solidFill>
                  <a:schemeClr val="tx1"/>
                </a:solidFill>
                <a:cs typeface="Simplified Arabic" pitchFamily="2" charset="-78"/>
              </a:rPr>
              <a:t>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وهو عبارة عن الفرق بين اكبر قيمة واصغر قيمة في البيانات. </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(R) = XL - XS</a:t>
            </a:r>
            <a:r>
              <a:rPr lang="ar-IQ" sz="1600" dirty="0" smtClean="0">
                <a:solidFill>
                  <a:schemeClr val="tx1"/>
                </a:solidFill>
                <a:cs typeface="Simplified Arabic" pitchFamily="2" charset="-78"/>
              </a:rPr>
              <a:t> المدى المطلق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حيث أن </a:t>
            </a:r>
            <a:r>
              <a:rPr lang="en-US" sz="1600" b="1" dirty="0" smtClean="0">
                <a:solidFill>
                  <a:schemeClr val="tx1"/>
                </a:solidFill>
                <a:cs typeface="Simplified Arabic" pitchFamily="2" charset="-78"/>
              </a:rPr>
              <a:t>R</a:t>
            </a:r>
            <a:r>
              <a:rPr lang="ar-IQ" sz="1600" dirty="0" smtClean="0">
                <a:solidFill>
                  <a:schemeClr val="tx1"/>
                </a:solidFill>
                <a:cs typeface="Simplified Arabic" pitchFamily="2" charset="-78"/>
              </a:rPr>
              <a:t> هي المدى المطلق. </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XL</a:t>
            </a:r>
            <a:r>
              <a:rPr lang="ar-IQ" sz="1600" dirty="0" smtClean="0">
                <a:solidFill>
                  <a:schemeClr val="tx1"/>
                </a:solidFill>
                <a:cs typeface="Simplified Arabic" pitchFamily="2" charset="-78"/>
              </a:rPr>
              <a:t> اكبر قيمة </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XS</a:t>
            </a:r>
            <a:r>
              <a:rPr lang="ar-IQ" sz="1600" dirty="0" smtClean="0">
                <a:solidFill>
                  <a:schemeClr val="tx1"/>
                </a:solidFill>
                <a:cs typeface="Simplified Arabic" pitchFamily="2" charset="-78"/>
              </a:rPr>
              <a:t> اصغر قيمة </a:t>
            </a:r>
            <a:endParaRPr lang="en-US" sz="1600"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مثال:- </a:t>
            </a:r>
            <a:endParaRPr lang="en-US" sz="1600" dirty="0" smtClean="0">
              <a:solidFill>
                <a:schemeClr val="tx1"/>
              </a:solidFill>
              <a:cs typeface="Simplified Arabic" pitchFamily="2" charset="-78"/>
            </a:endParaRPr>
          </a:p>
          <a:p>
            <a:pPr algn="just"/>
            <a:r>
              <a:rPr lang="ar-IQ" sz="1600" dirty="0" smtClean="0">
                <a:solidFill>
                  <a:schemeClr val="tx1"/>
                </a:solidFill>
                <a:cs typeface="Simplified Arabic" pitchFamily="2" charset="-78"/>
              </a:rPr>
              <a:t>لمجموعة القيم التالية أوجد المدى المطلق. </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7, 8, 9, 10, 11.</a:t>
            </a:r>
            <a:endParaRPr lang="en-US" sz="1600" dirty="0" smtClean="0">
              <a:solidFill>
                <a:schemeClr val="tx1"/>
              </a:solidFill>
              <a:cs typeface="Simplified Arabic" pitchFamily="2" charset="-78"/>
            </a:endParaRPr>
          </a:p>
          <a:p>
            <a:pPr algn="just"/>
            <a:r>
              <a:rPr lang="ar-IQ" sz="1600" b="1" dirty="0" smtClean="0">
                <a:solidFill>
                  <a:schemeClr val="tx1"/>
                </a:solidFill>
                <a:cs typeface="Simplified Arabic" pitchFamily="2" charset="-78"/>
              </a:rPr>
              <a:t>الحل:- </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(R) = XL - XS</a:t>
            </a:r>
            <a:r>
              <a:rPr lang="ar-IQ" sz="1600" dirty="0" smtClean="0">
                <a:solidFill>
                  <a:schemeClr val="tx1"/>
                </a:solidFill>
                <a:cs typeface="Simplified Arabic" pitchFamily="2" charset="-78"/>
              </a:rPr>
              <a:t> المدى المطلق </a:t>
            </a:r>
            <a:endParaRPr lang="en-US" sz="1600" dirty="0" smtClean="0">
              <a:solidFill>
                <a:schemeClr val="tx1"/>
              </a:solidFill>
              <a:cs typeface="Simplified Arabic" pitchFamily="2" charset="-78"/>
            </a:endParaRPr>
          </a:p>
          <a:p>
            <a:pPr algn="just"/>
            <a:r>
              <a:rPr lang="en-US" sz="1600" b="1" dirty="0" smtClean="0">
                <a:solidFill>
                  <a:schemeClr val="tx1"/>
                </a:solidFill>
                <a:cs typeface="Simplified Arabic" pitchFamily="2" charset="-78"/>
              </a:rPr>
              <a:t>= 11 – 7 = 4</a:t>
            </a:r>
            <a:endParaRPr lang="en-US" sz="1600" dirty="0">
              <a:solidFill>
                <a:schemeClr val="tx1"/>
              </a:solidFill>
              <a:cs typeface="Simplified Arabic" pitchFamily="2" charset="-78"/>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ب . </a:t>
            </a:r>
            <a:r>
              <a:rPr lang="ar-IQ" sz="2000" b="1" u="sng" dirty="0" smtClean="0">
                <a:solidFill>
                  <a:schemeClr val="tx1"/>
                </a:solidFill>
                <a:cs typeface="Simplified Arabic" pitchFamily="2" charset="-78"/>
              </a:rPr>
              <a:t>في حالة البيانات المبوبة</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ويحسب المدى المطلق في هذه الحالة من الفرق بين الحد الأعلى للفئة الأخيرة والحد الأدنى للفئة الأولى في الجدول التكراري.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الحد الأدنى للفئة الأولى – الحد الأعلى للفئة الأخيرة</a:t>
            </a:r>
            <a:r>
              <a:rPr lang="en-US" sz="2000" b="1" dirty="0" smtClean="0">
                <a:solidFill>
                  <a:schemeClr val="tx1"/>
                </a:solidFill>
                <a:cs typeface="Simplified Arabic" pitchFamily="2" charset="-78"/>
              </a:rPr>
              <a:t>(R) =</a:t>
            </a:r>
            <a:r>
              <a:rPr lang="en-US" sz="2000" dirty="0" smtClean="0">
                <a:solidFill>
                  <a:schemeClr val="tx1"/>
                </a:solidFill>
                <a:cs typeface="Simplified Arabic" pitchFamily="2" charset="-78"/>
              </a:rPr>
              <a:t> </a:t>
            </a:r>
            <a:r>
              <a:rPr lang="ar-IQ" sz="2000" dirty="0" smtClean="0">
                <a:solidFill>
                  <a:schemeClr val="tx1"/>
                </a:solidFill>
                <a:cs typeface="Simplified Arabic" pitchFamily="2" charset="-78"/>
              </a:rPr>
              <a:t> المدى المطلق.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R = U.L for Last Class – L.L for Firs class</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مثال:-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في الجدول التالي أوجد قيمة المدى المطلق.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الحل:-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R = U.L for Last Class – L.L for Firs class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 48 – 8 = 40 </a:t>
            </a:r>
            <a:endParaRPr lang="en-US" sz="2000" dirty="0" smtClean="0">
              <a:solidFill>
                <a:schemeClr val="tx1"/>
              </a:solidFill>
              <a:cs typeface="Simplified Arabic" pitchFamily="2" charset="-78"/>
            </a:endParaRPr>
          </a:p>
          <a:p>
            <a:pPr marL="809625" indent="-809625" algn="just"/>
            <a:r>
              <a:rPr lang="ar-IQ" sz="2000" b="1" u="sng" dirty="0" smtClean="0">
                <a:solidFill>
                  <a:schemeClr val="tx1"/>
                </a:solidFill>
                <a:cs typeface="Simplified Arabic" pitchFamily="2" charset="-78"/>
              </a:rPr>
              <a:t>ملاحظة</a:t>
            </a:r>
            <a:r>
              <a:rPr lang="ar-IQ" sz="2000" b="1" dirty="0" smtClean="0">
                <a:solidFill>
                  <a:schemeClr val="tx1"/>
                </a:solidFill>
                <a:cs typeface="Simplified Arabic" pitchFamily="2" charset="-78"/>
              </a:rPr>
              <a:t>:</a:t>
            </a:r>
            <a:r>
              <a:rPr lang="ar-IQ" sz="2000" dirty="0" smtClean="0">
                <a:solidFill>
                  <a:schemeClr val="tx1"/>
                </a:solidFill>
                <a:cs typeface="Simplified Arabic" pitchFamily="2" charset="-78"/>
              </a:rPr>
              <a:t> عندما يستعمل المدى المطلق للمقارنة بين مجموعتين فأن المجموعة التي قيمة مداها (مقدار تشتتها) اقل تكون أكثر تجانس </a:t>
            </a:r>
            <a:r>
              <a:rPr lang="en-US" sz="2000" dirty="0" smtClean="0">
                <a:solidFill>
                  <a:schemeClr val="tx1"/>
                </a:solidFill>
                <a:cs typeface="Simplified Arabic" pitchFamily="2" charset="-78"/>
              </a:rPr>
              <a:t>(Homogenous)</a:t>
            </a:r>
            <a:r>
              <a:rPr lang="ar-IQ" sz="2000" dirty="0" smtClean="0">
                <a:solidFill>
                  <a:schemeClr val="tx1"/>
                </a:solidFill>
                <a:cs typeface="Simplified Arabic" pitchFamily="2" charset="-78"/>
              </a:rPr>
              <a:t> من المجموعة الأخرى. </a:t>
            </a:r>
            <a:endParaRPr lang="en-US" sz="2000" dirty="0">
              <a:solidFill>
                <a:schemeClr val="tx1"/>
              </a:solidFill>
              <a:cs typeface="Simplified Arabic" pitchFamily="2" charset="-78"/>
            </a:endParaRPr>
          </a:p>
        </p:txBody>
      </p:sp>
      <p:graphicFrame>
        <p:nvGraphicFramePr>
          <p:cNvPr id="3" name="جدول 2"/>
          <p:cNvGraphicFramePr>
            <a:graphicFrameLocks noGrp="1"/>
          </p:cNvGraphicFramePr>
          <p:nvPr/>
        </p:nvGraphicFramePr>
        <p:xfrm>
          <a:off x="762000" y="2657856"/>
          <a:ext cx="5257800" cy="2344928"/>
        </p:xfrm>
        <a:graphic>
          <a:graphicData uri="http://schemas.openxmlformats.org/drawingml/2006/table">
            <a:tbl>
              <a:tblPr rtl="1" firstRow="1" bandRow="1">
                <a:tableStyleId>{5C22544A-7EE6-4342-B048-85BDC9FD1C3A}</a:tableStyleId>
              </a:tblPr>
              <a:tblGrid>
                <a:gridCol w="2628900"/>
                <a:gridCol w="2628900"/>
              </a:tblGrid>
              <a:tr h="370840">
                <a:tc>
                  <a:txBody>
                    <a:bodyPr/>
                    <a:lstStyle/>
                    <a:p>
                      <a:pPr algn="ctr" rtl="1">
                        <a:lnSpc>
                          <a:spcPct val="115000"/>
                        </a:lnSpc>
                        <a:spcAft>
                          <a:spcPts val="0"/>
                        </a:spcAft>
                      </a:pPr>
                      <a:r>
                        <a:rPr lang="ar-IQ" sz="1400" b="1" dirty="0">
                          <a:latin typeface="Calibri"/>
                          <a:ea typeface="Calibri"/>
                          <a:cs typeface="Arial"/>
                        </a:rPr>
                        <a:t>التكرارات </a:t>
                      </a:r>
                      <a:endParaRPr lang="en-US" sz="1400" b="1" dirty="0">
                        <a:latin typeface="Calibri"/>
                        <a:ea typeface="Calibri"/>
                        <a:cs typeface="Arial"/>
                      </a:endParaRPr>
                    </a:p>
                    <a:p>
                      <a:pPr algn="ctr" rtl="1">
                        <a:lnSpc>
                          <a:spcPct val="115000"/>
                        </a:lnSpc>
                        <a:spcAft>
                          <a:spcPts val="0"/>
                        </a:spcAft>
                      </a:pPr>
                      <a:r>
                        <a:rPr lang="en-US" sz="1400" b="1" dirty="0" err="1">
                          <a:latin typeface="Arial"/>
                          <a:ea typeface="Calibri"/>
                          <a:cs typeface="Arial"/>
                        </a:rPr>
                        <a:t>Fi</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ar-IQ" sz="1400" b="1">
                          <a:latin typeface="Calibri"/>
                          <a:ea typeface="Calibri"/>
                          <a:cs typeface="Arial"/>
                        </a:rPr>
                        <a:t>الفئات </a:t>
                      </a:r>
                      <a:endParaRPr lang="en-US" sz="1400" b="1">
                        <a:latin typeface="Calibri"/>
                        <a:ea typeface="Calibri"/>
                        <a:cs typeface="Arial"/>
                      </a:endParaRPr>
                    </a:p>
                    <a:p>
                      <a:pPr algn="ctr" rtl="1">
                        <a:lnSpc>
                          <a:spcPct val="115000"/>
                        </a:lnSpc>
                        <a:spcAft>
                          <a:spcPts val="0"/>
                        </a:spcAft>
                      </a:pPr>
                      <a:r>
                        <a:rPr lang="en-US" sz="1400" b="1">
                          <a:latin typeface="Arial"/>
                          <a:ea typeface="Calibri"/>
                          <a:cs typeface="Arial"/>
                        </a:rPr>
                        <a:t>Classes</a:t>
                      </a:r>
                      <a:endParaRPr lang="en-US" sz="1400" b="1">
                        <a:latin typeface="Calibri"/>
                        <a:ea typeface="Calibri"/>
                        <a:cs typeface="Arial"/>
                      </a:endParaRPr>
                    </a:p>
                  </a:txBody>
                  <a:tcPr marL="68580" marR="68580" marT="0" marB="0"/>
                </a:tc>
              </a:tr>
              <a:tr h="370840">
                <a:tc>
                  <a:txBody>
                    <a:bodyPr/>
                    <a:lstStyle/>
                    <a:p>
                      <a:pPr algn="ctr" rtl="1">
                        <a:lnSpc>
                          <a:spcPct val="115000"/>
                        </a:lnSpc>
                        <a:spcAft>
                          <a:spcPts val="0"/>
                        </a:spcAft>
                      </a:pPr>
                      <a:r>
                        <a:rPr lang="en-US" sz="1400" b="1" dirty="0">
                          <a:latin typeface="Arial"/>
                          <a:ea typeface="Calibri"/>
                          <a:cs typeface="Arial"/>
                        </a:rPr>
                        <a:t>20</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8 - </a:t>
                      </a:r>
                      <a:endParaRPr lang="en-US" sz="1400" b="1">
                        <a:latin typeface="Calibri"/>
                        <a:ea typeface="Calibri"/>
                        <a:cs typeface="Arial"/>
                      </a:endParaRPr>
                    </a:p>
                  </a:txBody>
                  <a:tcPr marL="68580" marR="68580" marT="0" marB="0"/>
                </a:tc>
              </a:tr>
              <a:tr h="370840">
                <a:tc>
                  <a:txBody>
                    <a:bodyPr/>
                    <a:lstStyle/>
                    <a:p>
                      <a:pPr algn="ctr" rtl="0">
                        <a:lnSpc>
                          <a:spcPct val="115000"/>
                        </a:lnSpc>
                        <a:spcAft>
                          <a:spcPts val="0"/>
                        </a:spcAft>
                      </a:pPr>
                      <a:r>
                        <a:rPr lang="en-US" sz="1400" b="1" dirty="0">
                          <a:latin typeface="Arial"/>
                          <a:ea typeface="Calibri"/>
                          <a:cs typeface="Arial"/>
                        </a:rPr>
                        <a:t>25</a:t>
                      </a:r>
                      <a:endParaRPr lang="en-US" sz="14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Arial"/>
                          <a:ea typeface="Calibri"/>
                          <a:cs typeface="Arial"/>
                        </a:rPr>
                        <a:t>16 - </a:t>
                      </a:r>
                      <a:endParaRPr lang="en-US" sz="1400" b="1">
                        <a:latin typeface="Calibri"/>
                        <a:ea typeface="Calibri"/>
                        <a:cs typeface="Arial"/>
                      </a:endParaRPr>
                    </a:p>
                  </a:txBody>
                  <a:tcPr marL="68580" marR="68580" marT="0" marB="0"/>
                </a:tc>
              </a:tr>
              <a:tr h="370840">
                <a:tc>
                  <a:txBody>
                    <a:bodyPr/>
                    <a:lstStyle/>
                    <a:p>
                      <a:pPr algn="ctr" rtl="1">
                        <a:lnSpc>
                          <a:spcPct val="115000"/>
                        </a:lnSpc>
                        <a:spcAft>
                          <a:spcPts val="0"/>
                        </a:spcAft>
                      </a:pPr>
                      <a:r>
                        <a:rPr lang="en-US" sz="1400" b="1" dirty="0">
                          <a:latin typeface="Arial"/>
                          <a:ea typeface="Calibri"/>
                          <a:cs typeface="Arial"/>
                        </a:rPr>
                        <a:t>8</a:t>
                      </a:r>
                      <a:endParaRPr lang="en-US" sz="1400" b="1" dirty="0">
                        <a:latin typeface="Calibri"/>
                        <a:ea typeface="Calibri"/>
                        <a:cs typeface="Arial"/>
                      </a:endParaRPr>
                    </a:p>
                  </a:txBody>
                  <a:tcPr marL="68580" marR="68580" marT="0" marB="0"/>
                </a:tc>
                <a:tc>
                  <a:txBody>
                    <a:bodyPr/>
                    <a:lstStyle/>
                    <a:p>
                      <a:pPr algn="ctr" rtl="0">
                        <a:lnSpc>
                          <a:spcPct val="115000"/>
                        </a:lnSpc>
                        <a:spcAft>
                          <a:spcPts val="0"/>
                        </a:spcAft>
                      </a:pPr>
                      <a:r>
                        <a:rPr lang="en-US" sz="1400" b="1">
                          <a:latin typeface="Arial"/>
                          <a:ea typeface="Calibri"/>
                          <a:cs typeface="Arial"/>
                        </a:rPr>
                        <a:t>24 - </a:t>
                      </a:r>
                      <a:endParaRPr lang="en-US" sz="1400" b="1">
                        <a:latin typeface="Calibri"/>
                        <a:ea typeface="Calibri"/>
                        <a:cs typeface="Arial"/>
                      </a:endParaRPr>
                    </a:p>
                  </a:txBody>
                  <a:tcPr marL="68580" marR="68580" marT="0" marB="0"/>
                </a:tc>
              </a:tr>
              <a:tr h="370840">
                <a:tc>
                  <a:txBody>
                    <a:bodyPr/>
                    <a:lstStyle/>
                    <a:p>
                      <a:pPr algn="ctr" rtl="1">
                        <a:lnSpc>
                          <a:spcPct val="115000"/>
                        </a:lnSpc>
                        <a:spcAft>
                          <a:spcPts val="0"/>
                        </a:spcAft>
                      </a:pPr>
                      <a:r>
                        <a:rPr lang="en-US" sz="1400" b="1" dirty="0">
                          <a:latin typeface="Arial"/>
                          <a:ea typeface="Calibri"/>
                          <a:cs typeface="Arial"/>
                        </a:rPr>
                        <a:t>6</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a:latin typeface="Arial"/>
                          <a:ea typeface="Calibri"/>
                          <a:cs typeface="Arial"/>
                        </a:rPr>
                        <a:t>32 -</a:t>
                      </a:r>
                      <a:endParaRPr lang="en-US" sz="1400" b="1">
                        <a:latin typeface="Calibri"/>
                        <a:ea typeface="Calibri"/>
                        <a:cs typeface="Arial"/>
                      </a:endParaRPr>
                    </a:p>
                  </a:txBody>
                  <a:tcPr marL="68580" marR="68580" marT="0" marB="0"/>
                </a:tc>
              </a:tr>
              <a:tr h="370840">
                <a:tc>
                  <a:txBody>
                    <a:bodyPr/>
                    <a:lstStyle/>
                    <a:p>
                      <a:pPr algn="ctr" rtl="1">
                        <a:lnSpc>
                          <a:spcPct val="115000"/>
                        </a:lnSpc>
                        <a:spcAft>
                          <a:spcPts val="0"/>
                        </a:spcAft>
                      </a:pPr>
                      <a:r>
                        <a:rPr lang="en-US" sz="1400" b="1" dirty="0">
                          <a:latin typeface="Arial"/>
                          <a:ea typeface="Calibri"/>
                          <a:cs typeface="Arial"/>
                        </a:rPr>
                        <a:t>3</a:t>
                      </a:r>
                      <a:endParaRPr lang="en-US" sz="1400" b="1" dirty="0">
                        <a:latin typeface="Calibri"/>
                        <a:ea typeface="Calibri"/>
                        <a:cs typeface="Arial"/>
                      </a:endParaRPr>
                    </a:p>
                  </a:txBody>
                  <a:tcPr marL="68580" marR="68580" marT="0" marB="0"/>
                </a:tc>
                <a:tc>
                  <a:txBody>
                    <a:bodyPr/>
                    <a:lstStyle/>
                    <a:p>
                      <a:pPr algn="ctr" rtl="1">
                        <a:lnSpc>
                          <a:spcPct val="115000"/>
                        </a:lnSpc>
                        <a:spcAft>
                          <a:spcPts val="0"/>
                        </a:spcAft>
                      </a:pPr>
                      <a:r>
                        <a:rPr lang="en-US" sz="1400" b="1" dirty="0">
                          <a:latin typeface="Arial"/>
                          <a:ea typeface="Calibri"/>
                          <a:cs typeface="Arial"/>
                        </a:rPr>
                        <a:t>40 – 48 </a:t>
                      </a:r>
                      <a:endParaRPr lang="en-US" sz="1400" b="1" dirty="0">
                        <a:latin typeface="Calibri"/>
                        <a:ea typeface="Calibri"/>
                        <a:cs typeface="Arial"/>
                      </a:endParaRPr>
                    </a:p>
                  </a:txBody>
                  <a:tcPr marL="68580" marR="68580" marT="0" marB="0"/>
                </a:tc>
              </a:tr>
            </a:tbl>
          </a:graphicData>
        </a:graphic>
      </p:graphicFrame>
    </p:spTree>
  </p:cSld>
  <p:clrMapOvr>
    <a:masterClrMapping/>
  </p:clrMapOvr>
  <p:transition spd="slow">
    <p:zoom/>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400" b="1" dirty="0" smtClean="0">
                <a:solidFill>
                  <a:schemeClr val="tx1"/>
                </a:solidFill>
                <a:cs typeface="Simplified Arabic" pitchFamily="2" charset="-78"/>
              </a:rPr>
              <a:t>مثال:-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بين أي المجموعات التالية أكثر تجانساً باستخدام المدى المطلق. </a:t>
            </a:r>
            <a:endParaRPr lang="en-US" sz="2400" dirty="0" smtClean="0">
              <a:solidFill>
                <a:schemeClr val="tx1"/>
              </a:solidFill>
              <a:cs typeface="Simplified Arabic" pitchFamily="2" charset="-78"/>
            </a:endParaRPr>
          </a:p>
          <a:p>
            <a:pPr algn="just"/>
            <a:r>
              <a:rPr lang="ar-IQ" sz="2400" dirty="0" smtClean="0">
                <a:solidFill>
                  <a:schemeClr val="tx1"/>
                </a:solidFill>
                <a:cs typeface="Simplified Arabic" pitchFamily="2" charset="-78"/>
              </a:rPr>
              <a:t>المجموعة الأولى:</a:t>
            </a:r>
            <a:r>
              <a:rPr lang="en-US" sz="2400" b="1" dirty="0" smtClean="0">
                <a:solidFill>
                  <a:schemeClr val="tx1"/>
                </a:solidFill>
                <a:cs typeface="Simplified Arabic" pitchFamily="2" charset="-78"/>
              </a:rPr>
              <a:t>5, 9, 14, 18. </a:t>
            </a:r>
            <a:r>
              <a:rPr lang="en-US" sz="2400" dirty="0" smtClean="0">
                <a:solidFill>
                  <a:schemeClr val="tx1"/>
                </a:solidFill>
                <a:cs typeface="Simplified Arabic" pitchFamily="2" charset="-78"/>
              </a:rPr>
              <a:t> </a:t>
            </a:r>
          </a:p>
          <a:p>
            <a:pPr algn="just"/>
            <a:r>
              <a:rPr lang="ar-IQ" sz="2400" dirty="0" smtClean="0">
                <a:solidFill>
                  <a:schemeClr val="tx1"/>
                </a:solidFill>
                <a:cs typeface="Simplified Arabic" pitchFamily="2" charset="-78"/>
              </a:rPr>
              <a:t>المجموعة الثانية:</a:t>
            </a:r>
            <a:r>
              <a:rPr lang="en-US" sz="2400" b="1" dirty="0" smtClean="0">
                <a:solidFill>
                  <a:schemeClr val="tx1"/>
                </a:solidFill>
                <a:cs typeface="Simplified Arabic" pitchFamily="2" charset="-78"/>
              </a:rPr>
              <a:t>2, 5, 17, 25. </a:t>
            </a:r>
            <a:r>
              <a:rPr lang="en-US" sz="2400" dirty="0" smtClean="0">
                <a:solidFill>
                  <a:schemeClr val="tx1"/>
                </a:solidFill>
                <a:cs typeface="Simplified Arabic" pitchFamily="2" charset="-78"/>
              </a:rPr>
              <a:t> </a:t>
            </a:r>
          </a:p>
          <a:p>
            <a:pPr algn="just"/>
            <a:r>
              <a:rPr lang="ar-IQ" sz="2400" b="1" dirty="0" smtClean="0">
                <a:solidFill>
                  <a:schemeClr val="tx1"/>
                </a:solidFill>
                <a:cs typeface="Simplified Arabic" pitchFamily="2" charset="-78"/>
              </a:rPr>
              <a:t>الحل:- </a:t>
            </a:r>
            <a:endParaRPr lang="en-US" sz="2400" dirty="0" smtClean="0">
              <a:solidFill>
                <a:schemeClr val="tx1"/>
              </a:solidFill>
              <a:cs typeface="Simplified Arabic" pitchFamily="2" charset="-78"/>
            </a:endParaRPr>
          </a:p>
          <a:p>
            <a:pPr algn="just"/>
            <a:r>
              <a:rPr lang="en-US" sz="2400" b="1" dirty="0" smtClean="0">
                <a:solidFill>
                  <a:schemeClr val="tx1"/>
                </a:solidFill>
                <a:cs typeface="Simplified Arabic" pitchFamily="2" charset="-78"/>
              </a:rPr>
              <a:t>(R) = XL - XS</a:t>
            </a:r>
            <a:r>
              <a:rPr lang="ar-IQ" sz="2400" dirty="0" smtClean="0">
                <a:solidFill>
                  <a:schemeClr val="tx1"/>
                </a:solidFill>
                <a:cs typeface="Simplified Arabic" pitchFamily="2" charset="-78"/>
              </a:rPr>
              <a:t> المدى المطلق </a:t>
            </a:r>
            <a:endParaRPr lang="en-US" sz="2400" dirty="0" smtClean="0">
              <a:solidFill>
                <a:schemeClr val="tx1"/>
              </a:solidFill>
              <a:cs typeface="Simplified Arabic" pitchFamily="2" charset="-78"/>
            </a:endParaRPr>
          </a:p>
          <a:p>
            <a:pPr algn="just"/>
            <a:r>
              <a:rPr lang="en-US" sz="2400" b="1" dirty="0" smtClean="0">
                <a:solidFill>
                  <a:schemeClr val="tx1"/>
                </a:solidFill>
                <a:cs typeface="Simplified Arabic" pitchFamily="2" charset="-78"/>
              </a:rPr>
              <a:t>= 18 – 5 = 13</a:t>
            </a:r>
            <a:r>
              <a:rPr lang="ar-IQ" sz="2400" dirty="0" smtClean="0">
                <a:solidFill>
                  <a:schemeClr val="tx1"/>
                </a:solidFill>
                <a:cs typeface="Simplified Arabic" pitchFamily="2" charset="-78"/>
              </a:rPr>
              <a:t> (المجموعة الأولى) </a:t>
            </a:r>
            <a:r>
              <a:rPr lang="en-US" sz="2400" b="1" dirty="0" smtClean="0">
                <a:solidFill>
                  <a:schemeClr val="tx1"/>
                </a:solidFill>
                <a:cs typeface="Simplified Arabic" pitchFamily="2" charset="-78"/>
              </a:rPr>
              <a:t>R</a:t>
            </a:r>
            <a:r>
              <a:rPr lang="en-US" sz="2400" dirty="0" smtClean="0">
                <a:solidFill>
                  <a:schemeClr val="tx1"/>
                </a:solidFill>
                <a:cs typeface="Simplified Arabic" pitchFamily="2" charset="-78"/>
              </a:rPr>
              <a:t> </a:t>
            </a:r>
          </a:p>
          <a:p>
            <a:pPr algn="just"/>
            <a:r>
              <a:rPr lang="en-US" sz="2400" b="1" dirty="0" smtClean="0">
                <a:solidFill>
                  <a:schemeClr val="tx1"/>
                </a:solidFill>
                <a:cs typeface="Simplified Arabic" pitchFamily="2" charset="-78"/>
              </a:rPr>
              <a:t>= 25 – 2 = 23</a:t>
            </a:r>
            <a:r>
              <a:rPr lang="ar-IQ" sz="2400" dirty="0" smtClean="0">
                <a:solidFill>
                  <a:schemeClr val="tx1"/>
                </a:solidFill>
                <a:cs typeface="Simplified Arabic" pitchFamily="2" charset="-78"/>
              </a:rPr>
              <a:t> (المجموعة الثانية) </a:t>
            </a:r>
            <a:r>
              <a:rPr lang="en-US" sz="2400" b="1" dirty="0" smtClean="0">
                <a:solidFill>
                  <a:schemeClr val="tx1"/>
                </a:solidFill>
                <a:cs typeface="Simplified Arabic" pitchFamily="2" charset="-78"/>
              </a:rPr>
              <a:t>R</a:t>
            </a:r>
            <a:r>
              <a:rPr lang="en-US" sz="2400" dirty="0" smtClean="0">
                <a:solidFill>
                  <a:schemeClr val="tx1"/>
                </a:solidFill>
                <a:cs typeface="Simplified Arabic" pitchFamily="2" charset="-78"/>
              </a:rPr>
              <a:t> </a:t>
            </a:r>
          </a:p>
          <a:p>
            <a:pPr algn="just"/>
            <a:r>
              <a:rPr lang="ar-IQ" sz="2400" b="1" dirty="0" smtClean="0">
                <a:solidFill>
                  <a:schemeClr val="tx1"/>
                </a:solidFill>
                <a:cs typeface="Simplified Arabic" pitchFamily="2" charset="-78"/>
              </a:rPr>
              <a:t>∴</a:t>
            </a:r>
            <a:r>
              <a:rPr lang="ar-IQ" sz="2400" dirty="0" smtClean="0">
                <a:solidFill>
                  <a:schemeClr val="tx1"/>
                </a:solidFill>
                <a:cs typeface="Simplified Arabic" pitchFamily="2" charset="-78"/>
              </a:rPr>
              <a:t> المجموعة الأولى أكثر تجانساً لأنها الأقل تشتت </a:t>
            </a:r>
            <a:endParaRPr lang="en-US" sz="2400" dirty="0" smtClean="0">
              <a:solidFill>
                <a:schemeClr val="tx1"/>
              </a:solidFill>
              <a:cs typeface="Simplified Arabic" pitchFamily="2" charset="-78"/>
            </a:endParaRPr>
          </a:p>
          <a:p>
            <a:pPr algn="just"/>
            <a:endParaRPr lang="ar-IQ" sz="2400" b="1" u="sng" dirty="0" smtClean="0">
              <a:solidFill>
                <a:schemeClr val="tx1"/>
              </a:solidFill>
              <a:cs typeface="Simplified Arabic" pitchFamily="2" charset="-78"/>
            </a:endParaRPr>
          </a:p>
          <a:p>
            <a:pPr algn="just"/>
            <a:r>
              <a:rPr lang="ar-IQ" sz="2400" b="1" u="sng" dirty="0" smtClean="0">
                <a:solidFill>
                  <a:schemeClr val="tx1"/>
                </a:solidFill>
                <a:cs typeface="Simplified Arabic" pitchFamily="2" charset="-78"/>
              </a:rPr>
              <a:t>مزايا وعيوب المدى المطلق</a:t>
            </a:r>
            <a:r>
              <a:rPr lang="ar-IQ" sz="2400" b="1" dirty="0" smtClean="0">
                <a:solidFill>
                  <a:schemeClr val="tx1"/>
                </a:solidFill>
                <a:cs typeface="Simplified Arabic" pitchFamily="2" charset="-78"/>
              </a:rPr>
              <a:t>: </a:t>
            </a:r>
            <a:endParaRPr lang="en-US" sz="2400" dirty="0" smtClean="0">
              <a:solidFill>
                <a:schemeClr val="tx1"/>
              </a:solidFill>
              <a:cs typeface="Simplified Arabic" pitchFamily="2" charset="-78"/>
            </a:endParaRPr>
          </a:p>
          <a:p>
            <a:pPr marL="447675" indent="-447675" algn="just"/>
            <a:r>
              <a:rPr lang="en-US" sz="2400" dirty="0" smtClean="0">
                <a:solidFill>
                  <a:schemeClr val="tx1"/>
                </a:solidFill>
                <a:cs typeface="Simplified Arabic" pitchFamily="2" charset="-78"/>
              </a:rPr>
              <a:t>1</a:t>
            </a:r>
            <a:r>
              <a:rPr lang="ar-IQ" sz="2400" dirty="0" smtClean="0">
                <a:solidFill>
                  <a:schemeClr val="tx1"/>
                </a:solidFill>
                <a:cs typeface="Simplified Arabic" pitchFamily="2" charset="-78"/>
              </a:rPr>
              <a:t> . هو مقياس بسيط وسهل الحساب للتشتت. </a:t>
            </a:r>
            <a:endParaRPr lang="en-US" sz="2400" dirty="0" smtClean="0">
              <a:solidFill>
                <a:schemeClr val="tx1"/>
              </a:solidFill>
              <a:cs typeface="Simplified Arabic" pitchFamily="2" charset="-78"/>
            </a:endParaRPr>
          </a:p>
          <a:p>
            <a:pPr marL="447675" indent="-447675" algn="just"/>
            <a:r>
              <a:rPr lang="en-US" sz="2400" dirty="0" smtClean="0">
                <a:solidFill>
                  <a:schemeClr val="tx1"/>
                </a:solidFill>
                <a:cs typeface="Simplified Arabic" pitchFamily="2" charset="-78"/>
              </a:rPr>
              <a:t>2</a:t>
            </a:r>
            <a:r>
              <a:rPr lang="ar-IQ" sz="2400" dirty="0" smtClean="0">
                <a:solidFill>
                  <a:schemeClr val="tx1"/>
                </a:solidFill>
                <a:cs typeface="Simplified Arabic" pitchFamily="2" charset="-78"/>
              </a:rPr>
              <a:t> . </a:t>
            </a:r>
            <a:r>
              <a:rPr lang="ar-IQ" sz="2400" dirty="0" err="1" smtClean="0">
                <a:solidFill>
                  <a:schemeClr val="tx1"/>
                </a:solidFill>
                <a:cs typeface="Simplified Arabic" pitchFamily="2" charset="-78"/>
              </a:rPr>
              <a:t>لايمكن</a:t>
            </a:r>
            <a:r>
              <a:rPr lang="ar-IQ" sz="2400" dirty="0" smtClean="0">
                <a:solidFill>
                  <a:schemeClr val="tx1"/>
                </a:solidFill>
                <a:cs typeface="Simplified Arabic" pitchFamily="2" charset="-78"/>
              </a:rPr>
              <a:t> استخدامه في التوزيعات التكرارية المفتوحة. </a:t>
            </a:r>
            <a:endParaRPr lang="en-US" sz="2400" dirty="0" smtClean="0">
              <a:solidFill>
                <a:schemeClr val="tx1"/>
              </a:solidFill>
              <a:cs typeface="Simplified Arabic" pitchFamily="2" charset="-78"/>
            </a:endParaRPr>
          </a:p>
          <a:p>
            <a:pPr marL="447675" indent="-447675" algn="just"/>
            <a:r>
              <a:rPr lang="en-US" sz="2400" dirty="0" smtClean="0">
                <a:solidFill>
                  <a:schemeClr val="tx1"/>
                </a:solidFill>
                <a:cs typeface="Simplified Arabic" pitchFamily="2" charset="-78"/>
              </a:rPr>
              <a:t>3</a:t>
            </a:r>
            <a:r>
              <a:rPr lang="ar-IQ" sz="2400" dirty="0" smtClean="0">
                <a:solidFill>
                  <a:schemeClr val="tx1"/>
                </a:solidFill>
                <a:cs typeface="Simplified Arabic" pitchFamily="2" charset="-78"/>
              </a:rPr>
              <a:t> . يعطي فكرة خاطئة إذا كانت القيم تحتوي على قيم شاذة عند طرفيها لأنه يتأثر بالقيمتين الصغرى والكبرى دون سائر القيم. </a:t>
            </a:r>
          </a:p>
          <a:p>
            <a:pPr marL="447675" indent="-447675" algn="just"/>
            <a:endParaRPr lang="en-US" sz="2400" dirty="0">
              <a:solidFill>
                <a:schemeClr val="tx1"/>
              </a:solidFill>
              <a:cs typeface="Simplified Arabic" pitchFamily="2" charset="-78"/>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1</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بين أي المجموعتين أعلاه أكثر تجانساً باستخدام المدى المطلق:-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2</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الجدول التالي يبين توزيع المتزوجين في إحدى المدن موزعين حسب فئات السن. والمطلوب إيجاد المدى المطلق لهذا التوزيع:-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الانحراف الربيعي </a:t>
            </a:r>
            <a:r>
              <a:rPr lang="en-US" sz="2000" b="1" u="sng" dirty="0" smtClean="0">
                <a:solidFill>
                  <a:schemeClr val="tx1"/>
                </a:solidFill>
                <a:cs typeface="Simplified Arabic" pitchFamily="2" charset="-78"/>
              </a:rPr>
              <a:t>Quartile Deviation</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وهو احد مقاييس التشتت الشائعة الاستخدام، ويسمى أيضاً بنصف المدى الربيعي، ويستخرج وفق الصيغة التالية:- </a:t>
            </a:r>
            <a:endParaRPr lang="en-US" sz="2000" dirty="0" smtClean="0">
              <a:solidFill>
                <a:schemeClr val="tx1"/>
              </a:solidFill>
              <a:cs typeface="Simplified Arabic" pitchFamily="2" charset="-78"/>
            </a:endParaRPr>
          </a:p>
          <a:p>
            <a:r>
              <a:rPr lang="ar-IQ" sz="2000" dirty="0" smtClean="0">
                <a:solidFill>
                  <a:schemeClr val="tx1"/>
                </a:solidFill>
                <a:cs typeface="Simplified Arabic" pitchFamily="2" charset="-78"/>
              </a:rPr>
              <a:t>حيث أن: </a:t>
            </a:r>
            <a:r>
              <a:rPr lang="en-US" sz="2000" b="1" dirty="0" smtClean="0">
                <a:solidFill>
                  <a:schemeClr val="tx1"/>
                </a:solidFill>
                <a:cs typeface="Simplified Arabic" pitchFamily="2" charset="-78"/>
              </a:rPr>
              <a:t>Q.D</a:t>
            </a:r>
            <a:r>
              <a:rPr lang="ar-IQ" sz="2000" dirty="0" smtClean="0">
                <a:solidFill>
                  <a:schemeClr val="tx1"/>
                </a:solidFill>
                <a:cs typeface="Simplified Arabic" pitchFamily="2" charset="-78"/>
              </a:rPr>
              <a:t> هي الانحراف الربيعي، </a:t>
            </a:r>
            <a:r>
              <a:rPr lang="en-US" sz="2000" b="1" dirty="0" smtClean="0">
                <a:solidFill>
                  <a:schemeClr val="tx1"/>
                </a:solidFill>
                <a:cs typeface="Simplified Arabic" pitchFamily="2" charset="-78"/>
              </a:rPr>
              <a:t>Q1</a:t>
            </a:r>
            <a:r>
              <a:rPr lang="ar-IQ" sz="2000" dirty="0" smtClean="0">
                <a:solidFill>
                  <a:schemeClr val="tx1"/>
                </a:solidFill>
                <a:cs typeface="Simplified Arabic" pitchFamily="2" charset="-78"/>
              </a:rPr>
              <a:t> الربيع الأول، </a:t>
            </a:r>
            <a:r>
              <a:rPr lang="en-US" sz="2000" b="1" dirty="0" smtClean="0">
                <a:solidFill>
                  <a:schemeClr val="tx1"/>
                </a:solidFill>
                <a:cs typeface="Simplified Arabic" pitchFamily="2" charset="-78"/>
              </a:rPr>
              <a:t>Q3</a:t>
            </a:r>
            <a:r>
              <a:rPr lang="ar-IQ" sz="2000" dirty="0" smtClean="0">
                <a:solidFill>
                  <a:schemeClr val="tx1"/>
                </a:solidFill>
                <a:cs typeface="Simplified Arabic" pitchFamily="2" charset="-78"/>
              </a:rPr>
              <a:t> الربيع الثالث. </a:t>
            </a:r>
            <a:endParaRPr lang="en-US" sz="2000" dirty="0" smtClean="0">
              <a:solidFill>
                <a:schemeClr val="tx1"/>
              </a:solidFill>
              <a:cs typeface="Simplified Arabic" pitchFamily="2" charset="-78"/>
            </a:endParaRPr>
          </a:p>
          <a:p>
            <a:r>
              <a:rPr lang="ar-IQ" sz="2000" dirty="0" smtClean="0">
                <a:solidFill>
                  <a:schemeClr val="tx1"/>
                </a:solidFill>
                <a:cs typeface="Simplified Arabic" pitchFamily="2" charset="-78"/>
              </a:rPr>
              <a:t>ولإيجاده في حالة البيانات غير المبوبة نقوم بالخطوات التالية:- </a:t>
            </a:r>
            <a:endParaRPr lang="en-US" sz="2000" dirty="0" smtClean="0">
              <a:solidFill>
                <a:schemeClr val="tx1"/>
              </a:solidFill>
              <a:cs typeface="Simplified Arabic" pitchFamily="2" charset="-78"/>
            </a:endParaRPr>
          </a:p>
          <a:p>
            <a:r>
              <a:rPr lang="en-US" sz="2000" dirty="0" smtClean="0">
                <a:solidFill>
                  <a:schemeClr val="tx1"/>
                </a:solidFill>
                <a:cs typeface="Simplified Arabic" pitchFamily="2" charset="-78"/>
              </a:rPr>
              <a:t>1</a:t>
            </a:r>
            <a:r>
              <a:rPr lang="ar-IQ" sz="2000" dirty="0" smtClean="0">
                <a:solidFill>
                  <a:schemeClr val="tx1"/>
                </a:solidFill>
                <a:cs typeface="Simplified Arabic" pitchFamily="2" charset="-78"/>
              </a:rPr>
              <a:t> . نرتب القيم تصاعدياً. </a:t>
            </a:r>
            <a:endParaRPr lang="en-US" sz="2000" dirty="0" smtClean="0">
              <a:solidFill>
                <a:schemeClr val="tx1"/>
              </a:solidFill>
              <a:cs typeface="Simplified Arabic" pitchFamily="2" charset="-78"/>
            </a:endParaRPr>
          </a:p>
          <a:p>
            <a:r>
              <a:rPr lang="en-US" sz="2000" dirty="0" smtClean="0">
                <a:solidFill>
                  <a:schemeClr val="tx1"/>
                </a:solidFill>
                <a:cs typeface="Simplified Arabic" pitchFamily="2" charset="-78"/>
              </a:rPr>
              <a:t>2</a:t>
            </a:r>
            <a:r>
              <a:rPr lang="ar-IQ" sz="2000" dirty="0" smtClean="0">
                <a:solidFill>
                  <a:schemeClr val="tx1"/>
                </a:solidFill>
                <a:cs typeface="Simplified Arabic" pitchFamily="2" charset="-78"/>
              </a:rPr>
              <a:t> . نجد ترتيب الربيع الأول (بالنسبة للبيانات المرتبة) ونرمز له </a:t>
            </a:r>
            <a:r>
              <a:rPr lang="ar-IQ" sz="2000" dirty="0" err="1" smtClean="0">
                <a:solidFill>
                  <a:schemeClr val="tx1"/>
                </a:solidFill>
                <a:cs typeface="Simplified Arabic" pitchFamily="2" charset="-78"/>
              </a:rPr>
              <a:t>بـ</a:t>
            </a:r>
            <a:r>
              <a:rPr lang="ar-IQ" sz="2000" dirty="0" smtClean="0">
                <a:solidFill>
                  <a:schemeClr val="tx1"/>
                </a:solidFill>
                <a:cs typeface="Simplified Arabic" pitchFamily="2" charset="-78"/>
              </a:rPr>
              <a:t> </a:t>
            </a:r>
            <a:r>
              <a:rPr lang="en-US" sz="2000" b="1" dirty="0" smtClean="0">
                <a:solidFill>
                  <a:schemeClr val="tx1"/>
                </a:solidFill>
                <a:cs typeface="Simplified Arabic" pitchFamily="2" charset="-78"/>
              </a:rPr>
              <a:t>Q1</a:t>
            </a:r>
            <a:endParaRPr lang="ar-IQ" sz="2000" b="1" dirty="0" smtClean="0">
              <a:solidFill>
                <a:schemeClr val="tx1"/>
              </a:solidFill>
              <a:cs typeface="Simplified Arabic" pitchFamily="2" charset="-78"/>
            </a:endParaRPr>
          </a:p>
          <a:p>
            <a:endParaRPr lang="en-US" sz="2000" dirty="0" smtClean="0">
              <a:solidFill>
                <a:schemeClr val="tx1"/>
              </a:solidFill>
              <a:cs typeface="Simplified Arabic" pitchFamily="2" charset="-78"/>
            </a:endParaRPr>
          </a:p>
          <a:p>
            <a:r>
              <a:rPr lang="ar-IQ" sz="2000" dirty="0" smtClean="0">
                <a:solidFill>
                  <a:schemeClr val="tx1"/>
                </a:solidFill>
                <a:cs typeface="Simplified Arabic" pitchFamily="2" charset="-78"/>
              </a:rPr>
              <a:t>ثم نجد ترتيب الربيع الثالث بالنسبة للبيانات المرتبة ونرمز له بالرمز </a:t>
            </a:r>
            <a:r>
              <a:rPr lang="en-US" sz="2000" b="1" dirty="0" smtClean="0">
                <a:solidFill>
                  <a:schemeClr val="tx1"/>
                </a:solidFill>
                <a:cs typeface="Simplified Arabic" pitchFamily="2" charset="-78"/>
              </a:rPr>
              <a:t>Q3</a:t>
            </a:r>
            <a:r>
              <a:rPr lang="ar-IQ" sz="2000" dirty="0" smtClean="0">
                <a:solidFill>
                  <a:schemeClr val="tx1"/>
                </a:solidFill>
                <a:cs typeface="Simplified Arabic" pitchFamily="2" charset="-78"/>
              </a:rPr>
              <a:t>: </a:t>
            </a:r>
          </a:p>
          <a:p>
            <a:endParaRPr lang="en-US" sz="2000" dirty="0" smtClean="0">
              <a:solidFill>
                <a:schemeClr val="tx1"/>
              </a:solidFill>
              <a:cs typeface="Simplified Arabic" pitchFamily="2" charset="-78"/>
            </a:endParaRPr>
          </a:p>
          <a:p>
            <a:r>
              <a:rPr lang="ar-IQ" sz="2000" dirty="0" smtClean="0">
                <a:solidFill>
                  <a:schemeClr val="tx1"/>
                </a:solidFill>
                <a:cs typeface="Simplified Arabic" pitchFamily="2" charset="-78"/>
              </a:rPr>
              <a:t>حيث إن: </a:t>
            </a:r>
            <a:r>
              <a:rPr lang="en-US" sz="2000" b="1" dirty="0" smtClean="0">
                <a:solidFill>
                  <a:schemeClr val="tx1"/>
                </a:solidFill>
                <a:cs typeface="Simplified Arabic" pitchFamily="2" charset="-78"/>
              </a:rPr>
              <a:t>N</a:t>
            </a:r>
            <a:r>
              <a:rPr lang="ar-IQ" sz="2000" dirty="0" smtClean="0">
                <a:solidFill>
                  <a:schemeClr val="tx1"/>
                </a:solidFill>
                <a:cs typeface="Simplified Arabic" pitchFamily="2" charset="-78"/>
              </a:rPr>
              <a:t> هي حجم العينة. </a:t>
            </a:r>
            <a:endParaRPr lang="en-US" sz="2000" dirty="0" smtClean="0">
              <a:solidFill>
                <a:schemeClr val="tx1"/>
              </a:solidFill>
              <a:cs typeface="Simplified Arabic" pitchFamily="2" charset="-78"/>
            </a:endParaRPr>
          </a:p>
          <a:p>
            <a:r>
              <a:rPr lang="en-US" sz="2000" dirty="0" smtClean="0">
                <a:solidFill>
                  <a:schemeClr val="tx1"/>
                </a:solidFill>
                <a:cs typeface="Simplified Arabic" pitchFamily="2" charset="-78"/>
              </a:rPr>
              <a:t>3</a:t>
            </a:r>
            <a:r>
              <a:rPr lang="ar-IQ" sz="2000" dirty="0" smtClean="0">
                <a:solidFill>
                  <a:schemeClr val="tx1"/>
                </a:solidFill>
                <a:cs typeface="Simplified Arabic" pitchFamily="2" charset="-78"/>
              </a:rPr>
              <a:t> . ثم نجد الانحراف الربيعي بتطبيق الصيغة               </a:t>
            </a:r>
            <a:r>
              <a:rPr lang="ar-IQ" sz="2000" b="1" i="1" dirty="0" smtClean="0">
                <a:solidFill>
                  <a:schemeClr val="tx1"/>
                </a:solidFill>
                <a:cs typeface="Simplified Arabic" pitchFamily="2" charset="-78"/>
              </a:rPr>
              <a:t>. </a:t>
            </a:r>
            <a:endParaRPr lang="en-US" sz="20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142997" y="2057400"/>
          <a:ext cx="7010402" cy="741680"/>
        </p:xfrm>
        <a:graphic>
          <a:graphicData uri="http://schemas.openxmlformats.org/drawingml/2006/table">
            <a:tbl>
              <a:tblPr rtl="1" firstRow="1" bandRow="1">
                <a:tableStyleId>{5C22544A-7EE6-4342-B048-85BDC9FD1C3A}</a:tableStyleId>
              </a:tblPr>
              <a:tblGrid>
                <a:gridCol w="1001486"/>
                <a:gridCol w="1001486"/>
                <a:gridCol w="1001486"/>
                <a:gridCol w="1001486"/>
                <a:gridCol w="1001486"/>
                <a:gridCol w="1001486"/>
                <a:gridCol w="1001486"/>
              </a:tblGrid>
              <a:tr h="370840">
                <a:tc>
                  <a:txBody>
                    <a:bodyPr/>
                    <a:lstStyle/>
                    <a:p>
                      <a:pPr algn="ctr" rtl="1">
                        <a:lnSpc>
                          <a:spcPct val="115000"/>
                        </a:lnSpc>
                        <a:spcAft>
                          <a:spcPts val="0"/>
                        </a:spcAft>
                      </a:pPr>
                      <a:r>
                        <a:rPr lang="en-US" sz="1400" dirty="0">
                          <a:latin typeface="Arial"/>
                          <a:ea typeface="Calibri"/>
                          <a:cs typeface="Arial"/>
                        </a:rPr>
                        <a:t>40 – 45</a:t>
                      </a:r>
                      <a:endParaRPr lang="en-US" sz="1100" dirty="0">
                        <a:latin typeface="Calibri"/>
                        <a:ea typeface="Calibri"/>
                        <a:cs typeface="Arial"/>
                      </a:endParaRPr>
                    </a:p>
                  </a:txBody>
                  <a:tcPr marL="68580" marR="68580" marT="0" marB="0" anchor="ctr"/>
                </a:tc>
                <a:tc>
                  <a:txBody>
                    <a:bodyPr/>
                    <a:lstStyle/>
                    <a:p>
                      <a:pPr algn="ctr" rtl="1">
                        <a:lnSpc>
                          <a:spcPct val="115000"/>
                        </a:lnSpc>
                        <a:spcAft>
                          <a:spcPts val="0"/>
                        </a:spcAft>
                      </a:pPr>
                      <a:r>
                        <a:rPr lang="en-US" sz="1400" dirty="0">
                          <a:latin typeface="Arial"/>
                          <a:ea typeface="Calibri"/>
                          <a:cs typeface="Arial"/>
                        </a:rPr>
                        <a:t>35 -</a:t>
                      </a:r>
                      <a:endParaRPr lang="en-US" sz="1100" dirty="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30 -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25 -</a:t>
                      </a:r>
                      <a:endParaRPr lang="en-US" sz="1100">
                        <a:latin typeface="Calibri"/>
                        <a:ea typeface="Calibri"/>
                        <a:cs typeface="Arial"/>
                      </a:endParaRPr>
                    </a:p>
                  </a:txBody>
                  <a:tcPr marL="68580" marR="68580" marT="0" marB="0" anchor="ctr"/>
                </a:tc>
                <a:tc>
                  <a:txBody>
                    <a:bodyPr/>
                    <a:lstStyle/>
                    <a:p>
                      <a:pPr algn="ctr" rtl="0">
                        <a:lnSpc>
                          <a:spcPct val="115000"/>
                        </a:lnSpc>
                        <a:spcAft>
                          <a:spcPts val="0"/>
                        </a:spcAft>
                      </a:pPr>
                      <a:r>
                        <a:rPr lang="en-US" sz="1400">
                          <a:latin typeface="Arial"/>
                          <a:ea typeface="Calibri"/>
                          <a:cs typeface="Arial"/>
                        </a:rPr>
                        <a:t>20 -</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en-US" sz="1400">
                          <a:latin typeface="Arial"/>
                          <a:ea typeface="Calibri"/>
                          <a:cs typeface="Arial"/>
                        </a:rPr>
                        <a:t>20</a:t>
                      </a:r>
                      <a:r>
                        <a:rPr lang="ar-IQ" sz="1400">
                          <a:latin typeface="Calibri"/>
                          <a:ea typeface="Calibri"/>
                          <a:cs typeface="Arial"/>
                        </a:rPr>
                        <a:t> اقل من</a:t>
                      </a:r>
                      <a:endParaRPr lang="en-US" sz="1100">
                        <a:latin typeface="Calibri"/>
                        <a:ea typeface="Calibri"/>
                        <a:cs typeface="Arial"/>
                      </a:endParaRPr>
                    </a:p>
                  </a:txBody>
                  <a:tcPr marL="68580" marR="68580" marT="0" marB="0" anchor="ctr"/>
                </a:tc>
                <a:tc>
                  <a:txBody>
                    <a:bodyPr/>
                    <a:lstStyle/>
                    <a:p>
                      <a:pPr algn="ctr" rtl="1">
                        <a:lnSpc>
                          <a:spcPct val="115000"/>
                        </a:lnSpc>
                        <a:spcAft>
                          <a:spcPts val="0"/>
                        </a:spcAft>
                      </a:pPr>
                      <a:r>
                        <a:rPr lang="ar-IQ" sz="1400">
                          <a:latin typeface="Calibri"/>
                          <a:ea typeface="Calibri"/>
                          <a:cs typeface="Arial"/>
                        </a:rPr>
                        <a:t>فئات السن</a:t>
                      </a:r>
                      <a:endParaRPr lang="en-US" sz="1100">
                        <a:latin typeface="Calibri"/>
                        <a:ea typeface="Calibri"/>
                        <a:cs typeface="Arial"/>
                      </a:endParaRPr>
                    </a:p>
                  </a:txBody>
                  <a:tcPr marL="68580" marR="68580" marT="0" marB="0" anchor="ctr"/>
                </a:tc>
              </a:tr>
              <a:tr h="370840">
                <a:tc>
                  <a:txBody>
                    <a:bodyPr/>
                    <a:lstStyle/>
                    <a:p>
                      <a:pPr algn="ctr" rtl="0">
                        <a:lnSpc>
                          <a:spcPct val="115000"/>
                        </a:lnSpc>
                        <a:spcAft>
                          <a:spcPts val="0"/>
                        </a:spcAft>
                      </a:pPr>
                      <a:r>
                        <a:rPr lang="en-US" sz="1400" dirty="0">
                          <a:latin typeface="Arial"/>
                          <a:ea typeface="Calibri"/>
                          <a:cs typeface="Arial"/>
                        </a:rPr>
                        <a:t>932</a:t>
                      </a:r>
                      <a:endParaRPr lang="en-US" sz="1100" dirty="0">
                        <a:latin typeface="Calibri"/>
                        <a:ea typeface="Calibri"/>
                        <a:cs typeface="Arial"/>
                      </a:endParaRPr>
                    </a:p>
                  </a:txBody>
                  <a:tcPr marL="68580" marR="68580" marT="0" marB="0"/>
                </a:tc>
                <a:tc>
                  <a:txBody>
                    <a:bodyPr/>
                    <a:lstStyle/>
                    <a:p>
                      <a:pPr algn="ctr" rtl="1">
                        <a:lnSpc>
                          <a:spcPct val="115000"/>
                        </a:lnSpc>
                        <a:spcAft>
                          <a:spcPts val="0"/>
                        </a:spcAft>
                      </a:pPr>
                      <a:r>
                        <a:rPr lang="en-US" sz="1400">
                          <a:latin typeface="Arial"/>
                          <a:ea typeface="Calibri"/>
                          <a:cs typeface="Arial"/>
                        </a:rPr>
                        <a:t>2592</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400">
                          <a:latin typeface="Arial"/>
                          <a:ea typeface="Calibri"/>
                          <a:cs typeface="Arial"/>
                        </a:rPr>
                        <a:t>3942</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400">
                          <a:latin typeface="Arial"/>
                          <a:ea typeface="Calibri"/>
                          <a:cs typeface="Arial"/>
                        </a:rPr>
                        <a:t>7681</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400">
                          <a:latin typeface="Arial"/>
                          <a:ea typeface="Calibri"/>
                          <a:cs typeface="Arial"/>
                        </a:rPr>
                        <a:t>6449</a:t>
                      </a:r>
                      <a:endParaRPr lang="en-US" sz="1100">
                        <a:latin typeface="Calibri"/>
                        <a:ea typeface="Calibri"/>
                        <a:cs typeface="Arial"/>
                      </a:endParaRPr>
                    </a:p>
                  </a:txBody>
                  <a:tcPr marL="68580" marR="68580" marT="0" marB="0"/>
                </a:tc>
                <a:tc>
                  <a:txBody>
                    <a:bodyPr/>
                    <a:lstStyle/>
                    <a:p>
                      <a:pPr algn="ctr" rtl="0">
                        <a:lnSpc>
                          <a:spcPct val="115000"/>
                        </a:lnSpc>
                        <a:spcAft>
                          <a:spcPts val="0"/>
                        </a:spcAft>
                      </a:pPr>
                      <a:r>
                        <a:rPr lang="en-US" sz="1400">
                          <a:latin typeface="Arial"/>
                          <a:ea typeface="Calibri"/>
                          <a:cs typeface="Arial"/>
                        </a:rPr>
                        <a:t>445</a:t>
                      </a:r>
                      <a:endParaRPr lang="en-US" sz="1100">
                        <a:latin typeface="Calibri"/>
                        <a:ea typeface="Calibri"/>
                        <a:cs typeface="Arial"/>
                      </a:endParaRPr>
                    </a:p>
                  </a:txBody>
                  <a:tcPr marL="68580" marR="68580" marT="0" marB="0"/>
                </a:tc>
                <a:tc>
                  <a:txBody>
                    <a:bodyPr/>
                    <a:lstStyle/>
                    <a:p>
                      <a:pPr algn="ctr" rtl="1">
                        <a:lnSpc>
                          <a:spcPct val="115000"/>
                        </a:lnSpc>
                        <a:spcAft>
                          <a:spcPts val="0"/>
                        </a:spcAft>
                      </a:pPr>
                      <a:r>
                        <a:rPr lang="ar-IQ" sz="1400" dirty="0">
                          <a:latin typeface="Calibri"/>
                          <a:ea typeface="Calibri"/>
                          <a:cs typeface="Arial"/>
                        </a:rPr>
                        <a:t>عدد الأشخاص </a:t>
                      </a:r>
                      <a:endParaRPr lang="en-US" sz="1100" dirty="0">
                        <a:latin typeface="Calibri"/>
                        <a:ea typeface="Calibri"/>
                        <a:cs typeface="Arial"/>
                      </a:endParaRPr>
                    </a:p>
                  </a:txBody>
                  <a:tcPr marL="68580" marR="68580" marT="0" marB="0"/>
                </a:tc>
              </a:tr>
            </a:tbl>
          </a:graphicData>
        </a:graphic>
      </p:graphicFrame>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14800" y="3462573"/>
            <a:ext cx="1219200" cy="389744"/>
          </a:xfrm>
          <a:prstGeom prst="rect">
            <a:avLst/>
          </a:prstGeom>
          <a:noFill/>
        </p:spPr>
      </p:pic>
      <p:sp>
        <p:nvSpPr>
          <p:cNvPr id="1027" name="Rectangle 3"/>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953000" y="5010150"/>
            <a:ext cx="676275" cy="371475"/>
          </a:xfrm>
          <a:prstGeom prst="rect">
            <a:avLst/>
          </a:prstGeom>
          <a:noFill/>
        </p:spPr>
      </p:pic>
      <p:sp>
        <p:nvSpPr>
          <p:cNvPr id="103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953000" y="5638800"/>
            <a:ext cx="762000" cy="371475"/>
          </a:xfrm>
          <a:prstGeom prst="rect">
            <a:avLst/>
          </a:prstGeom>
          <a:noFill/>
        </p:spPr>
      </p:pic>
      <p:sp>
        <p:nvSpPr>
          <p:cNvPr id="1033" name="Rectangle 9"/>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Simplified Arabic" pitchFamily="2" charset="-78"/>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34"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857625" y="6248400"/>
            <a:ext cx="1133475" cy="304800"/>
          </a:xfrm>
          <a:prstGeom prst="rect">
            <a:avLst/>
          </a:prstGeom>
          <a:noFill/>
        </p:spPr>
      </p:pic>
      <p:sp>
        <p:nvSpPr>
          <p:cNvPr id="1036" name="Rectangle 12"/>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zoom/>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200" b="1" dirty="0" smtClean="0">
                <a:solidFill>
                  <a:schemeClr val="tx1"/>
                </a:solidFill>
                <a:cs typeface="Simplified Arabic" pitchFamily="2" charset="-78"/>
              </a:rPr>
              <a:t>مثال:-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جد الانحراف الربيعي لمجموعة القيم التالية:-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2, 7, 3, 5, 8, 6, 10, 12, 9, 11, 4, 1, 6, 13, 14, 16. </a:t>
            </a:r>
            <a:endParaRPr lang="en-US" sz="2200" dirty="0" smtClean="0">
              <a:solidFill>
                <a:schemeClr val="tx1"/>
              </a:solidFill>
              <a:cs typeface="Simplified Arabic" pitchFamily="2" charset="-78"/>
            </a:endParaRPr>
          </a:p>
          <a:p>
            <a:pPr algn="just"/>
            <a:r>
              <a:rPr lang="ar-IQ" sz="2200" b="1" dirty="0" smtClean="0">
                <a:solidFill>
                  <a:schemeClr val="tx1"/>
                </a:solidFill>
                <a:cs typeface="Simplified Arabic" pitchFamily="2" charset="-78"/>
              </a:rPr>
              <a:t>الحل:-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نرتب القيم تصاعدياً. </a:t>
            </a:r>
            <a:endParaRPr lang="en-US" sz="2200" dirty="0" smtClean="0">
              <a:solidFill>
                <a:schemeClr val="tx1"/>
              </a:solidFill>
              <a:cs typeface="Simplified Arabic" pitchFamily="2" charset="-78"/>
            </a:endParaRPr>
          </a:p>
          <a:p>
            <a:pPr algn="just"/>
            <a:r>
              <a:rPr lang="en-US" sz="2200" b="1" dirty="0" smtClean="0">
                <a:solidFill>
                  <a:schemeClr val="tx1"/>
                </a:solidFill>
                <a:cs typeface="Simplified Arabic" pitchFamily="2" charset="-78"/>
              </a:rPr>
              <a:t>1, 2, 3, 4, 5, 6, 6, 7, 8, 9, 10, 11, 12, 13, 14, 16. </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نجد ترتيب الربيع الأول </a:t>
            </a:r>
            <a:r>
              <a:rPr lang="en-US" sz="2200" b="1" dirty="0" smtClean="0">
                <a:solidFill>
                  <a:schemeClr val="tx1"/>
                </a:solidFill>
                <a:cs typeface="Simplified Arabic" pitchFamily="2" charset="-78"/>
              </a:rPr>
              <a:t>Q1</a:t>
            </a:r>
            <a:r>
              <a:rPr lang="ar-IQ" sz="2200" dirty="0" smtClean="0">
                <a:solidFill>
                  <a:schemeClr val="tx1"/>
                </a:solidFill>
                <a:cs typeface="Simplified Arabic" pitchFamily="2" charset="-78"/>
              </a:rPr>
              <a:t>. </a:t>
            </a:r>
          </a:p>
          <a:p>
            <a:pPr algn="just"/>
            <a:endParaRPr lang="ar-IQ" sz="2200" dirty="0" smtClean="0">
              <a:solidFill>
                <a:schemeClr val="tx1"/>
              </a:solidFill>
              <a:cs typeface="Simplified Arabic" pitchFamily="2" charset="-78"/>
            </a:endParaRPr>
          </a:p>
          <a:p>
            <a:pPr algn="just"/>
            <a:endParaRPr lang="ar-IQ"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والقيمة التي ترتيبها الرابع بالنسبة للبيانات المرتبة هي القيمة </a:t>
            </a:r>
            <a:r>
              <a:rPr lang="en-US" sz="2200" b="1" dirty="0" smtClean="0">
                <a:solidFill>
                  <a:schemeClr val="tx1"/>
                </a:solidFill>
                <a:cs typeface="Simplified Arabic" pitchFamily="2" charset="-78"/>
              </a:rPr>
              <a:t>(4)</a:t>
            </a:r>
            <a:r>
              <a:rPr lang="ar-IQ" sz="2200" dirty="0" smtClean="0">
                <a:solidFill>
                  <a:schemeClr val="tx1"/>
                </a:solidFill>
                <a:cs typeface="Simplified Arabic" pitchFamily="2" charset="-78"/>
              </a:rPr>
              <a:t> أيضاً. </a:t>
            </a:r>
            <a:endParaRPr lang="en-US" sz="2200" dirty="0" smtClean="0">
              <a:solidFill>
                <a:schemeClr val="tx1"/>
              </a:solidFill>
              <a:cs typeface="Simplified Arabic" pitchFamily="2" charset="-78"/>
            </a:endParaRPr>
          </a:p>
          <a:p>
            <a:pPr algn="ctr" rtl="0"/>
            <a:r>
              <a:rPr lang="en-US" sz="2200" b="1" dirty="0" smtClean="0">
                <a:solidFill>
                  <a:schemeClr val="tx1"/>
                </a:solidFill>
                <a:cs typeface="Simplified Arabic" pitchFamily="2" charset="-78"/>
              </a:rPr>
              <a:t>∴ Q1 = 4</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ثم نجد ترتيب الربيع الثالث </a:t>
            </a:r>
            <a:r>
              <a:rPr lang="en-US" sz="2200" b="1" dirty="0" smtClean="0">
                <a:solidFill>
                  <a:schemeClr val="tx1"/>
                </a:solidFill>
                <a:cs typeface="Simplified Arabic" pitchFamily="2" charset="-78"/>
              </a:rPr>
              <a:t>Q3</a:t>
            </a:r>
            <a:r>
              <a:rPr lang="ar-IQ" sz="2200" dirty="0" smtClean="0">
                <a:solidFill>
                  <a:schemeClr val="tx1"/>
                </a:solidFill>
                <a:cs typeface="Simplified Arabic" pitchFamily="2" charset="-78"/>
              </a:rPr>
              <a:t>. </a:t>
            </a:r>
          </a:p>
          <a:p>
            <a:pPr algn="just"/>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والقيمة التي ترتيبها الثاني عشر في البيانات المرتبة هي القيمة </a:t>
            </a:r>
            <a:r>
              <a:rPr lang="en-US" sz="2200" b="1" dirty="0" smtClean="0">
                <a:solidFill>
                  <a:schemeClr val="tx1"/>
                </a:solidFill>
                <a:cs typeface="Simplified Arabic" pitchFamily="2" charset="-78"/>
              </a:rPr>
              <a:t>(11)</a:t>
            </a:r>
            <a:r>
              <a:rPr lang="ar-IQ" sz="2200" dirty="0" smtClean="0">
                <a:solidFill>
                  <a:schemeClr val="tx1"/>
                </a:solidFill>
                <a:cs typeface="Simplified Arabic" pitchFamily="2" charset="-78"/>
              </a:rPr>
              <a:t>. </a:t>
            </a:r>
            <a:endParaRPr lang="en-US" sz="2200" dirty="0" smtClean="0">
              <a:solidFill>
                <a:schemeClr val="tx1"/>
              </a:solidFill>
              <a:cs typeface="Simplified Arabic" pitchFamily="2" charset="-78"/>
            </a:endParaRPr>
          </a:p>
          <a:p>
            <a:pPr algn="ctr" rtl="0"/>
            <a:r>
              <a:rPr lang="en-US" sz="2200" b="1" dirty="0" smtClean="0">
                <a:solidFill>
                  <a:schemeClr val="tx1"/>
                </a:solidFill>
                <a:cs typeface="Simplified Arabic" pitchFamily="2" charset="-78"/>
              </a:rPr>
              <a:t>∴ Q3 = 11</a:t>
            </a:r>
            <a:endParaRPr lang="en-US" sz="2200" dirty="0" smtClean="0">
              <a:solidFill>
                <a:schemeClr val="tx1"/>
              </a:solidFill>
              <a:cs typeface="Simplified Arabic" pitchFamily="2" charset="-78"/>
            </a:endParaRPr>
          </a:p>
          <a:p>
            <a:pPr algn="just"/>
            <a:r>
              <a:rPr lang="ar-IQ" sz="2200" dirty="0" smtClean="0">
                <a:solidFill>
                  <a:schemeClr val="tx1"/>
                </a:solidFill>
                <a:cs typeface="Simplified Arabic" pitchFamily="2" charset="-78"/>
              </a:rPr>
              <a:t>ثم نجد قيمة الانحراف الربيعي وفق الصيغة. </a:t>
            </a:r>
            <a:endParaRPr lang="en-US" sz="2200" dirty="0" smtClean="0">
              <a:solidFill>
                <a:schemeClr val="tx1"/>
              </a:solidFill>
              <a:cs typeface="Simplified Arabic" pitchFamily="2" charset="-78"/>
            </a:endParaRPr>
          </a:p>
          <a:p>
            <a:pPr algn="just"/>
            <a:endParaRPr lang="en-US" sz="2200" dirty="0">
              <a:solidFill>
                <a:schemeClr val="tx1"/>
              </a:solidFill>
              <a:cs typeface="Simplified Arabic" pitchFamily="2" charset="-78"/>
            </a:endParaRPr>
          </a:p>
        </p:txBody>
      </p:sp>
      <p:sp>
        <p:nvSpPr>
          <p:cNvPr id="139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926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67200" y="2743200"/>
            <a:ext cx="814998" cy="447675"/>
          </a:xfrm>
          <a:prstGeom prst="rect">
            <a:avLst/>
          </a:prstGeom>
          <a:noFill/>
        </p:spPr>
      </p:pic>
      <p:sp>
        <p:nvSpPr>
          <p:cNvPr id="139267" name="Rectangle 3"/>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9268"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562475" y="3200400"/>
            <a:ext cx="746125" cy="447675"/>
          </a:xfrm>
          <a:prstGeom prst="rect">
            <a:avLst/>
          </a:prstGeom>
          <a:noFill/>
        </p:spPr>
      </p:pic>
      <p:sp>
        <p:nvSpPr>
          <p:cNvPr id="13927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927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10000" y="4495800"/>
            <a:ext cx="2433515" cy="447675"/>
          </a:xfrm>
          <a:prstGeom prst="rect">
            <a:avLst/>
          </a:prstGeom>
          <a:noFill/>
        </p:spPr>
      </p:pic>
      <p:sp>
        <p:nvSpPr>
          <p:cNvPr id="1392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39273"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505200" y="6029325"/>
            <a:ext cx="3420696" cy="447675"/>
          </a:xfrm>
          <a:prstGeom prst="rect">
            <a:avLst/>
          </a:prstGeom>
          <a:noFill/>
        </p:spPr>
      </p:pic>
      <p:sp>
        <p:nvSpPr>
          <p:cNvPr id="139275" name="Rectangle 11"/>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3</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لمجموعة القيم التالية جد قيمة الانحراف الربيعي:-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5, 12, 6, 7, 3, 14, 15, 10, 9, 8, 2, 4.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الانحراف المعياري </a:t>
            </a:r>
            <a:r>
              <a:rPr lang="en-US" sz="2000" b="1" u="sng" dirty="0" smtClean="0">
                <a:solidFill>
                  <a:schemeClr val="tx1"/>
                </a:solidFill>
                <a:cs typeface="Simplified Arabic" pitchFamily="2" charset="-78"/>
              </a:rPr>
              <a:t>(Stander Deviation</a:t>
            </a:r>
            <a:r>
              <a:rPr lang="en-US" sz="2000" b="1" dirty="0" smtClean="0">
                <a:solidFill>
                  <a:schemeClr val="tx1"/>
                </a:solidFill>
                <a:cs typeface="Simplified Arabic" pitchFamily="2" charset="-78"/>
              </a:rPr>
              <a:t>)</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يعرف الانحراف المعياري على انه الجذر </a:t>
            </a:r>
            <a:r>
              <a:rPr lang="ar-IQ" sz="2000" dirty="0" err="1" smtClean="0">
                <a:solidFill>
                  <a:schemeClr val="tx1"/>
                </a:solidFill>
                <a:cs typeface="Simplified Arabic" pitchFamily="2" charset="-78"/>
              </a:rPr>
              <a:t>التربيعي</a:t>
            </a:r>
            <a:r>
              <a:rPr lang="ar-IQ" sz="2000" dirty="0" smtClean="0">
                <a:solidFill>
                  <a:schemeClr val="tx1"/>
                </a:solidFill>
                <a:cs typeface="Simplified Arabic" pitchFamily="2" charset="-78"/>
              </a:rPr>
              <a:t> لمتوسط مجموع مربعات انحرافات القيم عن وسطها الحسابي. ويعتبر هذا المقياس أفضل مقاييس التشتت وأكثرها دقة لما يمتاز </a:t>
            </a:r>
            <a:r>
              <a:rPr lang="ar-IQ" sz="2000" dirty="0" err="1" smtClean="0">
                <a:solidFill>
                  <a:schemeClr val="tx1"/>
                </a:solidFill>
                <a:cs typeface="Simplified Arabic" pitchFamily="2" charset="-78"/>
              </a:rPr>
              <a:t>به</a:t>
            </a:r>
            <a:r>
              <a:rPr lang="ar-IQ" sz="2000" dirty="0" smtClean="0">
                <a:solidFill>
                  <a:schemeClr val="tx1"/>
                </a:solidFill>
                <a:cs typeface="Simplified Arabic" pitchFamily="2" charset="-78"/>
              </a:rPr>
              <a:t> من مميزات جعلته في مقدمتها في قياس درجة التباعد والتشتت بين القيم، وأكثرها شيوعاً في الاستخدام. </a:t>
            </a:r>
            <a:endParaRPr lang="en-US" sz="2000" dirty="0" smtClean="0">
              <a:solidFill>
                <a:schemeClr val="tx1"/>
              </a:solidFill>
              <a:cs typeface="Simplified Arabic" pitchFamily="2" charset="-78"/>
            </a:endParaRPr>
          </a:p>
          <a:p>
            <a:pPr algn="just"/>
            <a:r>
              <a:rPr lang="ar-IQ" sz="2000" b="1" u="sng" dirty="0" smtClean="0">
                <a:solidFill>
                  <a:schemeClr val="tx1"/>
                </a:solidFill>
                <a:cs typeface="Simplified Arabic" pitchFamily="2" charset="-78"/>
              </a:rPr>
              <a:t>إيجاد الانحراف المعياري</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ويمكننا إيجاد أو حساب الانحراف المعياري بطرق عديدة في كل من البيانات غير المبوبة والبيانات المبوبة وسنقتصر في دراستنا على طريقة واحدة في كل منهما.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أ . </a:t>
            </a:r>
            <a:r>
              <a:rPr lang="ar-IQ" sz="2000" b="1" u="sng" dirty="0" smtClean="0">
                <a:solidFill>
                  <a:schemeClr val="tx1"/>
                </a:solidFill>
                <a:cs typeface="Simplified Arabic" pitchFamily="2" charset="-78"/>
              </a:rPr>
              <a:t>في حالة البيانات غير المبوبة</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يحسب الانحراف المعياري في حالة البيانات غير المبوبة بعدة طرق منها الطريقة التالية والتي تدعى بالطريقة التعريفية أو المطولة، وبموجب هذه الطريقة يحسب الانحراف المعياري وفق القانون التالي:-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حيث إن:-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S</a:t>
            </a:r>
            <a:r>
              <a:rPr lang="ar-IQ" sz="2000" dirty="0" smtClean="0">
                <a:solidFill>
                  <a:schemeClr val="tx1"/>
                </a:solidFill>
                <a:cs typeface="Simplified Arabic" pitchFamily="2" charset="-78"/>
              </a:rPr>
              <a:t> تمثل الانحراف المعياري. </a:t>
            </a:r>
            <a:endParaRPr lang="en-US" sz="2000" dirty="0" smtClean="0">
              <a:solidFill>
                <a:schemeClr val="tx1"/>
              </a:solidFill>
              <a:cs typeface="Simplified Arabic" pitchFamily="2" charset="-78"/>
            </a:endParaRPr>
          </a:p>
          <a:p>
            <a:pPr algn="just"/>
            <a:r>
              <a:rPr lang="en-US" sz="2000" dirty="0" smtClean="0">
                <a:solidFill>
                  <a:schemeClr val="tx1"/>
                </a:solidFill>
                <a:cs typeface="Simplified Arabic" pitchFamily="2" charset="-78"/>
              </a:rPr>
              <a:t> </a:t>
            </a:r>
            <a:r>
              <a:rPr lang="en-US" sz="2000" b="1" dirty="0" smtClean="0">
                <a:solidFill>
                  <a:schemeClr val="tx1"/>
                </a:solidFill>
                <a:cs typeface="Simplified Arabic" pitchFamily="2" charset="-78"/>
              </a:rPr>
              <a:t>Xi</a:t>
            </a:r>
            <a:r>
              <a:rPr lang="ar-IQ" sz="2000" dirty="0" smtClean="0">
                <a:solidFill>
                  <a:schemeClr val="tx1"/>
                </a:solidFill>
                <a:cs typeface="Simplified Arabic" pitchFamily="2" charset="-78"/>
              </a:rPr>
              <a:t>تمثل القيم الأصلية.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تمثل الوسط الحسابي.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N</a:t>
            </a:r>
            <a:r>
              <a:rPr lang="ar-IQ" sz="2000" dirty="0" smtClean="0">
                <a:solidFill>
                  <a:schemeClr val="tx1"/>
                </a:solidFill>
                <a:cs typeface="Simplified Arabic" pitchFamily="2" charset="-78"/>
              </a:rPr>
              <a:t> تمثل حجم العينة. </a:t>
            </a:r>
            <a:endParaRPr lang="en-US" sz="2000" dirty="0">
              <a:solidFill>
                <a:schemeClr val="tx1"/>
              </a:solidFill>
              <a:cs typeface="Simplified Arabic" pitchFamily="2" charset="-78"/>
            </a:endParaRP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27" name="Rectangle 3"/>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3" name="Rectangle 9"/>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Calibri" pitchFamily="34" charset="0"/>
                <a:ea typeface="Calibri" pitchFamily="34" charset="0"/>
                <a:cs typeface="Simplified Arabic" pitchFamily="2" charset="-78"/>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6" name="Rectangle 12"/>
          <p:cNvSpPr>
            <a:spLocks noChangeArrowheads="1"/>
          </p:cNvSpPr>
          <p:nvPr/>
        </p:nvSpPr>
        <p:spPr bwMode="auto">
          <a:xfrm>
            <a:off x="0" y="3048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0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028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81400" y="4572000"/>
            <a:ext cx="1371600" cy="533400"/>
          </a:xfrm>
          <a:prstGeom prst="rect">
            <a:avLst/>
          </a:prstGeom>
          <a:noFill/>
        </p:spPr>
      </p:pic>
      <p:sp>
        <p:nvSpPr>
          <p:cNvPr id="140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029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610600" y="5791200"/>
            <a:ext cx="152400" cy="339969"/>
          </a:xfrm>
          <a:prstGeom prst="rect">
            <a:avLst/>
          </a:prstGeom>
          <a:noFill/>
        </p:spPr>
      </p:pic>
    </p:spTree>
  </p:cSld>
  <p:clrMapOvr>
    <a:masterClrMapping/>
  </p:clrMapOvr>
  <p:transition spd="slow">
    <p:zoom/>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مثال (</a:t>
            </a:r>
            <a:r>
              <a:rPr lang="en-US" sz="2000" b="1" dirty="0" smtClean="0">
                <a:solidFill>
                  <a:schemeClr val="tx1"/>
                </a:solidFill>
                <a:cs typeface="Simplified Arabic" pitchFamily="2" charset="-78"/>
              </a:rPr>
              <a:t>1</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التالية جد قيمة الانحراف المعياري.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Xi = 9, 8, 6, 5, 7.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الحل:-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نعمل الجدول التالي:-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sp>
        <p:nvSpPr>
          <p:cNvPr id="139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67" name="Rectangle 3"/>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5" name="Rectangle 11"/>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4" name="جدول 13"/>
          <p:cNvGraphicFramePr>
            <a:graphicFrameLocks noGrp="1"/>
          </p:cNvGraphicFramePr>
          <p:nvPr/>
        </p:nvGraphicFramePr>
        <p:xfrm>
          <a:off x="1524000" y="1588516"/>
          <a:ext cx="4114800" cy="2860188"/>
        </p:xfrm>
        <a:graphic>
          <a:graphicData uri="http://schemas.openxmlformats.org/drawingml/2006/table">
            <a:tbl>
              <a:tblPr rtl="1" firstRow="1" bandRow="1">
                <a:tableStyleId>{5C22544A-7EE6-4342-B048-85BDC9FD1C3A}</a:tableStyleId>
              </a:tblPr>
              <a:tblGrid>
                <a:gridCol w="1371600"/>
                <a:gridCol w="1371600"/>
                <a:gridCol w="1371600"/>
              </a:tblGrid>
              <a:tr h="326853">
                <a:tc>
                  <a:txBody>
                    <a:bodyPr/>
                    <a:lstStyle/>
                    <a:p>
                      <a:pPr algn="ctr" rtl="0">
                        <a:lnSpc>
                          <a:spcPct val="115000"/>
                        </a:lnSpc>
                        <a:spcAft>
                          <a:spcPts val="0"/>
                        </a:spcAft>
                      </a:pPr>
                      <a:endParaRPr lang="en-US" sz="1400" b="1" dirty="0">
                        <a:latin typeface="Arial"/>
                        <a:ea typeface="Calibri"/>
                        <a:cs typeface="Arial"/>
                      </a:endParaRPr>
                    </a:p>
                  </a:txBody>
                  <a:tcPr marL="68580" marR="68580" marT="0" marB="0" anchor="ctr"/>
                </a:tc>
                <a:tc>
                  <a:txBody>
                    <a:bodyPr/>
                    <a:lstStyle/>
                    <a:p>
                      <a:pPr algn="ctr" rtl="0">
                        <a:lnSpc>
                          <a:spcPct val="115000"/>
                        </a:lnSpc>
                        <a:spcAft>
                          <a:spcPts val="0"/>
                        </a:spcAft>
                      </a:pPr>
                      <a:endParaRPr lang="en-US"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dirty="0">
                          <a:latin typeface="Arial"/>
                          <a:ea typeface="Calibri"/>
                          <a:cs typeface="Arial"/>
                        </a:rPr>
                        <a:t>Xi</a:t>
                      </a:r>
                      <a:endParaRPr lang="en-US" sz="1400" b="1" dirty="0">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dirty="0">
                          <a:latin typeface="Arial"/>
                          <a:ea typeface="Calibri"/>
                          <a:cs typeface="Arial"/>
                        </a:rPr>
                        <a:t>4</a:t>
                      </a:r>
                      <a:endParaRPr lang="en-US" sz="1400" b="1" dirty="0">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9 – 7 = 2</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dirty="0">
                          <a:latin typeface="Arial"/>
                          <a:ea typeface="Calibri"/>
                          <a:cs typeface="Arial"/>
                        </a:rPr>
                        <a:t>9</a:t>
                      </a:r>
                      <a:endParaRPr lang="en-US" sz="1400" b="1" dirty="0">
                        <a:latin typeface="Calibri"/>
                        <a:ea typeface="Calibri"/>
                        <a:cs typeface="Arial"/>
                      </a:endParaRPr>
                    </a:p>
                  </a:txBody>
                  <a:tcPr marL="68580" marR="68580" marT="0" marB="0" anchor="ctr"/>
                </a:tc>
              </a:tr>
              <a:tr h="326853">
                <a:tc>
                  <a:txBody>
                    <a:bodyPr/>
                    <a:lstStyle/>
                    <a:p>
                      <a:pPr algn="ctr" rtl="0">
                        <a:lnSpc>
                          <a:spcPts val="1500"/>
                        </a:lnSpc>
                        <a:spcAft>
                          <a:spcPts val="0"/>
                        </a:spcAft>
                      </a:pPr>
                      <a:r>
                        <a:rPr lang="en-US" sz="1400" b="1" dirty="0">
                          <a:latin typeface="Arial"/>
                          <a:ea typeface="Calibri"/>
                          <a:cs typeface="Arial"/>
                        </a:rPr>
                        <a:t>1</a:t>
                      </a:r>
                      <a:endParaRPr lang="en-US" sz="1400" b="1" dirty="0">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8 – 7 = 1</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dirty="0">
                          <a:latin typeface="Arial"/>
                          <a:ea typeface="Calibri"/>
                          <a:cs typeface="Arial"/>
                        </a:rPr>
                        <a:t>8</a:t>
                      </a:r>
                      <a:endParaRPr lang="en-US" sz="1400" b="1" dirty="0">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dirty="0">
                          <a:latin typeface="Arial"/>
                          <a:ea typeface="Calibri"/>
                          <a:cs typeface="Arial"/>
                        </a:rPr>
                        <a:t>1</a:t>
                      </a:r>
                      <a:endParaRPr lang="en-US" sz="1400" b="1" dirty="0">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6 – 7 = - 1</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dirty="0">
                          <a:latin typeface="Arial"/>
                          <a:ea typeface="Calibri"/>
                          <a:cs typeface="Arial"/>
                        </a:rPr>
                        <a:t>6</a:t>
                      </a:r>
                      <a:endParaRPr lang="en-US" sz="1400" b="1" dirty="0">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dirty="0">
                          <a:latin typeface="Arial"/>
                          <a:ea typeface="Calibri"/>
                          <a:cs typeface="Arial"/>
                        </a:rPr>
                        <a:t>4</a:t>
                      </a:r>
                      <a:endParaRPr lang="en-US" sz="1400" b="1" dirty="0">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5 – 7 = - 2</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dirty="0">
                          <a:latin typeface="Arial"/>
                          <a:ea typeface="Calibri"/>
                          <a:cs typeface="Arial"/>
                        </a:rPr>
                        <a:t>5</a:t>
                      </a:r>
                      <a:endParaRPr lang="en-US" sz="1400" b="1" dirty="0">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dirty="0">
                          <a:latin typeface="Arial"/>
                          <a:ea typeface="Calibri"/>
                          <a:cs typeface="Arial"/>
                        </a:rPr>
                        <a:t>0</a:t>
                      </a:r>
                      <a:endParaRPr lang="en-US" sz="1400" b="1" dirty="0">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7 – 7 = 0</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dirty="0">
                          <a:latin typeface="Arial"/>
                          <a:ea typeface="Calibri"/>
                          <a:cs typeface="Arial"/>
                        </a:rPr>
                        <a:t>7</a:t>
                      </a:r>
                      <a:endParaRPr lang="en-US" sz="1400" b="1" dirty="0">
                        <a:latin typeface="Calibri"/>
                        <a:ea typeface="Calibri"/>
                        <a:cs typeface="Arial"/>
                      </a:endParaRPr>
                    </a:p>
                  </a:txBody>
                  <a:tcPr marL="68580" marR="68580" marT="0" marB="0" anchor="ctr"/>
                </a:tc>
              </a:tr>
              <a:tr h="326853">
                <a:tc>
                  <a:txBody>
                    <a:bodyPr/>
                    <a:lstStyle/>
                    <a:p>
                      <a:pPr algn="ctr" rtl="0">
                        <a:lnSpc>
                          <a:spcPts val="1500"/>
                        </a:lnSpc>
                        <a:spcAft>
                          <a:spcPts val="0"/>
                        </a:spcAft>
                      </a:pPr>
                      <a:r>
                        <a:rPr lang="en-US" sz="1400" b="1" dirty="0">
                          <a:latin typeface="Arial"/>
                          <a:ea typeface="Calibri"/>
                          <a:cs typeface="Arial"/>
                        </a:rPr>
                        <a:t>10</a:t>
                      </a:r>
                      <a:endParaRPr lang="en-US" sz="1400" b="1" dirty="0">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+ 3</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dirty="0">
                          <a:latin typeface="Arial"/>
                          <a:ea typeface="Calibri"/>
                          <a:cs typeface="Arial"/>
                        </a:rPr>
                        <a:t>35 </a:t>
                      </a:r>
                      <a:r>
                        <a:rPr lang="en-US" sz="1400" b="1" dirty="0">
                          <a:latin typeface="Calibri"/>
                          <a:ea typeface="Calibri"/>
                          <a:cs typeface="Arial"/>
                        </a:rPr>
                        <a:t>Σ</a:t>
                      </a:r>
                    </a:p>
                  </a:txBody>
                  <a:tcPr marL="68580" marR="68580" marT="0" marB="0" anchor="ctr"/>
                </a:tc>
              </a:tr>
              <a:tr h="326853">
                <a:tc>
                  <a:txBody>
                    <a:bodyPr/>
                    <a:lstStyle/>
                    <a:p>
                      <a:pPr algn="ctr" rtl="0">
                        <a:lnSpc>
                          <a:spcPts val="1500"/>
                        </a:lnSpc>
                        <a:spcAft>
                          <a:spcPts val="0"/>
                        </a:spcAft>
                      </a:pPr>
                      <a:endParaRPr lang="en-US" sz="1400" b="1" dirty="0">
                        <a:latin typeface="Arial"/>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- 3</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endParaRPr lang="ar-IQ" sz="1400" b="1" dirty="0">
                        <a:latin typeface="Calibri"/>
                        <a:ea typeface="Calibri"/>
                        <a:cs typeface="Arial"/>
                      </a:endParaRPr>
                    </a:p>
                  </a:txBody>
                  <a:tcPr marL="68580" marR="68580" marT="0" marB="0" anchor="ctr"/>
                </a:tc>
              </a:tr>
              <a:tr h="216260">
                <a:tc>
                  <a:txBody>
                    <a:bodyPr/>
                    <a:lstStyle/>
                    <a:p>
                      <a:pPr algn="ctr" rtl="0">
                        <a:lnSpc>
                          <a:spcPct val="115000"/>
                        </a:lnSpc>
                        <a:spcAft>
                          <a:spcPts val="0"/>
                        </a:spcAft>
                      </a:pPr>
                      <a:endParaRPr lang="en-US" sz="1400" b="1" dirty="0">
                        <a:latin typeface="Arial"/>
                        <a:ea typeface="Calibri"/>
                        <a:cs typeface="Arial"/>
                      </a:endParaRPr>
                    </a:p>
                  </a:txBody>
                  <a:tcPr marL="68580" marR="68580" marT="0" marB="0" anchor="ctr"/>
                </a:tc>
                <a:tc>
                  <a:txBody>
                    <a:bodyPr/>
                    <a:lstStyle/>
                    <a:p>
                      <a:pPr algn="ctr" rtl="1">
                        <a:lnSpc>
                          <a:spcPct val="115000"/>
                        </a:lnSpc>
                        <a:spcAft>
                          <a:spcPts val="0"/>
                        </a:spcAft>
                      </a:pPr>
                      <a:r>
                        <a:rPr lang="en-US" sz="1400" b="1" dirty="0">
                          <a:latin typeface="Arial"/>
                          <a:ea typeface="Calibri"/>
                          <a:cs typeface="Arial"/>
                        </a:rPr>
                        <a:t>Zero</a:t>
                      </a:r>
                      <a:endParaRPr lang="en-US" sz="1400" b="1" dirty="0">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tc>
              </a:tr>
            </a:tbl>
          </a:graphicData>
        </a:graphic>
      </p:graphicFrame>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131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95800" y="1628775"/>
            <a:ext cx="866775" cy="285750"/>
          </a:xfrm>
          <a:prstGeom prst="rect">
            <a:avLst/>
          </a:prstGeom>
          <a:noFill/>
        </p:spPr>
      </p:pic>
      <p:sp>
        <p:nvSpPr>
          <p:cNvPr id="141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131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00400" y="1628775"/>
            <a:ext cx="771525" cy="276225"/>
          </a:xfrm>
          <a:prstGeom prst="rect">
            <a:avLst/>
          </a:prstGeom>
          <a:noFill/>
        </p:spPr>
      </p:pic>
      <p:pic>
        <p:nvPicPr>
          <p:cNvPr id="141319"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743200" y="4800600"/>
            <a:ext cx="1835468" cy="447675"/>
          </a:xfrm>
          <a:prstGeom prst="rect">
            <a:avLst/>
          </a:prstGeom>
          <a:noFill/>
        </p:spPr>
      </p:pic>
      <p:pic>
        <p:nvPicPr>
          <p:cNvPr id="141318" name="Picture 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819400" y="5305663"/>
            <a:ext cx="2204800" cy="637937"/>
          </a:xfrm>
          <a:prstGeom prst="rect">
            <a:avLst/>
          </a:prstGeom>
          <a:noFill/>
        </p:spPr>
      </p:pic>
      <p:pic>
        <p:nvPicPr>
          <p:cNvPr id="141317" name="Picture 5"/>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150632" y="5966460"/>
            <a:ext cx="1421368" cy="358140"/>
          </a:xfrm>
          <a:prstGeom prst="rect">
            <a:avLst/>
          </a:prstGeom>
          <a:noFill/>
        </p:spPr>
      </p:pic>
      <p:sp>
        <p:nvSpPr>
          <p:cNvPr id="14132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21"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1322" name="Rectangle 10"/>
          <p:cNvSpPr>
            <a:spLocks noChangeArrowheads="1"/>
          </p:cNvSpPr>
          <p:nvPr/>
        </p:nvSpPr>
        <p:spPr bwMode="auto">
          <a:xfrm>
            <a:off x="0" y="1838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1323" name="Rectangle 11"/>
          <p:cNvSpPr>
            <a:spLocks noChangeArrowheads="1"/>
          </p:cNvSpPr>
          <p:nvPr/>
        </p:nvSpPr>
        <p:spPr bwMode="auto">
          <a:xfrm>
            <a:off x="0" y="2600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مثال (</a:t>
            </a:r>
            <a:r>
              <a:rPr lang="en-US" sz="2000" b="1" dirty="0" smtClean="0">
                <a:solidFill>
                  <a:schemeClr val="tx1"/>
                </a:solidFill>
                <a:cs typeface="Simplified Arabic" pitchFamily="2" charset="-78"/>
              </a:rPr>
              <a:t>2</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للبيانات التالية جد قيمة الانحراف المعياري. </a:t>
            </a:r>
            <a:endParaRPr lang="en-US" sz="2000" dirty="0" smtClean="0">
              <a:solidFill>
                <a:schemeClr val="tx1"/>
              </a:solidFill>
              <a:cs typeface="Simplified Arabic" pitchFamily="2" charset="-78"/>
            </a:endParaRPr>
          </a:p>
          <a:p>
            <a:pPr algn="ctr" rtl="0"/>
            <a:r>
              <a:rPr lang="en-US" sz="2000" b="1" dirty="0" smtClean="0">
                <a:solidFill>
                  <a:schemeClr val="tx1"/>
                </a:solidFill>
                <a:cs typeface="Simplified Arabic" pitchFamily="2" charset="-78"/>
              </a:rPr>
              <a:t>Xi = 15, 23, 22, 20, 25.</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الحل:- </a:t>
            </a: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b="1"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graphicFrame>
        <p:nvGraphicFramePr>
          <p:cNvPr id="4" name="جدول 3"/>
          <p:cNvGraphicFramePr>
            <a:graphicFrameLocks noGrp="1"/>
          </p:cNvGraphicFramePr>
          <p:nvPr/>
        </p:nvGraphicFramePr>
        <p:xfrm>
          <a:off x="1524000" y="1588516"/>
          <a:ext cx="4114800" cy="2860188"/>
        </p:xfrm>
        <a:graphic>
          <a:graphicData uri="http://schemas.openxmlformats.org/drawingml/2006/table">
            <a:tbl>
              <a:tblPr rtl="1" firstRow="1" bandRow="1">
                <a:tableStyleId>{5C22544A-7EE6-4342-B048-85BDC9FD1C3A}</a:tableStyleId>
              </a:tblPr>
              <a:tblGrid>
                <a:gridCol w="1371600"/>
                <a:gridCol w="1371600"/>
                <a:gridCol w="1371600"/>
              </a:tblGrid>
              <a:tr h="326853">
                <a:tc>
                  <a:txBody>
                    <a:bodyPr/>
                    <a:lstStyle/>
                    <a:p>
                      <a:pPr algn="ctr" rtl="0">
                        <a:lnSpc>
                          <a:spcPct val="115000"/>
                        </a:lnSpc>
                        <a:spcAft>
                          <a:spcPts val="0"/>
                        </a:spcAft>
                      </a:pPr>
                      <a:endParaRPr lang="en-US" sz="1400" b="1" dirty="0">
                        <a:latin typeface="Arial"/>
                        <a:ea typeface="Calibri"/>
                        <a:cs typeface="Arial"/>
                      </a:endParaRPr>
                    </a:p>
                  </a:txBody>
                  <a:tcPr marL="68580" marR="68580" marT="0" marB="0" anchor="ctr"/>
                </a:tc>
                <a:tc>
                  <a:txBody>
                    <a:bodyPr/>
                    <a:lstStyle/>
                    <a:p>
                      <a:pPr algn="ctr" rtl="0">
                        <a:lnSpc>
                          <a:spcPct val="115000"/>
                        </a:lnSpc>
                        <a:spcAft>
                          <a:spcPts val="0"/>
                        </a:spcAft>
                      </a:pPr>
                      <a:endParaRPr lang="en-US" sz="1400" b="1">
                        <a:latin typeface="Calibri"/>
                        <a:ea typeface="Calibri"/>
                        <a:cs typeface="Arial"/>
                      </a:endParaRPr>
                    </a:p>
                  </a:txBody>
                  <a:tcPr marL="68580" marR="68580" marT="0" marB="0" anchor="ctr"/>
                </a:tc>
                <a:tc>
                  <a:txBody>
                    <a:bodyPr/>
                    <a:lstStyle/>
                    <a:p>
                      <a:pPr algn="ctr" rtl="0">
                        <a:lnSpc>
                          <a:spcPct val="115000"/>
                        </a:lnSpc>
                        <a:spcAft>
                          <a:spcPts val="0"/>
                        </a:spcAft>
                      </a:pPr>
                      <a:r>
                        <a:rPr lang="en-US" sz="1400" b="1" dirty="0">
                          <a:latin typeface="Arial"/>
                          <a:ea typeface="Calibri"/>
                          <a:cs typeface="Arial"/>
                        </a:rPr>
                        <a:t>Xi</a:t>
                      </a:r>
                      <a:endParaRPr lang="en-US" sz="1400" b="1" dirty="0">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a:latin typeface="Arial"/>
                          <a:ea typeface="Calibri"/>
                          <a:cs typeface="Arial"/>
                        </a:rPr>
                        <a:t>36</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- 6</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15</a:t>
                      </a:r>
                      <a:endParaRPr lang="en-US" sz="1400" b="1">
                        <a:latin typeface="Calibri"/>
                        <a:ea typeface="Calibri"/>
                        <a:cs typeface="Arial"/>
                      </a:endParaRPr>
                    </a:p>
                  </a:txBody>
                  <a:tcPr marL="68580" marR="68580" marT="0" marB="0" anchor="ctr"/>
                </a:tc>
              </a:tr>
              <a:tr h="326853">
                <a:tc>
                  <a:txBody>
                    <a:bodyPr/>
                    <a:lstStyle/>
                    <a:p>
                      <a:pPr algn="ctr" rtl="0">
                        <a:lnSpc>
                          <a:spcPts val="1500"/>
                        </a:lnSpc>
                        <a:spcAft>
                          <a:spcPts val="0"/>
                        </a:spcAft>
                      </a:pPr>
                      <a:r>
                        <a:rPr lang="en-US" sz="1400" b="1">
                          <a:latin typeface="Arial"/>
                          <a:ea typeface="Calibri"/>
                          <a:cs typeface="Arial"/>
                        </a:rPr>
                        <a:t>4</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2</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23</a:t>
                      </a:r>
                      <a:endParaRPr lang="en-US" sz="1400" b="1">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a:latin typeface="Arial"/>
                          <a:ea typeface="Calibri"/>
                          <a:cs typeface="Arial"/>
                        </a:rPr>
                        <a:t>1</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1</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22</a:t>
                      </a:r>
                      <a:endParaRPr lang="en-US" sz="1400" b="1">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a:latin typeface="Arial"/>
                          <a:ea typeface="Calibri"/>
                          <a:cs typeface="Arial"/>
                        </a:rPr>
                        <a:t>1</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- 1</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20</a:t>
                      </a:r>
                      <a:endParaRPr lang="en-US" sz="1400" b="1">
                        <a:latin typeface="Calibri"/>
                        <a:ea typeface="Calibri"/>
                        <a:cs typeface="Arial"/>
                      </a:endParaRPr>
                    </a:p>
                  </a:txBody>
                  <a:tcPr marL="68580" marR="68580" marT="0" marB="0" anchor="ctr"/>
                </a:tc>
              </a:tr>
              <a:tr h="326853">
                <a:tc>
                  <a:txBody>
                    <a:bodyPr/>
                    <a:lstStyle/>
                    <a:p>
                      <a:pPr algn="ctr" rtl="1">
                        <a:lnSpc>
                          <a:spcPts val="1500"/>
                        </a:lnSpc>
                        <a:spcAft>
                          <a:spcPts val="0"/>
                        </a:spcAft>
                      </a:pPr>
                      <a:r>
                        <a:rPr lang="en-US" sz="1400" b="1">
                          <a:latin typeface="Arial"/>
                          <a:ea typeface="Calibri"/>
                          <a:cs typeface="Arial"/>
                        </a:rPr>
                        <a:t>16</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4</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25</a:t>
                      </a:r>
                      <a:endParaRPr lang="en-US" sz="1400" b="1">
                        <a:latin typeface="Calibri"/>
                        <a:ea typeface="Calibri"/>
                        <a:cs typeface="Arial"/>
                      </a:endParaRPr>
                    </a:p>
                  </a:txBody>
                  <a:tcPr marL="68580" marR="68580" marT="0" marB="0" anchor="ctr"/>
                </a:tc>
              </a:tr>
              <a:tr h="326853">
                <a:tc>
                  <a:txBody>
                    <a:bodyPr/>
                    <a:lstStyle/>
                    <a:p>
                      <a:pPr algn="ctr" rtl="0">
                        <a:lnSpc>
                          <a:spcPts val="1500"/>
                        </a:lnSpc>
                        <a:spcAft>
                          <a:spcPts val="0"/>
                        </a:spcAft>
                      </a:pPr>
                      <a:r>
                        <a:rPr lang="en-US" sz="1400" b="1">
                          <a:latin typeface="Arial"/>
                          <a:ea typeface="Calibri"/>
                          <a:cs typeface="Arial"/>
                        </a:rPr>
                        <a:t>58</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+ 7</a:t>
                      </a:r>
                      <a:endParaRPr lang="en-US" sz="1400" b="1">
                        <a:latin typeface="Calibri"/>
                        <a:ea typeface="Calibri"/>
                        <a:cs typeface="Arial"/>
                      </a:endParaRPr>
                    </a:p>
                  </a:txBody>
                  <a:tcPr marL="68580" marR="68580" marT="0" marB="0" anchor="ctr"/>
                </a:tc>
                <a:tc>
                  <a:txBody>
                    <a:bodyPr/>
                    <a:lstStyle/>
                    <a:p>
                      <a:pPr algn="ctr" rtl="0">
                        <a:lnSpc>
                          <a:spcPts val="1500"/>
                        </a:lnSpc>
                        <a:spcAft>
                          <a:spcPts val="0"/>
                        </a:spcAft>
                      </a:pPr>
                      <a:r>
                        <a:rPr lang="en-US" sz="1400" b="1">
                          <a:latin typeface="Arial"/>
                          <a:ea typeface="Calibri"/>
                          <a:cs typeface="Arial"/>
                        </a:rPr>
                        <a:t>105 </a:t>
                      </a:r>
                      <a:r>
                        <a:rPr lang="en-US" sz="1400" b="1">
                          <a:latin typeface="Calibri"/>
                          <a:ea typeface="Calibri"/>
                          <a:cs typeface="Arial"/>
                        </a:rPr>
                        <a:t>Σ</a:t>
                      </a:r>
                    </a:p>
                  </a:txBody>
                  <a:tcPr marL="68580" marR="68580" marT="0" marB="0" anchor="ctr"/>
                </a:tc>
              </a:tr>
              <a:tr h="326853">
                <a:tc>
                  <a:txBody>
                    <a:bodyPr/>
                    <a:lstStyle/>
                    <a:p>
                      <a:pPr algn="ctr" rtl="0">
                        <a:lnSpc>
                          <a:spcPts val="1500"/>
                        </a:lnSpc>
                        <a:spcAft>
                          <a:spcPts val="0"/>
                        </a:spcAft>
                      </a:pPr>
                      <a:endParaRPr lang="en-US" sz="1400" b="1">
                        <a:latin typeface="Arial"/>
                        <a:ea typeface="Calibri"/>
                        <a:cs typeface="Arial"/>
                      </a:endParaRPr>
                    </a:p>
                  </a:txBody>
                  <a:tcPr marL="68580" marR="68580" marT="0" marB="0" anchor="ctr"/>
                </a:tc>
                <a:tc>
                  <a:txBody>
                    <a:bodyPr/>
                    <a:lstStyle/>
                    <a:p>
                      <a:pPr algn="ctr" rtl="1">
                        <a:lnSpc>
                          <a:spcPts val="1500"/>
                        </a:lnSpc>
                        <a:spcAft>
                          <a:spcPts val="0"/>
                        </a:spcAft>
                      </a:pPr>
                      <a:r>
                        <a:rPr lang="en-US" sz="1400" b="1">
                          <a:latin typeface="Arial"/>
                          <a:ea typeface="Calibri"/>
                          <a:cs typeface="Arial"/>
                        </a:rPr>
                        <a:t>- 7</a:t>
                      </a:r>
                      <a:endParaRPr lang="en-US" sz="1400" b="1">
                        <a:latin typeface="Calibri"/>
                        <a:ea typeface="Calibri"/>
                        <a:cs typeface="Arial"/>
                      </a:endParaRPr>
                    </a:p>
                  </a:txBody>
                  <a:tcPr marL="68580" marR="68580" marT="0" marB="0" anchor="ctr"/>
                </a:tc>
                <a:tc>
                  <a:txBody>
                    <a:bodyPr/>
                    <a:lstStyle/>
                    <a:p>
                      <a:pPr algn="ctr" rtl="1">
                        <a:lnSpc>
                          <a:spcPts val="1500"/>
                        </a:lnSpc>
                        <a:spcAft>
                          <a:spcPts val="0"/>
                        </a:spcAft>
                      </a:pPr>
                      <a:endParaRPr lang="ar-IQ" sz="1400" b="1">
                        <a:latin typeface="Calibri"/>
                        <a:ea typeface="Calibri"/>
                        <a:cs typeface="Arial"/>
                      </a:endParaRPr>
                    </a:p>
                  </a:txBody>
                  <a:tcPr marL="68580" marR="68580" marT="0" marB="0" anchor="ctr"/>
                </a:tc>
              </a:tr>
              <a:tr h="216260">
                <a:tc>
                  <a:txBody>
                    <a:bodyPr/>
                    <a:lstStyle/>
                    <a:p>
                      <a:pPr algn="ctr" rtl="0">
                        <a:lnSpc>
                          <a:spcPct val="115000"/>
                        </a:lnSpc>
                        <a:spcAft>
                          <a:spcPts val="0"/>
                        </a:spcAft>
                      </a:pPr>
                      <a:endParaRPr lang="en-US" sz="1400" b="1">
                        <a:latin typeface="Arial"/>
                        <a:ea typeface="Calibri"/>
                        <a:cs typeface="Arial"/>
                      </a:endParaRPr>
                    </a:p>
                  </a:txBody>
                  <a:tcPr marL="68580" marR="68580" marT="0" marB="0" anchor="ctr"/>
                </a:tc>
                <a:tc>
                  <a:txBody>
                    <a:bodyPr/>
                    <a:lstStyle/>
                    <a:p>
                      <a:pPr algn="ctr" rtl="1">
                        <a:lnSpc>
                          <a:spcPct val="115000"/>
                        </a:lnSpc>
                        <a:spcAft>
                          <a:spcPts val="0"/>
                        </a:spcAft>
                      </a:pPr>
                      <a:r>
                        <a:rPr lang="en-US" sz="1400" b="1">
                          <a:latin typeface="Arial"/>
                          <a:ea typeface="Calibri"/>
                          <a:cs typeface="Arial"/>
                        </a:rPr>
                        <a:t>Zero</a:t>
                      </a:r>
                      <a:endParaRPr lang="en-US" sz="1400" b="1">
                        <a:latin typeface="Calibri"/>
                        <a:ea typeface="Calibri"/>
                        <a:cs typeface="Arial"/>
                      </a:endParaRPr>
                    </a:p>
                  </a:txBody>
                  <a:tcPr marL="68580" marR="68580" marT="0" marB="0" anchor="ctr"/>
                </a:tc>
                <a:tc>
                  <a:txBody>
                    <a:bodyPr/>
                    <a:lstStyle/>
                    <a:p>
                      <a:pPr algn="ctr" rtl="1">
                        <a:lnSpc>
                          <a:spcPct val="115000"/>
                        </a:lnSpc>
                        <a:spcAft>
                          <a:spcPts val="0"/>
                        </a:spcAft>
                      </a:pPr>
                      <a:endParaRPr lang="ar-IQ" sz="1400" b="1" dirty="0">
                        <a:latin typeface="Calibri"/>
                        <a:ea typeface="Calibri"/>
                        <a:cs typeface="Arial"/>
                      </a:endParaRPr>
                    </a:p>
                  </a:txBody>
                  <a:tcPr marL="68580" marR="68580" marT="0" marB="0" anchor="ctr"/>
                </a:tc>
              </a:tr>
            </a:tbl>
          </a:graphicData>
        </a:graphic>
      </p:graphicFrame>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95800" y="1628775"/>
            <a:ext cx="866775" cy="285750"/>
          </a:xfrm>
          <a:prstGeom prst="rect">
            <a:avLst/>
          </a:prstGeom>
          <a:noFill/>
        </p:spPr>
      </p:pic>
      <p:pic>
        <p:nvPicPr>
          <p:cNvPr id="6"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200400" y="1628775"/>
            <a:ext cx="771525" cy="276225"/>
          </a:xfrm>
          <a:prstGeom prst="rect">
            <a:avLst/>
          </a:prstGeom>
          <a:noFill/>
        </p:spPr>
      </p:pic>
      <p:pic>
        <p:nvPicPr>
          <p:cNvPr id="142339"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81400" y="4876800"/>
            <a:ext cx="1931670" cy="457200"/>
          </a:xfrm>
          <a:prstGeom prst="rect">
            <a:avLst/>
          </a:prstGeom>
          <a:noFill/>
        </p:spPr>
      </p:pic>
      <p:pic>
        <p:nvPicPr>
          <p:cNvPr id="142338" name="Picture 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505200" y="5410200"/>
            <a:ext cx="2194560" cy="651510"/>
          </a:xfrm>
          <a:prstGeom prst="rect">
            <a:avLst/>
          </a:prstGeom>
          <a:noFill/>
        </p:spPr>
      </p:pic>
      <p:pic>
        <p:nvPicPr>
          <p:cNvPr id="142337" name="Picture 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733800" y="6189346"/>
            <a:ext cx="1463040" cy="354330"/>
          </a:xfrm>
          <a:prstGeom prst="rect">
            <a:avLst/>
          </a:prstGeom>
          <a:noFill/>
        </p:spPr>
      </p:pic>
      <p:sp>
        <p:nvSpPr>
          <p:cNvPr id="1423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2341" name="Rectangle 5"/>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2342" name="Rectangle 6"/>
          <p:cNvSpPr>
            <a:spLocks noChangeArrowheads="1"/>
          </p:cNvSpPr>
          <p:nvPr/>
        </p:nvSpPr>
        <p:spPr bwMode="auto">
          <a:xfrm>
            <a:off x="0" y="1838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2343" name="Rectangle 7"/>
          <p:cNvSpPr>
            <a:spLocks noChangeArrowheads="1"/>
          </p:cNvSpPr>
          <p:nvPr/>
        </p:nvSpPr>
        <p:spPr bwMode="auto">
          <a:xfrm>
            <a:off x="0" y="259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04800"/>
            <a:ext cx="8305800" cy="6248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4</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البيانات التالية تمثل الوزن بالكيلو غرام لعشرة طلبة. جد الانحراف المعياري لهذه الأوزان:-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 (Xi) : 56, 62, 68, 72, 63, 65, 68, 71, 69, 56.   </a:t>
            </a:r>
            <a:r>
              <a:rPr lang="ar-IQ" sz="2000" b="1" dirty="0" smtClean="0">
                <a:solidFill>
                  <a:schemeClr val="tx1"/>
                </a:solidFill>
                <a:cs typeface="Simplified Arabic" pitchFamily="2" charset="-78"/>
              </a:rPr>
              <a:t>الوزن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اختبار ذاتي (</a:t>
            </a:r>
            <a:r>
              <a:rPr lang="en-US" sz="2000" b="1" dirty="0" smtClean="0">
                <a:solidFill>
                  <a:schemeClr val="tx1"/>
                </a:solidFill>
                <a:cs typeface="Simplified Arabic" pitchFamily="2" charset="-78"/>
              </a:rPr>
              <a:t>5</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لمجموعة القيم التالية جد قيمة الانحراف المعياري:-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(Xi) : 12, 6, 7, 3, 5, 18, 9.   </a:t>
            </a:r>
            <a:r>
              <a:rPr lang="ar-IQ" sz="2000" b="1" dirty="0" smtClean="0">
                <a:solidFill>
                  <a:schemeClr val="tx1"/>
                </a:solidFill>
                <a:cs typeface="Simplified Arabic" pitchFamily="2" charset="-78"/>
              </a:rPr>
              <a:t>الوزن </a:t>
            </a:r>
            <a:endParaRPr lang="en-US"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ب . </a:t>
            </a:r>
            <a:r>
              <a:rPr lang="ar-IQ" sz="2000" b="1" u="sng" dirty="0" smtClean="0">
                <a:solidFill>
                  <a:schemeClr val="tx1"/>
                </a:solidFill>
                <a:cs typeface="Simplified Arabic" pitchFamily="2" charset="-78"/>
              </a:rPr>
              <a:t>في حالة البيانات المبوبة</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يحسب الانحراف المعياري في حالة البيانات المبوبة بموجب الطريقة التعريفية وفق الصيغة التالية:- </a:t>
            </a:r>
          </a:p>
          <a:p>
            <a:pPr algn="just"/>
            <a:endParaRPr lang="ar-IQ" sz="2000" dirty="0" smtClean="0">
              <a:solidFill>
                <a:schemeClr val="tx1"/>
              </a:solidFill>
              <a:cs typeface="Simplified Arabic" pitchFamily="2" charset="-78"/>
            </a:endParaRPr>
          </a:p>
          <a:p>
            <a:pPr algn="just"/>
            <a:r>
              <a:rPr lang="ar-IQ" sz="2000" b="1" dirty="0" smtClean="0">
                <a:solidFill>
                  <a:schemeClr val="tx1"/>
                </a:solidFill>
                <a:cs typeface="Simplified Arabic" pitchFamily="2" charset="-78"/>
              </a:rPr>
              <a:t>حيث إن:- </a:t>
            </a:r>
            <a:endParaRPr lang="en-US" sz="2000" dirty="0" smtClean="0">
              <a:solidFill>
                <a:schemeClr val="tx1"/>
              </a:solidFill>
              <a:cs typeface="Simplified Arabic" pitchFamily="2" charset="-78"/>
            </a:endParaRPr>
          </a:p>
          <a:p>
            <a:pPr algn="just"/>
            <a:r>
              <a:rPr lang="en-US" sz="2000" b="1" dirty="0" smtClean="0">
                <a:solidFill>
                  <a:schemeClr val="tx1"/>
                </a:solidFill>
                <a:cs typeface="Simplified Arabic" pitchFamily="2" charset="-78"/>
              </a:rPr>
              <a:t>Xi</a:t>
            </a:r>
            <a:r>
              <a:rPr lang="ar-IQ" sz="2000" dirty="0" smtClean="0">
                <a:solidFill>
                  <a:schemeClr val="tx1"/>
                </a:solidFill>
                <a:cs typeface="Simplified Arabic" pitchFamily="2" charset="-78"/>
              </a:rPr>
              <a:t> تمثل مراكز الفئات. </a:t>
            </a:r>
            <a:endParaRPr lang="en-US" sz="2000" dirty="0" smtClean="0">
              <a:solidFill>
                <a:schemeClr val="tx1"/>
              </a:solidFill>
              <a:cs typeface="Simplified Arabic" pitchFamily="2" charset="-78"/>
            </a:endParaRPr>
          </a:p>
          <a:p>
            <a:pPr algn="just"/>
            <a:r>
              <a:rPr lang="en-US" sz="2000" b="1" dirty="0" err="1" smtClean="0">
                <a:solidFill>
                  <a:schemeClr val="tx1"/>
                </a:solidFill>
                <a:cs typeface="Simplified Arabic" pitchFamily="2" charset="-78"/>
              </a:rPr>
              <a:t>fi</a:t>
            </a:r>
            <a:r>
              <a:rPr lang="ar-IQ" sz="2000" b="1" dirty="0" smtClean="0">
                <a:solidFill>
                  <a:schemeClr val="tx1"/>
                </a:solidFill>
                <a:cs typeface="Simplified Arabic" pitchFamily="2" charset="-78"/>
              </a:rPr>
              <a:t> </a:t>
            </a:r>
            <a:r>
              <a:rPr lang="ar-IQ" sz="2000" dirty="0" smtClean="0">
                <a:solidFill>
                  <a:schemeClr val="tx1"/>
                </a:solidFill>
                <a:cs typeface="Simplified Arabic" pitchFamily="2" charset="-78"/>
              </a:rPr>
              <a:t>تمثل التكرار.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   تمثل الوسط الحسابي حيث إن </a:t>
            </a:r>
          </a:p>
          <a:p>
            <a:pPr algn="just"/>
            <a:r>
              <a:rPr lang="ar-IQ" sz="2000" b="1" dirty="0" smtClean="0">
                <a:solidFill>
                  <a:schemeClr val="tx1"/>
                </a:solidFill>
                <a:cs typeface="Simplified Arabic" pitchFamily="2" charset="-78"/>
              </a:rPr>
              <a:t>مثال (</a:t>
            </a:r>
            <a:r>
              <a:rPr lang="en-US" sz="2000" b="1" dirty="0" smtClean="0">
                <a:solidFill>
                  <a:schemeClr val="tx1"/>
                </a:solidFill>
                <a:cs typeface="Simplified Arabic" pitchFamily="2" charset="-78"/>
              </a:rPr>
              <a:t>1</a:t>
            </a:r>
            <a:r>
              <a:rPr lang="ar-IQ" sz="2000" b="1" dirty="0" smtClean="0">
                <a:solidFill>
                  <a:schemeClr val="tx1"/>
                </a:solidFill>
                <a:cs typeface="Simplified Arabic" pitchFamily="2" charset="-78"/>
              </a:rPr>
              <a:t>):- </a:t>
            </a:r>
            <a:endParaRPr lang="en-US"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للجدول التكراري التالي اوجد قيمة الانحراف المعياري:- </a:t>
            </a:r>
            <a:endParaRPr lang="en-US"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sp>
        <p:nvSpPr>
          <p:cNvPr id="1392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67" name="Rectangle 3"/>
          <p:cNvSpPr>
            <a:spLocks noChangeArrowheads="1"/>
          </p:cNvSpPr>
          <p:nvPr/>
        </p:nvSpPr>
        <p:spPr bwMode="auto">
          <a:xfrm>
            <a:off x="233363"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6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0" name="Rectangle 6"/>
          <p:cNvSpPr>
            <a:spLocks noChangeArrowheads="1"/>
          </p:cNvSpPr>
          <p:nvPr/>
        </p:nvSpPr>
        <p:spPr bwMode="auto">
          <a:xfrm>
            <a:off x="233363"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927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39275" name="Rectangle 11"/>
          <p:cNvSpPr>
            <a:spLocks noChangeArrowheads="1"/>
          </p:cNvSpPr>
          <p:nvPr/>
        </p:nvSpPr>
        <p:spPr bwMode="auto">
          <a:xfrm>
            <a:off x="0" y="8286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1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2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1321" name="Rectangle 9"/>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33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336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343400" y="2790825"/>
            <a:ext cx="1578429" cy="609600"/>
          </a:xfrm>
          <a:prstGeom prst="rect">
            <a:avLst/>
          </a:prstGeom>
          <a:noFill/>
        </p:spPr>
      </p:pic>
      <p:sp>
        <p:nvSpPr>
          <p:cNvPr id="143363" name="Rectangle 3"/>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3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3366"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8601075" y="3993906"/>
            <a:ext cx="152400" cy="339969"/>
          </a:xfrm>
          <a:prstGeom prst="rect">
            <a:avLst/>
          </a:prstGeom>
          <a:noFill/>
        </p:spPr>
      </p:pic>
      <p:sp>
        <p:nvSpPr>
          <p:cNvPr id="14336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3368"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038724" y="3943350"/>
            <a:ext cx="1044575" cy="533400"/>
          </a:xfrm>
          <a:prstGeom prst="rect">
            <a:avLst/>
          </a:prstGeom>
          <a:noFill/>
        </p:spPr>
      </p:pic>
      <p:sp>
        <p:nvSpPr>
          <p:cNvPr id="143370" name="Rectangle 10"/>
          <p:cNvSpPr>
            <a:spLocks noChangeArrowheads="1"/>
          </p:cNvSpPr>
          <p:nvPr/>
        </p:nvSpPr>
        <p:spPr bwMode="auto">
          <a:xfrm>
            <a:off x="0" y="914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32" name="جدول 31"/>
          <p:cNvGraphicFramePr>
            <a:graphicFrameLocks noGrp="1"/>
          </p:cNvGraphicFramePr>
          <p:nvPr/>
        </p:nvGraphicFramePr>
        <p:xfrm>
          <a:off x="1600200" y="5125720"/>
          <a:ext cx="6095999" cy="741680"/>
        </p:xfrm>
        <a:graphic>
          <a:graphicData uri="http://schemas.openxmlformats.org/drawingml/2006/table">
            <a:tbl>
              <a:tblPr rtl="1" firstRow="1" bandRow="1">
                <a:tableStyleId>{5C22544A-7EE6-4342-B048-85BDC9FD1C3A}</a:tableStyleId>
              </a:tblPr>
              <a:tblGrid>
                <a:gridCol w="870857"/>
                <a:gridCol w="870857"/>
                <a:gridCol w="870857"/>
                <a:gridCol w="870857"/>
                <a:gridCol w="870857"/>
                <a:gridCol w="870857"/>
                <a:gridCol w="870857"/>
              </a:tblGrid>
              <a:tr h="370840">
                <a:tc>
                  <a:txBody>
                    <a:bodyPr/>
                    <a:lstStyle/>
                    <a:p>
                      <a:pPr algn="ctr" rtl="1">
                        <a:lnSpc>
                          <a:spcPts val="1400"/>
                        </a:lnSpc>
                        <a:spcAft>
                          <a:spcPts val="0"/>
                        </a:spcAft>
                      </a:pPr>
                      <a:r>
                        <a:rPr lang="ar-IQ" sz="1400" b="1" dirty="0">
                          <a:latin typeface="Calibri"/>
                          <a:ea typeface="Calibri"/>
                          <a:cs typeface="Arial"/>
                        </a:rPr>
                        <a:t>Σ</a:t>
                      </a:r>
                      <a:endParaRPr lang="en-US" sz="1100" b="1" dirty="0">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latin typeface="Arial"/>
                          <a:ea typeface="Calibri"/>
                          <a:cs typeface="Arial"/>
                        </a:rPr>
                        <a:t>10 – 12</a:t>
                      </a:r>
                      <a:endParaRPr lang="en-US" sz="1100" b="1">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latin typeface="Arial"/>
                          <a:ea typeface="Calibri"/>
                          <a:cs typeface="Arial"/>
                        </a:rPr>
                        <a:t>8 -</a:t>
                      </a:r>
                      <a:endParaRPr lang="en-US" sz="1100" b="1">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latin typeface="Arial"/>
                          <a:ea typeface="Calibri"/>
                          <a:cs typeface="Arial"/>
                        </a:rPr>
                        <a:t>6 -</a:t>
                      </a:r>
                      <a:endParaRPr lang="en-US" sz="1100" b="1">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latin typeface="Arial"/>
                          <a:ea typeface="Calibri"/>
                          <a:cs typeface="Arial"/>
                        </a:rPr>
                        <a:t>4 -</a:t>
                      </a:r>
                      <a:endParaRPr lang="en-US" sz="1100" b="1">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latin typeface="Arial"/>
                          <a:ea typeface="Calibri"/>
                          <a:cs typeface="Arial"/>
                        </a:rPr>
                        <a:t>2 -</a:t>
                      </a:r>
                      <a:endParaRPr lang="en-US" sz="1100" b="1">
                        <a:latin typeface="Calibri"/>
                        <a:ea typeface="Calibri"/>
                        <a:cs typeface="Arial"/>
                      </a:endParaRPr>
                    </a:p>
                  </a:txBody>
                  <a:tcPr marL="68580" marR="68580" marT="0" marB="0" anchor="ctr"/>
                </a:tc>
                <a:tc>
                  <a:txBody>
                    <a:bodyPr/>
                    <a:lstStyle/>
                    <a:p>
                      <a:pPr algn="ctr" rtl="1">
                        <a:lnSpc>
                          <a:spcPts val="1400"/>
                        </a:lnSpc>
                        <a:spcAft>
                          <a:spcPts val="0"/>
                        </a:spcAft>
                      </a:pPr>
                      <a:r>
                        <a:rPr lang="ar-IQ" sz="1400" b="1">
                          <a:latin typeface="Calibri"/>
                          <a:ea typeface="Calibri"/>
                          <a:cs typeface="Arial"/>
                        </a:rPr>
                        <a:t>الفئات </a:t>
                      </a:r>
                      <a:endParaRPr lang="en-US" sz="1100" b="1">
                        <a:latin typeface="Calibri"/>
                        <a:ea typeface="Calibri"/>
                        <a:cs typeface="Arial"/>
                      </a:endParaRPr>
                    </a:p>
                  </a:txBody>
                  <a:tcPr marL="68580" marR="68580" marT="0" marB="0" anchor="ctr"/>
                </a:tc>
              </a:tr>
              <a:tr h="370840">
                <a:tc>
                  <a:txBody>
                    <a:bodyPr/>
                    <a:lstStyle/>
                    <a:p>
                      <a:pPr algn="ctr" rtl="0">
                        <a:lnSpc>
                          <a:spcPts val="1400"/>
                        </a:lnSpc>
                        <a:spcAft>
                          <a:spcPts val="0"/>
                        </a:spcAft>
                      </a:pPr>
                      <a:r>
                        <a:rPr lang="en-US" sz="1400" b="1" dirty="0">
                          <a:latin typeface="Arial"/>
                          <a:ea typeface="Calibri"/>
                          <a:cs typeface="Arial"/>
                        </a:rPr>
                        <a:t>10</a:t>
                      </a:r>
                      <a:endParaRPr lang="en-US" sz="1100" b="1" dirty="0">
                        <a:latin typeface="Calibri"/>
                        <a:ea typeface="Calibri"/>
                        <a:cs typeface="Arial"/>
                      </a:endParaRPr>
                    </a:p>
                  </a:txBody>
                  <a:tcPr marL="68580" marR="68580" marT="0" marB="0" anchor="ctr"/>
                </a:tc>
                <a:tc>
                  <a:txBody>
                    <a:bodyPr/>
                    <a:lstStyle/>
                    <a:p>
                      <a:pPr algn="ctr" rtl="1">
                        <a:lnSpc>
                          <a:spcPts val="1400"/>
                        </a:lnSpc>
                        <a:spcAft>
                          <a:spcPts val="0"/>
                        </a:spcAft>
                      </a:pPr>
                      <a:r>
                        <a:rPr lang="en-US" sz="1400" b="1" dirty="0">
                          <a:latin typeface="Arial"/>
                          <a:ea typeface="Calibri"/>
                          <a:cs typeface="Arial"/>
                        </a:rPr>
                        <a:t>1</a:t>
                      </a:r>
                      <a:endParaRPr lang="en-US" sz="1100" b="1" dirty="0">
                        <a:latin typeface="Calibri"/>
                        <a:ea typeface="Calibri"/>
                        <a:cs typeface="Arial"/>
                      </a:endParaRPr>
                    </a:p>
                  </a:txBody>
                  <a:tcPr marL="68580" marR="68580" marT="0" marB="0" anchor="ctr"/>
                </a:tc>
                <a:tc>
                  <a:txBody>
                    <a:bodyPr/>
                    <a:lstStyle/>
                    <a:p>
                      <a:pPr algn="ctr" rtl="0">
                        <a:lnSpc>
                          <a:spcPts val="14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nchor="ctr"/>
                </a:tc>
                <a:tc>
                  <a:txBody>
                    <a:bodyPr/>
                    <a:lstStyle/>
                    <a:p>
                      <a:pPr algn="ctr" rtl="0">
                        <a:lnSpc>
                          <a:spcPts val="1400"/>
                        </a:lnSpc>
                        <a:spcAft>
                          <a:spcPts val="0"/>
                        </a:spcAft>
                      </a:pPr>
                      <a:r>
                        <a:rPr lang="en-US" sz="1400" b="1" dirty="0">
                          <a:latin typeface="Arial"/>
                          <a:ea typeface="Calibri"/>
                          <a:cs typeface="Arial"/>
                        </a:rPr>
                        <a:t>4</a:t>
                      </a:r>
                      <a:endParaRPr lang="en-US" sz="1100" b="1" dirty="0">
                        <a:latin typeface="Calibri"/>
                        <a:ea typeface="Calibri"/>
                        <a:cs typeface="Arial"/>
                      </a:endParaRPr>
                    </a:p>
                  </a:txBody>
                  <a:tcPr marL="68580" marR="68580" marT="0" marB="0" anchor="ctr"/>
                </a:tc>
                <a:tc>
                  <a:txBody>
                    <a:bodyPr/>
                    <a:lstStyle/>
                    <a:p>
                      <a:pPr algn="ctr" rtl="0">
                        <a:lnSpc>
                          <a:spcPts val="1400"/>
                        </a:lnSpc>
                        <a:spcAft>
                          <a:spcPts val="0"/>
                        </a:spcAft>
                      </a:pPr>
                      <a:r>
                        <a:rPr lang="en-US" sz="1400" b="1" dirty="0">
                          <a:latin typeface="Arial"/>
                          <a:ea typeface="Calibri"/>
                          <a:cs typeface="Arial"/>
                        </a:rPr>
                        <a:t>1</a:t>
                      </a:r>
                      <a:endParaRPr lang="en-US" sz="1100" b="1" dirty="0">
                        <a:latin typeface="Calibri"/>
                        <a:ea typeface="Calibri"/>
                        <a:cs typeface="Arial"/>
                      </a:endParaRPr>
                    </a:p>
                  </a:txBody>
                  <a:tcPr marL="68580" marR="68580" marT="0" marB="0" anchor="ctr"/>
                </a:tc>
                <a:tc>
                  <a:txBody>
                    <a:bodyPr/>
                    <a:lstStyle/>
                    <a:p>
                      <a:pPr algn="ctr" rtl="0">
                        <a:lnSpc>
                          <a:spcPts val="1400"/>
                        </a:lnSpc>
                        <a:spcAft>
                          <a:spcPts val="0"/>
                        </a:spcAft>
                      </a:pPr>
                      <a:r>
                        <a:rPr lang="en-US" sz="1400" b="1" dirty="0">
                          <a:latin typeface="Arial"/>
                          <a:ea typeface="Calibri"/>
                          <a:cs typeface="Arial"/>
                        </a:rPr>
                        <a:t>2</a:t>
                      </a:r>
                      <a:endParaRPr lang="en-US" sz="1100" b="1" dirty="0">
                        <a:latin typeface="Calibri"/>
                        <a:ea typeface="Calibri"/>
                        <a:cs typeface="Arial"/>
                      </a:endParaRPr>
                    </a:p>
                  </a:txBody>
                  <a:tcPr marL="68580" marR="68580" marT="0" marB="0" anchor="ctr"/>
                </a:tc>
                <a:tc>
                  <a:txBody>
                    <a:bodyPr/>
                    <a:lstStyle/>
                    <a:p>
                      <a:pPr algn="ctr" rtl="1">
                        <a:lnSpc>
                          <a:spcPts val="1400"/>
                        </a:lnSpc>
                        <a:spcAft>
                          <a:spcPts val="0"/>
                        </a:spcAft>
                      </a:pPr>
                      <a:r>
                        <a:rPr lang="en-US" sz="1400" b="1" dirty="0" err="1">
                          <a:latin typeface="Arial"/>
                          <a:ea typeface="Calibri"/>
                          <a:cs typeface="Arial"/>
                        </a:rPr>
                        <a:t>fi</a:t>
                      </a:r>
                      <a:r>
                        <a:rPr lang="en-US" sz="1400" b="1" dirty="0">
                          <a:latin typeface="Arial"/>
                          <a:ea typeface="Calibri"/>
                          <a:cs typeface="Arial"/>
                        </a:rPr>
                        <a:t> </a:t>
                      </a:r>
                      <a:endParaRPr lang="en-US" sz="1100" b="1" dirty="0">
                        <a:latin typeface="Calibri"/>
                        <a:ea typeface="Calibri"/>
                        <a:cs typeface="Arial"/>
                      </a:endParaRPr>
                    </a:p>
                  </a:txBody>
                  <a:tcPr marL="68580" marR="68580" marT="0" marB="0" anchor="ctr"/>
                </a:tc>
              </a:tr>
            </a:tbl>
          </a:graphicData>
        </a:graphic>
      </p:graphicFrame>
    </p:spTree>
  </p:cSld>
  <p:clrMapOvr>
    <a:masterClrMapping/>
  </p:clrMapOvr>
  <p:transition spd="slow">
    <p:check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533400" y="381000"/>
            <a:ext cx="8305800" cy="6248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just"/>
            <a:r>
              <a:rPr lang="ar-IQ" sz="2000" b="1" dirty="0" smtClean="0">
                <a:solidFill>
                  <a:schemeClr val="tx1"/>
                </a:solidFill>
                <a:cs typeface="Simplified Arabic" pitchFamily="2" charset="-78"/>
              </a:rPr>
              <a:t>الحل:- </a:t>
            </a:r>
            <a:endParaRPr lang="en-US"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r>
              <a:rPr lang="ar-IQ" sz="2000" dirty="0" smtClean="0">
                <a:solidFill>
                  <a:schemeClr val="tx1"/>
                </a:solidFill>
                <a:cs typeface="Simplified Arabic" pitchFamily="2" charset="-78"/>
              </a:rPr>
              <a:t>ولإيجاد ذلك نعمل الجدول التالي:- </a:t>
            </a: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ar-IQ" sz="2000" dirty="0" smtClean="0">
              <a:solidFill>
                <a:schemeClr val="tx1"/>
              </a:solidFill>
              <a:cs typeface="Simplified Arabic" pitchFamily="2" charset="-78"/>
            </a:endParaRPr>
          </a:p>
          <a:p>
            <a:pPr algn="just"/>
            <a:endParaRPr lang="en-US" sz="2000" dirty="0">
              <a:solidFill>
                <a:schemeClr val="tx1"/>
              </a:solidFill>
              <a:cs typeface="Simplified Arabic" pitchFamily="2" charset="-78"/>
            </a:endParaRPr>
          </a:p>
        </p:txBody>
      </p:sp>
      <p:sp>
        <p:nvSpPr>
          <p:cNvPr id="1423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2341" name="Rectangle 5"/>
          <p:cNvSpPr>
            <a:spLocks noChangeArrowheads="1"/>
          </p:cNvSpPr>
          <p:nvPr/>
        </p:nvSpPr>
        <p:spPr bwMode="auto">
          <a:xfrm>
            <a:off x="0" y="838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2342" name="Rectangle 6"/>
          <p:cNvSpPr>
            <a:spLocks noChangeArrowheads="1"/>
          </p:cNvSpPr>
          <p:nvPr/>
        </p:nvSpPr>
        <p:spPr bwMode="auto">
          <a:xfrm>
            <a:off x="0" y="1838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2343" name="Rectangle 7"/>
          <p:cNvSpPr>
            <a:spLocks noChangeArrowheads="1"/>
          </p:cNvSpPr>
          <p:nvPr/>
        </p:nvSpPr>
        <p:spPr bwMode="auto">
          <a:xfrm>
            <a:off x="0" y="2590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4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438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517571" y="609600"/>
            <a:ext cx="1578429" cy="609600"/>
          </a:xfrm>
          <a:prstGeom prst="rect">
            <a:avLst/>
          </a:prstGeom>
          <a:noFill/>
        </p:spPr>
      </p:pic>
      <p:sp>
        <p:nvSpPr>
          <p:cNvPr id="144387" name="Rectangle 3"/>
          <p:cNvSpPr>
            <a:spLocks noChangeArrowheads="1"/>
          </p:cNvSpPr>
          <p:nvPr/>
        </p:nvSpPr>
        <p:spPr bwMode="auto">
          <a:xfrm>
            <a:off x="0" y="990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6" name="جدول 15"/>
          <p:cNvGraphicFramePr>
            <a:graphicFrameLocks noGrp="1"/>
          </p:cNvGraphicFramePr>
          <p:nvPr/>
        </p:nvGraphicFramePr>
        <p:xfrm>
          <a:off x="1371600" y="1456187"/>
          <a:ext cx="6934200" cy="2353813"/>
        </p:xfrm>
        <a:graphic>
          <a:graphicData uri="http://schemas.openxmlformats.org/drawingml/2006/table">
            <a:tbl>
              <a:tblPr rtl="1" firstRow="1" bandRow="1">
                <a:tableStyleId>{5C22544A-7EE6-4342-B048-85BDC9FD1C3A}</a:tableStyleId>
              </a:tblPr>
              <a:tblGrid>
                <a:gridCol w="990600"/>
                <a:gridCol w="990600"/>
                <a:gridCol w="990600"/>
                <a:gridCol w="990600"/>
                <a:gridCol w="990600"/>
                <a:gridCol w="990600"/>
                <a:gridCol w="990600"/>
              </a:tblGrid>
              <a:tr h="431653">
                <a:tc>
                  <a:txBody>
                    <a:bodyPr/>
                    <a:lstStyle/>
                    <a:p>
                      <a:pPr algn="ctr" rtl="0">
                        <a:lnSpc>
                          <a:spcPct val="115000"/>
                        </a:lnSpc>
                        <a:spcAft>
                          <a:spcPts val="0"/>
                        </a:spcAft>
                      </a:pPr>
                      <a:endParaRPr lang="en-US" sz="1400" b="1" dirty="0">
                        <a:solidFill>
                          <a:schemeClr val="tx1"/>
                        </a:solidFill>
                        <a:latin typeface="Calibri"/>
                        <a:ea typeface="Calibri"/>
                        <a:cs typeface="Arial"/>
                      </a:endParaRPr>
                    </a:p>
                  </a:txBody>
                  <a:tcPr marL="68580" marR="68580" marT="0" marB="0" anchor="ctr"/>
                </a:tc>
                <a:tc>
                  <a:txBody>
                    <a:bodyPr/>
                    <a:lstStyle/>
                    <a:p>
                      <a:pPr algn="ctr" rtl="0">
                        <a:lnSpc>
                          <a:spcPct val="115000"/>
                        </a:lnSpc>
                        <a:spcAft>
                          <a:spcPts val="0"/>
                        </a:spcAft>
                      </a:pPr>
                      <a:endParaRPr lang="en-US" sz="1400" b="1">
                        <a:solidFill>
                          <a:schemeClr val="tx1"/>
                        </a:solidFill>
                        <a:latin typeface="Arial"/>
                        <a:ea typeface="Calibri"/>
                        <a:cs typeface="Arial"/>
                      </a:endParaRPr>
                    </a:p>
                  </a:txBody>
                  <a:tcPr marL="68580" marR="68580" marT="0" marB="0" anchor="ctr"/>
                </a:tc>
                <a:tc>
                  <a:txBody>
                    <a:bodyPr/>
                    <a:lstStyle/>
                    <a:p>
                      <a:pPr algn="ctr" rtl="0">
                        <a:lnSpc>
                          <a:spcPct val="115000"/>
                        </a:lnSpc>
                        <a:spcAft>
                          <a:spcPts val="0"/>
                        </a:spcAft>
                      </a:pPr>
                      <a:endParaRPr lang="en-US" sz="14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dirty="0">
                          <a:solidFill>
                            <a:schemeClr val="tx1"/>
                          </a:solidFill>
                          <a:latin typeface="Arial"/>
                          <a:ea typeface="Calibri"/>
                          <a:cs typeface="Arial"/>
                        </a:rPr>
                        <a:t>Xi </a:t>
                      </a:r>
                      <a:r>
                        <a:rPr lang="en-US" sz="1400" b="1" dirty="0" err="1">
                          <a:solidFill>
                            <a:schemeClr val="tx1"/>
                          </a:solidFill>
                          <a:latin typeface="Arial"/>
                          <a:ea typeface="Calibri"/>
                          <a:cs typeface="Arial"/>
                        </a:rPr>
                        <a:t>fi</a:t>
                      </a:r>
                      <a:endParaRPr lang="en-US" sz="1400" b="1"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dirty="0">
                          <a:solidFill>
                            <a:schemeClr val="tx1"/>
                          </a:solidFill>
                          <a:latin typeface="Calibri"/>
                          <a:ea typeface="Calibri"/>
                          <a:cs typeface="Arial"/>
                        </a:rPr>
                        <a:t>مراكز الفئات</a:t>
                      </a:r>
                      <a:endParaRPr lang="en-US" sz="1400" b="1" dirty="0">
                        <a:solidFill>
                          <a:schemeClr val="tx1"/>
                        </a:solidFill>
                        <a:latin typeface="Calibri"/>
                        <a:ea typeface="Calibri"/>
                        <a:cs typeface="Arial"/>
                      </a:endParaRPr>
                    </a:p>
                    <a:p>
                      <a:pPr algn="ctr" rtl="0">
                        <a:lnSpc>
                          <a:spcPct val="115000"/>
                        </a:lnSpc>
                        <a:spcAft>
                          <a:spcPts val="0"/>
                        </a:spcAft>
                      </a:pPr>
                      <a:r>
                        <a:rPr lang="en-US" sz="1400" b="1" dirty="0">
                          <a:solidFill>
                            <a:schemeClr val="tx1"/>
                          </a:solidFill>
                          <a:latin typeface="Arial"/>
                          <a:ea typeface="Calibri"/>
                          <a:cs typeface="Arial"/>
                        </a:rPr>
                        <a:t>Xi</a:t>
                      </a:r>
                      <a:endParaRPr lang="en-US" sz="1400" b="1" dirty="0">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en-US" sz="1400" b="1">
                          <a:solidFill>
                            <a:schemeClr val="tx1"/>
                          </a:solidFill>
                          <a:latin typeface="Arial"/>
                          <a:ea typeface="Calibri"/>
                          <a:cs typeface="Arial"/>
                        </a:rPr>
                        <a:t>fi</a:t>
                      </a:r>
                      <a:endParaRPr lang="en-US" sz="1400" b="1">
                        <a:solidFill>
                          <a:schemeClr val="tx1"/>
                        </a:solidFill>
                        <a:latin typeface="Calibri"/>
                        <a:ea typeface="Calibri"/>
                        <a:cs typeface="Arial"/>
                      </a:endParaRPr>
                    </a:p>
                  </a:txBody>
                  <a:tcPr marL="68580" marR="68580" marT="0" marB="0" anchor="ctr"/>
                </a:tc>
                <a:tc>
                  <a:txBody>
                    <a:bodyPr/>
                    <a:lstStyle/>
                    <a:p>
                      <a:pPr algn="ctr" rtl="1">
                        <a:lnSpc>
                          <a:spcPct val="115000"/>
                        </a:lnSpc>
                        <a:spcAft>
                          <a:spcPts val="0"/>
                        </a:spcAft>
                      </a:pPr>
                      <a:r>
                        <a:rPr lang="ar-IQ" sz="1400" b="1">
                          <a:solidFill>
                            <a:schemeClr val="tx1"/>
                          </a:solidFill>
                          <a:latin typeface="Calibri"/>
                          <a:ea typeface="Calibri"/>
                          <a:cs typeface="Arial"/>
                        </a:rPr>
                        <a:t>الفئات</a:t>
                      </a:r>
                      <a:endParaRPr lang="en-US" sz="1400" b="1">
                        <a:solidFill>
                          <a:schemeClr val="tx1"/>
                        </a:solidFill>
                        <a:latin typeface="Calibri"/>
                        <a:ea typeface="Calibri"/>
                        <a:cs typeface="Arial"/>
                      </a:endParaRPr>
                    </a:p>
                  </a:txBody>
                  <a:tcPr marL="68580" marR="68580" marT="0" marB="0" anchor="ctr"/>
                </a:tc>
              </a:tr>
              <a:tr h="337057">
                <a:tc>
                  <a:txBody>
                    <a:bodyPr/>
                    <a:lstStyle/>
                    <a:p>
                      <a:pPr algn="ctr" rtl="1">
                        <a:lnSpc>
                          <a:spcPts val="1400"/>
                        </a:lnSpc>
                        <a:spcAft>
                          <a:spcPts val="0"/>
                        </a:spcAft>
                      </a:pPr>
                      <a:r>
                        <a:rPr lang="en-US" sz="1400" b="1">
                          <a:solidFill>
                            <a:schemeClr val="tx1"/>
                          </a:solidFill>
                          <a:latin typeface="Arial"/>
                          <a:ea typeface="Calibri"/>
                          <a:cs typeface="Arial"/>
                        </a:rPr>
                        <a:t>28.88</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14.44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- 3.8</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solidFill>
                            <a:schemeClr val="tx1"/>
                          </a:solidFill>
                          <a:latin typeface="Arial"/>
                          <a:ea typeface="Calibri"/>
                          <a:cs typeface="Arial"/>
                        </a:rPr>
                        <a:t>6</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3</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dirty="0">
                          <a:solidFill>
                            <a:schemeClr val="tx1"/>
                          </a:solidFill>
                          <a:latin typeface="Arial"/>
                          <a:ea typeface="Calibri"/>
                          <a:cs typeface="Arial"/>
                        </a:rPr>
                        <a:t>2</a:t>
                      </a:r>
                      <a:endParaRPr lang="en-US" sz="1400" b="1" dirty="0">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2 -</a:t>
                      </a:r>
                      <a:endParaRPr lang="en-US" sz="1400" b="1">
                        <a:solidFill>
                          <a:schemeClr val="tx1"/>
                        </a:solidFill>
                        <a:latin typeface="Calibri"/>
                        <a:ea typeface="Calibri"/>
                        <a:cs typeface="Arial"/>
                      </a:endParaRPr>
                    </a:p>
                  </a:txBody>
                  <a:tcPr marL="68580" marR="68580" marT="0" marB="0" anchor="ctr"/>
                </a:tc>
              </a:tr>
              <a:tr h="337057">
                <a:tc>
                  <a:txBody>
                    <a:bodyPr/>
                    <a:lstStyle/>
                    <a:p>
                      <a:pPr algn="ctr" rtl="1">
                        <a:lnSpc>
                          <a:spcPts val="1400"/>
                        </a:lnSpc>
                        <a:spcAft>
                          <a:spcPts val="0"/>
                        </a:spcAft>
                      </a:pPr>
                      <a:r>
                        <a:rPr lang="en-US" sz="1400" b="1">
                          <a:solidFill>
                            <a:schemeClr val="tx1"/>
                          </a:solidFill>
                          <a:latin typeface="Arial"/>
                          <a:ea typeface="Calibri"/>
                          <a:cs typeface="Arial"/>
                        </a:rPr>
                        <a:t>3.24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3.24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- 1.8</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5</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solidFill>
                            <a:schemeClr val="tx1"/>
                          </a:solidFill>
                          <a:latin typeface="Arial"/>
                          <a:ea typeface="Calibri"/>
                          <a:cs typeface="Arial"/>
                        </a:rPr>
                        <a:t>5</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4 -</a:t>
                      </a:r>
                      <a:endParaRPr lang="en-US" sz="1400" b="1">
                        <a:solidFill>
                          <a:schemeClr val="tx1"/>
                        </a:solidFill>
                        <a:latin typeface="Calibri"/>
                        <a:ea typeface="Calibri"/>
                        <a:cs typeface="Arial"/>
                      </a:endParaRPr>
                    </a:p>
                  </a:txBody>
                  <a:tcPr marL="68580" marR="68580" marT="0" marB="0" anchor="ctr"/>
                </a:tc>
              </a:tr>
              <a:tr h="337057">
                <a:tc>
                  <a:txBody>
                    <a:bodyPr/>
                    <a:lstStyle/>
                    <a:p>
                      <a:pPr algn="ctr" rtl="1">
                        <a:lnSpc>
                          <a:spcPts val="1400"/>
                        </a:lnSpc>
                        <a:spcAft>
                          <a:spcPts val="0"/>
                        </a:spcAft>
                      </a:pPr>
                      <a:r>
                        <a:rPr lang="en-US" sz="1400" b="1">
                          <a:solidFill>
                            <a:schemeClr val="tx1"/>
                          </a:solidFill>
                          <a:latin typeface="Arial"/>
                          <a:ea typeface="Calibri"/>
                          <a:cs typeface="Arial"/>
                        </a:rPr>
                        <a:t>0.16</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0.04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0.2</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28</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7</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6 -</a:t>
                      </a:r>
                      <a:endParaRPr lang="en-US" sz="1400" b="1">
                        <a:solidFill>
                          <a:schemeClr val="tx1"/>
                        </a:solidFill>
                        <a:latin typeface="Calibri"/>
                        <a:ea typeface="Calibri"/>
                        <a:cs typeface="Arial"/>
                      </a:endParaRPr>
                    </a:p>
                  </a:txBody>
                  <a:tcPr marL="68580" marR="68580" marT="0" marB="0" anchor="ctr"/>
                </a:tc>
              </a:tr>
              <a:tr h="337057">
                <a:tc>
                  <a:txBody>
                    <a:bodyPr/>
                    <a:lstStyle/>
                    <a:p>
                      <a:pPr algn="ctr" rtl="1">
                        <a:lnSpc>
                          <a:spcPts val="1400"/>
                        </a:lnSpc>
                        <a:spcAft>
                          <a:spcPts val="0"/>
                        </a:spcAft>
                      </a:pPr>
                      <a:r>
                        <a:rPr lang="en-US" sz="1400" b="1">
                          <a:solidFill>
                            <a:schemeClr val="tx1"/>
                          </a:solidFill>
                          <a:latin typeface="Arial"/>
                          <a:ea typeface="Calibri"/>
                          <a:cs typeface="Arial"/>
                        </a:rPr>
                        <a:t>9.68</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4.84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2.2</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solidFill>
                            <a:schemeClr val="tx1"/>
                          </a:solidFill>
                          <a:latin typeface="Arial"/>
                          <a:ea typeface="Calibri"/>
                          <a:cs typeface="Arial"/>
                        </a:rPr>
                        <a:t>18</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solidFill>
                            <a:schemeClr val="tx1"/>
                          </a:solidFill>
                          <a:latin typeface="Arial"/>
                          <a:ea typeface="Calibri"/>
                          <a:cs typeface="Arial"/>
                        </a:rPr>
                        <a:t>9</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2</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8 -</a:t>
                      </a:r>
                      <a:endParaRPr lang="en-US" sz="1400" b="1">
                        <a:solidFill>
                          <a:schemeClr val="tx1"/>
                        </a:solidFill>
                        <a:latin typeface="Calibri"/>
                        <a:ea typeface="Calibri"/>
                        <a:cs typeface="Arial"/>
                      </a:endParaRPr>
                    </a:p>
                  </a:txBody>
                  <a:tcPr marL="68580" marR="68580" marT="0" marB="0" anchor="ctr"/>
                </a:tc>
              </a:tr>
              <a:tr h="337057">
                <a:tc>
                  <a:txBody>
                    <a:bodyPr/>
                    <a:lstStyle/>
                    <a:p>
                      <a:pPr algn="ctr" rtl="1">
                        <a:lnSpc>
                          <a:spcPts val="1400"/>
                        </a:lnSpc>
                        <a:spcAft>
                          <a:spcPts val="0"/>
                        </a:spcAft>
                      </a:pPr>
                      <a:r>
                        <a:rPr lang="en-US" sz="1400" b="1">
                          <a:solidFill>
                            <a:schemeClr val="tx1"/>
                          </a:solidFill>
                          <a:latin typeface="Arial"/>
                          <a:ea typeface="Calibri"/>
                          <a:cs typeface="Arial"/>
                        </a:rPr>
                        <a:t>17.64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17.64</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4.2</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11</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11</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solidFill>
                            <a:schemeClr val="tx1"/>
                          </a:solidFill>
                          <a:latin typeface="Arial"/>
                          <a:ea typeface="Calibri"/>
                          <a:cs typeface="Arial"/>
                        </a:rPr>
                        <a:t>1</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10 – 12</a:t>
                      </a:r>
                      <a:endParaRPr lang="en-US" sz="1400" b="1">
                        <a:solidFill>
                          <a:schemeClr val="tx1"/>
                        </a:solidFill>
                        <a:latin typeface="Calibri"/>
                        <a:ea typeface="Calibri"/>
                        <a:cs typeface="Arial"/>
                      </a:endParaRPr>
                    </a:p>
                  </a:txBody>
                  <a:tcPr marL="68580" marR="68580" marT="0" marB="0" anchor="ctr"/>
                </a:tc>
              </a:tr>
              <a:tr h="163854">
                <a:tc>
                  <a:txBody>
                    <a:bodyPr/>
                    <a:lstStyle/>
                    <a:p>
                      <a:pPr algn="ctr" rtl="1">
                        <a:lnSpc>
                          <a:spcPts val="1400"/>
                        </a:lnSpc>
                        <a:spcAft>
                          <a:spcPts val="0"/>
                        </a:spcAft>
                      </a:pPr>
                      <a:r>
                        <a:rPr lang="en-US" sz="1400" b="1">
                          <a:solidFill>
                            <a:schemeClr val="tx1"/>
                          </a:solidFill>
                          <a:latin typeface="Arial"/>
                          <a:ea typeface="Calibri"/>
                          <a:cs typeface="Arial"/>
                        </a:rPr>
                        <a:t>59.6</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endParaRPr lang="en-US" sz="1400" b="1">
                        <a:solidFill>
                          <a:schemeClr val="tx1"/>
                        </a:solidFill>
                        <a:latin typeface="Arial"/>
                        <a:ea typeface="Calibri"/>
                        <a:cs typeface="Arial"/>
                      </a:endParaRPr>
                    </a:p>
                  </a:txBody>
                  <a:tcPr marL="68580" marR="68580" marT="0" marB="0" anchor="ctr"/>
                </a:tc>
                <a:tc>
                  <a:txBody>
                    <a:bodyPr/>
                    <a:lstStyle/>
                    <a:p>
                      <a:pPr algn="ctr" rtl="1">
                        <a:lnSpc>
                          <a:spcPts val="1400"/>
                        </a:lnSpc>
                        <a:spcAft>
                          <a:spcPts val="0"/>
                        </a:spcAft>
                      </a:pPr>
                      <a:endParaRPr lang="ar-IQ"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r>
                        <a:rPr lang="en-US" sz="1400" b="1">
                          <a:solidFill>
                            <a:schemeClr val="tx1"/>
                          </a:solidFill>
                          <a:latin typeface="Arial"/>
                          <a:ea typeface="Calibri"/>
                          <a:cs typeface="Arial"/>
                        </a:rPr>
                        <a:t>68</a:t>
                      </a:r>
                      <a:endParaRPr lang="en-US" sz="1400" b="1">
                        <a:solidFill>
                          <a:schemeClr val="tx1"/>
                        </a:solidFill>
                        <a:latin typeface="Calibri"/>
                        <a:ea typeface="Calibri"/>
                        <a:cs typeface="Arial"/>
                      </a:endParaRPr>
                    </a:p>
                  </a:txBody>
                  <a:tcPr marL="68580" marR="68580" marT="0" marB="0" anchor="ctr"/>
                </a:tc>
                <a:tc>
                  <a:txBody>
                    <a:bodyPr/>
                    <a:lstStyle/>
                    <a:p>
                      <a:pPr algn="ctr" rtl="0">
                        <a:lnSpc>
                          <a:spcPts val="1400"/>
                        </a:lnSpc>
                        <a:spcAft>
                          <a:spcPts val="0"/>
                        </a:spcAft>
                      </a:pPr>
                      <a:endParaRPr lang="en-US" sz="1400" b="1">
                        <a:solidFill>
                          <a:schemeClr val="tx1"/>
                        </a:solidFill>
                        <a:latin typeface="Arial"/>
                        <a:ea typeface="Calibri"/>
                        <a:cs typeface="Arial"/>
                      </a:endParaRPr>
                    </a:p>
                  </a:txBody>
                  <a:tcPr marL="68580" marR="68580" marT="0" marB="0" anchor="ctr"/>
                </a:tc>
                <a:tc>
                  <a:txBody>
                    <a:bodyPr/>
                    <a:lstStyle/>
                    <a:p>
                      <a:pPr algn="ctr" rtl="1">
                        <a:lnSpc>
                          <a:spcPts val="1400"/>
                        </a:lnSpc>
                        <a:spcAft>
                          <a:spcPts val="0"/>
                        </a:spcAft>
                      </a:pPr>
                      <a:r>
                        <a:rPr lang="en-US" sz="1400" b="1">
                          <a:solidFill>
                            <a:schemeClr val="tx1"/>
                          </a:solidFill>
                          <a:latin typeface="Arial"/>
                          <a:ea typeface="Calibri"/>
                          <a:cs typeface="Arial"/>
                        </a:rPr>
                        <a:t>10</a:t>
                      </a:r>
                      <a:endParaRPr lang="en-US" sz="1400" b="1">
                        <a:solidFill>
                          <a:schemeClr val="tx1"/>
                        </a:solidFill>
                        <a:latin typeface="Calibri"/>
                        <a:ea typeface="Calibri"/>
                        <a:cs typeface="Arial"/>
                      </a:endParaRPr>
                    </a:p>
                  </a:txBody>
                  <a:tcPr marL="68580" marR="68580" marT="0" marB="0" anchor="ctr"/>
                </a:tc>
                <a:tc>
                  <a:txBody>
                    <a:bodyPr/>
                    <a:lstStyle/>
                    <a:p>
                      <a:pPr algn="ctr" rtl="1">
                        <a:lnSpc>
                          <a:spcPts val="1400"/>
                        </a:lnSpc>
                        <a:spcAft>
                          <a:spcPts val="0"/>
                        </a:spcAft>
                      </a:pPr>
                      <a:r>
                        <a:rPr lang="ar-IQ" sz="1400" b="1" dirty="0">
                          <a:solidFill>
                            <a:schemeClr val="tx1"/>
                          </a:solidFill>
                          <a:latin typeface="Calibri"/>
                          <a:ea typeface="Calibri"/>
                          <a:cs typeface="Arial"/>
                        </a:rPr>
                        <a:t>Σ</a:t>
                      </a:r>
                      <a:endParaRPr lang="en-US" sz="1400" b="1" dirty="0">
                        <a:solidFill>
                          <a:schemeClr val="tx1"/>
                        </a:solidFill>
                        <a:latin typeface="Calibri"/>
                        <a:ea typeface="Calibri"/>
                        <a:cs typeface="Arial"/>
                      </a:endParaRPr>
                    </a:p>
                  </a:txBody>
                  <a:tcPr marL="68580" marR="68580" marT="0" marB="0" anchor="ctr"/>
                </a:tc>
              </a:tr>
            </a:tbl>
          </a:graphicData>
        </a:graphic>
      </p:graphicFrame>
      <p:pic>
        <p:nvPicPr>
          <p:cNvPr id="14439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334250" y="1593441"/>
            <a:ext cx="914400" cy="238539"/>
          </a:xfrm>
          <a:prstGeom prst="rect">
            <a:avLst/>
          </a:prstGeom>
          <a:noFill/>
        </p:spPr>
      </p:pic>
      <p:pic>
        <p:nvPicPr>
          <p:cNvPr id="144392" name="Picture 8"/>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381750" y="1593856"/>
            <a:ext cx="790575" cy="260629"/>
          </a:xfrm>
          <a:prstGeom prst="rect">
            <a:avLst/>
          </a:prstGeom>
          <a:noFill/>
        </p:spPr>
      </p:pic>
      <p:sp>
        <p:nvSpPr>
          <p:cNvPr id="1443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44393"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400675" y="1603382"/>
            <a:ext cx="695325" cy="248944"/>
          </a:xfrm>
          <a:prstGeom prst="rect">
            <a:avLst/>
          </a:prstGeom>
          <a:noFill/>
        </p:spPr>
      </p:pic>
      <p:pic>
        <p:nvPicPr>
          <p:cNvPr id="144396" name="Picture 1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267200" y="3962401"/>
            <a:ext cx="2115879" cy="457200"/>
          </a:xfrm>
          <a:prstGeom prst="rect">
            <a:avLst/>
          </a:prstGeom>
          <a:noFill/>
        </p:spPr>
      </p:pic>
      <p:pic>
        <p:nvPicPr>
          <p:cNvPr id="144395" name="Picture 1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267200" y="4814777"/>
            <a:ext cx="2519915" cy="595423"/>
          </a:xfrm>
          <a:prstGeom prst="rect">
            <a:avLst/>
          </a:prstGeom>
          <a:noFill/>
        </p:spPr>
      </p:pic>
      <p:sp>
        <p:nvSpPr>
          <p:cNvPr id="144397"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44398" name="Rectangle 14"/>
          <p:cNvSpPr>
            <a:spLocks noChangeArrowheads="1"/>
          </p:cNvSpPr>
          <p:nvPr/>
        </p:nvSpPr>
        <p:spPr bwMode="auto">
          <a:xfrm>
            <a:off x="0" y="866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32385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44399" name="Rectangle 15"/>
          <p:cNvSpPr>
            <a:spLocks noChangeArrowheads="1"/>
          </p:cNvSpPr>
          <p:nvPr/>
        </p:nvSpPr>
        <p:spPr bwMode="auto">
          <a:xfrm>
            <a:off x="0" y="18573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newsflash/>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Trek</Template>
  <TotalTime>4542</TotalTime>
  <Words>9164</Words>
  <Application>Microsoft Office PowerPoint</Application>
  <PresentationFormat>On-screen Show (4:3)</PresentationFormat>
  <Paragraphs>2820</Paragraphs>
  <Slides>115</Slides>
  <Notes>4</Notes>
  <HiddenSlides>0</HiddenSlides>
  <MMClips>0</MMClips>
  <ScaleCrop>false</ScaleCrop>
  <HeadingPairs>
    <vt:vector size="4" baseType="variant">
      <vt:variant>
        <vt:lpstr>Theme</vt:lpstr>
      </vt:variant>
      <vt:variant>
        <vt:i4>1</vt:i4>
      </vt:variant>
      <vt:variant>
        <vt:lpstr>Slide Titles</vt:lpstr>
      </vt:variant>
      <vt:variant>
        <vt:i4>115</vt:i4>
      </vt:variant>
    </vt:vector>
  </HeadingPairs>
  <TitlesOfParts>
    <vt:vector size="116" baseType="lpstr">
      <vt:lpstr>رحلة</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الوسط الحسابي المرجح او الموزون -----------------------------------------</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النتائج للتمارين الاربعة                                                                                                                                           </vt:lpstr>
      <vt:lpstr>Slide 113</vt:lpstr>
      <vt:lpstr>Slide 114</vt:lpstr>
      <vt:lpstr>Slide 115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re2011</dc:creator>
  <cp:lastModifiedBy>EnGiNeeRx</cp:lastModifiedBy>
  <cp:revision>368</cp:revision>
  <dcterms:created xsi:type="dcterms:W3CDTF">2011-02-24T06:49:51Z</dcterms:created>
  <dcterms:modified xsi:type="dcterms:W3CDTF">2015-04-22T07:27:58Z</dcterms:modified>
</cp:coreProperties>
</file>